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tags/tag28.xml" ContentType="application/vnd.openxmlformats-officedocument.presentationml.tags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7" r:id="rId1"/>
  </p:sldMasterIdLst>
  <p:notesMasterIdLst>
    <p:notesMasterId r:id="rId44"/>
  </p:notesMasterIdLst>
  <p:handoutMasterIdLst>
    <p:handoutMasterId r:id="rId45"/>
  </p:handoutMasterIdLst>
  <p:sldIdLst>
    <p:sldId id="381" r:id="rId2"/>
    <p:sldId id="649" r:id="rId3"/>
    <p:sldId id="563" r:id="rId4"/>
    <p:sldId id="443" r:id="rId5"/>
    <p:sldId id="510" r:id="rId6"/>
    <p:sldId id="565" r:id="rId7"/>
    <p:sldId id="566" r:id="rId8"/>
    <p:sldId id="568" r:id="rId9"/>
    <p:sldId id="567" r:id="rId10"/>
    <p:sldId id="572" r:id="rId11"/>
    <p:sldId id="578" r:id="rId12"/>
    <p:sldId id="522" r:id="rId13"/>
    <p:sldId id="612" r:id="rId14"/>
    <p:sldId id="613" r:id="rId15"/>
    <p:sldId id="615" r:id="rId16"/>
    <p:sldId id="616" r:id="rId17"/>
    <p:sldId id="583" r:id="rId18"/>
    <p:sldId id="584" r:id="rId19"/>
    <p:sldId id="650" r:id="rId20"/>
    <p:sldId id="585" r:id="rId21"/>
    <p:sldId id="602" r:id="rId22"/>
    <p:sldId id="606" r:id="rId23"/>
    <p:sldId id="607" r:id="rId24"/>
    <p:sldId id="608" r:id="rId25"/>
    <p:sldId id="635" r:id="rId26"/>
    <p:sldId id="636" r:id="rId27"/>
    <p:sldId id="637" r:id="rId28"/>
    <p:sldId id="639" r:id="rId29"/>
    <p:sldId id="587" r:id="rId30"/>
    <p:sldId id="588" r:id="rId31"/>
    <p:sldId id="557" r:id="rId32"/>
    <p:sldId id="558" r:id="rId33"/>
    <p:sldId id="559" r:id="rId34"/>
    <p:sldId id="560" r:id="rId35"/>
    <p:sldId id="561" r:id="rId36"/>
    <p:sldId id="562" r:id="rId37"/>
    <p:sldId id="629" r:id="rId38"/>
    <p:sldId id="621" r:id="rId39"/>
    <p:sldId id="627" r:id="rId40"/>
    <p:sldId id="648" r:id="rId41"/>
    <p:sldId id="624" r:id="rId42"/>
    <p:sldId id="552" r:id="rId43"/>
  </p:sldIdLst>
  <p:sldSz cx="10668000" cy="7543800"/>
  <p:notesSz cx="6797675" cy="9926638"/>
  <p:custDataLst>
    <p:tags r:id="rId46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500" kern="1200">
        <a:solidFill>
          <a:srgbClr val="191919"/>
        </a:solidFill>
        <a:latin typeface="Verdan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500" kern="1200">
        <a:solidFill>
          <a:srgbClr val="191919"/>
        </a:solidFill>
        <a:latin typeface="Verdan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500" kern="1200">
        <a:solidFill>
          <a:srgbClr val="191919"/>
        </a:solidFill>
        <a:latin typeface="Verdan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500" kern="1200">
        <a:solidFill>
          <a:srgbClr val="191919"/>
        </a:solidFill>
        <a:latin typeface="Verdan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500" kern="1200">
        <a:solidFill>
          <a:srgbClr val="191919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500" kern="1200">
        <a:solidFill>
          <a:srgbClr val="191919"/>
        </a:solidFill>
        <a:latin typeface="Verdan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500" kern="1200">
        <a:solidFill>
          <a:srgbClr val="191919"/>
        </a:solidFill>
        <a:latin typeface="Verdan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500" kern="1200">
        <a:solidFill>
          <a:srgbClr val="191919"/>
        </a:solidFill>
        <a:latin typeface="Verdan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500" kern="1200">
        <a:solidFill>
          <a:srgbClr val="191919"/>
        </a:solidFill>
        <a:latin typeface="Verdan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33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001A"/>
    <a:srgbClr val="191919"/>
    <a:srgbClr val="333333"/>
    <a:srgbClr val="5F5F5F"/>
    <a:srgbClr val="AFAFAF"/>
    <a:srgbClr val="DF0029"/>
    <a:srgbClr val="DDDDD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7" autoAdjust="0"/>
    <p:restoredTop sz="93060" autoAdjust="0"/>
  </p:normalViewPr>
  <p:slideViewPr>
    <p:cSldViewPr>
      <p:cViewPr varScale="1">
        <p:scale>
          <a:sx n="104" d="100"/>
          <a:sy n="104" d="100"/>
        </p:scale>
        <p:origin x="366" y="102"/>
      </p:cViewPr>
      <p:guideLst>
        <p:guide orient="horz" pos="2400"/>
        <p:guide pos="33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2098"/>
    </p:cViewPr>
  </p:sorterViewPr>
  <p:notesViewPr>
    <p:cSldViewPr>
      <p:cViewPr varScale="1">
        <p:scale>
          <a:sx n="61" d="100"/>
          <a:sy n="61" d="100"/>
        </p:scale>
        <p:origin x="-2674" y="-77"/>
      </p:cViewPr>
      <p:guideLst>
        <p:guide orient="horz" pos="3127"/>
        <p:guide pos="2141"/>
      </p:guideLst>
    </p:cSldViewPr>
  </p:notesViewPr>
  <p:gridSpacing cx="43200" cy="43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92" tIns="47246" rIns="94492" bIns="47246" numCol="1" anchor="t" anchorCtr="0" compatLnSpc="1">
            <a:prstTxWarp prst="textNoShape">
              <a:avLst/>
            </a:prstTxWarp>
          </a:bodyPr>
          <a:lstStyle>
            <a:lvl1pPr algn="l" defTabSz="945010">
              <a:defRPr sz="11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92" tIns="47246" rIns="94492" bIns="47246" numCol="1" anchor="t" anchorCtr="0" compatLnSpc="1">
            <a:prstTxWarp prst="textNoShape">
              <a:avLst/>
            </a:prstTxWarp>
          </a:bodyPr>
          <a:lstStyle>
            <a:lvl1pPr algn="r" defTabSz="945010">
              <a:defRPr sz="11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92" tIns="47246" rIns="94492" bIns="47246" numCol="1" anchor="b" anchorCtr="0" compatLnSpc="1">
            <a:prstTxWarp prst="textNoShape">
              <a:avLst/>
            </a:prstTxWarp>
          </a:bodyPr>
          <a:lstStyle>
            <a:lvl1pPr algn="l" defTabSz="945010">
              <a:defRPr sz="11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92" tIns="47246" rIns="94492" bIns="47246" numCol="1" anchor="b" anchorCtr="0" compatLnSpc="1">
            <a:prstTxWarp prst="textNoShape">
              <a:avLst/>
            </a:prstTxWarp>
          </a:bodyPr>
          <a:lstStyle>
            <a:lvl1pPr algn="r" defTabSz="945010">
              <a:defRPr sz="11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91D13C8-B740-4089-9497-AC7039598E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237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92" tIns="47246" rIns="94492" bIns="47246" numCol="1" anchor="t" anchorCtr="0" compatLnSpc="1">
            <a:prstTxWarp prst="textNoShape">
              <a:avLst/>
            </a:prstTxWarp>
          </a:bodyPr>
          <a:lstStyle>
            <a:lvl1pPr algn="l" defTabSz="945010">
              <a:defRPr sz="11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92" tIns="47246" rIns="94492" bIns="47246" numCol="1" anchor="t" anchorCtr="0" compatLnSpc="1">
            <a:prstTxWarp prst="textNoShape">
              <a:avLst/>
            </a:prstTxWarp>
          </a:bodyPr>
          <a:lstStyle>
            <a:lvl1pPr algn="r" defTabSz="945010">
              <a:defRPr sz="11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8350" y="742950"/>
            <a:ext cx="5265738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92" tIns="47246" rIns="94492" bIns="472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Klicken Sie, um die Formate des Vorlagentextes zu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92" tIns="47246" rIns="94492" bIns="47246" numCol="1" anchor="b" anchorCtr="0" compatLnSpc="1">
            <a:prstTxWarp prst="textNoShape">
              <a:avLst/>
            </a:prstTxWarp>
          </a:bodyPr>
          <a:lstStyle>
            <a:lvl1pPr algn="l" defTabSz="945010">
              <a:defRPr sz="11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92" tIns="47246" rIns="94492" bIns="47246" numCol="1" anchor="b" anchorCtr="0" compatLnSpc="1">
            <a:prstTxWarp prst="textNoShape">
              <a:avLst/>
            </a:prstTxWarp>
          </a:bodyPr>
          <a:lstStyle>
            <a:lvl1pPr algn="r" defTabSz="945010">
              <a:defRPr sz="11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60240C3-28BE-40F4-ABAF-2CB4F254F2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516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9938" y="742950"/>
            <a:ext cx="5265737" cy="3724275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3288"/>
            <a:ext cx="4984750" cy="4468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/>
              <a:t>See next slide!</a:t>
            </a:r>
          </a:p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516017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2875" y="530225"/>
            <a:ext cx="7383463" cy="5222875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6073775"/>
            <a:ext cx="3457575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417524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51275" y="9432925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97" tIns="47099" rIns="94197" bIns="47099" anchor="b"/>
          <a:lstStyle>
            <a:lvl1pPr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eaLnBrk="1" hangingPunct="1"/>
            <a:fld id="{60156D30-11A5-4273-9F48-173EB839CD77}" type="slidenum">
              <a:rPr lang="en-GB" altLang="de-DE" sz="1000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18</a:t>
            </a:fld>
            <a:endParaRPr lang="en-GB" altLang="de-DE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0225"/>
            <a:ext cx="7385051" cy="522287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6073775"/>
            <a:ext cx="3457575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627902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51275" y="9432925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97" tIns="47099" rIns="94197" bIns="47099" anchor="b"/>
          <a:lstStyle>
            <a:lvl1pPr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eaLnBrk="1" hangingPunct="1"/>
            <a:fld id="{60156D30-11A5-4273-9F48-173EB839CD77}" type="slidenum">
              <a:rPr lang="en-GB" altLang="de-DE" sz="1000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19</a:t>
            </a:fld>
            <a:endParaRPr lang="en-GB" altLang="de-DE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0225"/>
            <a:ext cx="7385051" cy="522287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6073775"/>
            <a:ext cx="3457575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808213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51275" y="9432925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97" tIns="47099" rIns="94197" bIns="47099" anchor="b"/>
          <a:lstStyle>
            <a:lvl1pPr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eaLnBrk="1" hangingPunct="1"/>
            <a:fld id="{AEE70B09-5B18-4608-95A0-3B79E205D110}" type="slidenum">
              <a:rPr lang="en-GB" altLang="de-DE" sz="1000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20</a:t>
            </a:fld>
            <a:endParaRPr lang="en-GB" altLang="de-DE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0225"/>
            <a:ext cx="7385051" cy="52228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6073775"/>
            <a:ext cx="3457575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518627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CA25FF49-8F17-4DD5-8CF1-D284999F1F47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21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763099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AE1319E6-70E4-49FA-8777-AE4793780EDB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22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323484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FCB13653-8570-42CC-8156-5E5F05805DB0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25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054420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9938" y="742950"/>
            <a:ext cx="526415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FA428-12C1-478A-9414-D9913D2CA537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14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2875" y="530225"/>
            <a:ext cx="7383463" cy="5222875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6073775"/>
            <a:ext cx="3457575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652926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51275" y="9432925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97" tIns="47099" rIns="94197" bIns="47099" anchor="b"/>
          <a:lstStyle>
            <a:lvl1pPr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eaLnBrk="1" hangingPunct="1"/>
            <a:fld id="{51EF4BA3-C181-4D37-8097-7F00E9F6207A}" type="slidenum">
              <a:rPr lang="en-GB" altLang="de-DE" sz="1000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30</a:t>
            </a:fld>
            <a:endParaRPr lang="en-GB" altLang="de-DE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0225"/>
            <a:ext cx="7385051" cy="5222875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6073775"/>
            <a:ext cx="3457575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128245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A4827937-2021-4EC4-AB9D-18E40EA4D55F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3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56646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B460ECC1-A13C-4A9E-BF00-728F4024FD98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31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099513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8AE0593B-2835-48EB-AABC-86DF37E3DC37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34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934069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3F4ADEA5-B2CC-4854-95D8-967A5049F5DC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37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83133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6155A6B6-B282-4628-B3FE-5DCCDC0EF5F8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42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97561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5BFB953F-1D25-4EC4-B65D-0C2AD881E8C0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5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46343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5643E3BC-EB57-4CC9-B252-AB12144FDE2F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7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635460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A6C59E2A-E66D-4FE0-8EB2-81C2C6388BBC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11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664710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1275" y="9434513"/>
            <a:ext cx="294640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92" tIns="47246" rIns="94492" bIns="47246" anchor="b"/>
          <a:lstStyle/>
          <a:p>
            <a:pPr algn="r" defTabSz="945010">
              <a:defRPr/>
            </a:pPr>
            <a:fld id="{56AB6551-A75B-4203-A284-FA2D529E0212}" type="slidenum">
              <a:rPr lang="en-GB" sz="11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45010">
                <a:defRPr/>
              </a:pPr>
              <a:t>13</a:t>
            </a:fld>
            <a:endParaRPr lang="en-GB" sz="11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3400"/>
            <a:ext cx="7383463" cy="5221288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6073775"/>
            <a:ext cx="3459162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485651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51275" y="9432925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97" tIns="47099" rIns="94197" bIns="47099" anchor="b"/>
          <a:lstStyle>
            <a:lvl1pPr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eaLnBrk="1" hangingPunct="1"/>
            <a:fld id="{BABC0E9F-B137-4041-9545-B4D3E9433373}" type="slidenum">
              <a:rPr lang="en-GB" altLang="de-DE" sz="1000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14</a:t>
            </a:fld>
            <a:endParaRPr lang="en-GB" altLang="de-DE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0225"/>
            <a:ext cx="7385051" cy="5222875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6073775"/>
            <a:ext cx="3457575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807565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51275" y="9432925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97" tIns="47099" rIns="94197" bIns="47099" anchor="b"/>
          <a:lstStyle>
            <a:lvl1pPr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eaLnBrk="1" hangingPunct="1"/>
            <a:fld id="{EF775491-4BBB-42F8-9CF1-0F4DA3FD79D5}" type="slidenum">
              <a:rPr lang="en-GB" altLang="de-DE" sz="1000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15</a:t>
            </a:fld>
            <a:endParaRPr lang="en-GB" altLang="de-DE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0225"/>
            <a:ext cx="7385051" cy="52228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6073775"/>
            <a:ext cx="3457575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315381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51275" y="9432925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97" tIns="47099" rIns="94197" bIns="47099" anchor="b"/>
          <a:lstStyle>
            <a:lvl1pPr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928688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eaLnBrk="1" hangingPunct="1"/>
            <a:fld id="{3E532024-AB61-4705-A0ED-8701DDF53070}" type="slidenum">
              <a:rPr lang="en-GB" altLang="de-DE" sz="1000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16</a:t>
            </a:fld>
            <a:endParaRPr lang="en-GB" altLang="de-DE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4463" y="530225"/>
            <a:ext cx="7385051" cy="52228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6073775"/>
            <a:ext cx="3457575" cy="575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6711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2.w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de-DE"/>
          </a:p>
        </p:txBody>
      </p:sp>
      <p:pic>
        <p:nvPicPr>
          <p:cNvPr id="5" name="Picture 3" descr="Kopf_Startfolie dunkler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38" y="752475"/>
            <a:ext cx="1357312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2449513" y="2363788"/>
            <a:ext cx="8220075" cy="269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de-DE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890963" y="1404938"/>
            <a:ext cx="6472237" cy="44291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889375" y="5213350"/>
            <a:ext cx="5797550" cy="1173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8192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248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405814" y="415926"/>
            <a:ext cx="1981199" cy="621347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457450" y="415926"/>
            <a:ext cx="5795963" cy="621347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707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3853765" y="795931"/>
            <a:ext cx="6916180" cy="570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2502949" y="2109416"/>
            <a:ext cx="7541172" cy="4975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3pPr>
              <a:buSzPct val="80000"/>
              <a:defRPr/>
            </a:lvl3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32515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83688" y="415925"/>
            <a:ext cx="6513513" cy="5175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69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963" y="4848226"/>
            <a:ext cx="9067800" cy="14970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2963" y="3197226"/>
            <a:ext cx="9067800" cy="16510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14809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457450" y="2332038"/>
            <a:ext cx="3511551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21401" y="2332038"/>
            <a:ext cx="3513137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987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01625"/>
            <a:ext cx="9601200" cy="12573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3400" y="1689101"/>
            <a:ext cx="4713288" cy="703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3400" y="2392363"/>
            <a:ext cx="4713288" cy="4346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19725" y="1689101"/>
            <a:ext cx="4714875" cy="703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19725" y="2392363"/>
            <a:ext cx="4714875" cy="4346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716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36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62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1" y="300039"/>
            <a:ext cx="3509963" cy="12779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364" y="300038"/>
            <a:ext cx="5964238" cy="6438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3401" y="1577975"/>
            <a:ext cx="3509963" cy="5160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3277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0737" y="5280025"/>
            <a:ext cx="6400800" cy="62388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0737" y="674688"/>
            <a:ext cx="6400800" cy="45259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0737" y="5903913"/>
            <a:ext cx="6400800" cy="8858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7238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uer Kopf dunkelgrau"/>
          <p:cNvPicPr>
            <a:picLocks noChangeAspect="1" noChangeArrowheads="1"/>
          </p:cNvPicPr>
          <p:nvPr userDrawn="1">
            <p:custDataLst>
              <p:tags r:id="rId1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5613" y="327025"/>
            <a:ext cx="7191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ChangeArrowheads="1"/>
          </p:cNvSpPr>
          <p:nvPr userDrawn="1">
            <p:custDataLst>
              <p:tags r:id="rId16"/>
            </p:custDataLst>
          </p:nvPr>
        </p:nvSpPr>
        <p:spPr bwMode="auto">
          <a:xfrm>
            <a:off x="2449513" y="1008063"/>
            <a:ext cx="8220075" cy="269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de-DE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537075" y="428625"/>
            <a:ext cx="6118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873500" y="415925"/>
            <a:ext cx="65135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Headline</a:t>
            </a:r>
          </a:p>
        </p:txBody>
      </p:sp>
      <p:sp>
        <p:nvSpPr>
          <p:cNvPr id="103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57450" y="2332038"/>
            <a:ext cx="7177088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Erste Ebene</a:t>
            </a:r>
          </a:p>
          <a:p>
            <a:pPr lvl="2"/>
            <a:r>
              <a:rPr lang="de-DE" altLang="de-DE" smtClean="0"/>
              <a:t>Zweite Ebene</a:t>
            </a:r>
          </a:p>
          <a:p>
            <a:pPr lvl="3"/>
            <a:r>
              <a:rPr lang="de-DE" altLang="de-DE" smtClean="0"/>
              <a:t>- Dritte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2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F0029"/>
        </a:buClr>
        <a:buFont typeface="Wingdings" pitchFamily="2" charset="2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188913" indent="-1873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2pPr>
      <a:lvl3pPr marL="347663" indent="-1571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Verdana" pitchFamily="34" charset="0"/>
        <a:buChar char="□"/>
        <a:defRPr sz="1500">
          <a:solidFill>
            <a:schemeClr val="tx1"/>
          </a:solidFill>
          <a:latin typeface="+mn-lt"/>
        </a:defRPr>
      </a:lvl3pPr>
      <a:lvl4pPr marL="711200" indent="-1603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</a:defRPr>
      </a:lvl4pPr>
      <a:lvl5pPr marL="2135188" indent="-228600" algn="l" rtl="0" eaLnBrk="0" fontAlgn="base" hangingPunct="0">
        <a:lnSpc>
          <a:spcPts val="2000"/>
        </a:lnSpc>
        <a:spcBef>
          <a:spcPct val="20000"/>
        </a:spcBef>
        <a:spcAft>
          <a:spcPct val="0"/>
        </a:spcAft>
        <a:buChar char="»"/>
        <a:defRPr sz="1500">
          <a:solidFill>
            <a:srgbClr val="191919"/>
          </a:solidFill>
          <a:latin typeface="+mn-lt"/>
        </a:defRPr>
      </a:lvl5pPr>
      <a:lvl6pPr marL="2592388" indent="-228600" algn="l" rtl="0" fontAlgn="base">
        <a:lnSpc>
          <a:spcPts val="2000"/>
        </a:lnSpc>
        <a:spcBef>
          <a:spcPct val="20000"/>
        </a:spcBef>
        <a:spcAft>
          <a:spcPct val="0"/>
        </a:spcAft>
        <a:buChar char="»"/>
        <a:defRPr sz="1500">
          <a:solidFill>
            <a:srgbClr val="191919"/>
          </a:solidFill>
          <a:latin typeface="+mn-lt"/>
        </a:defRPr>
      </a:lvl6pPr>
      <a:lvl7pPr marL="3049588" indent="-228600" algn="l" rtl="0" fontAlgn="base">
        <a:lnSpc>
          <a:spcPts val="2000"/>
        </a:lnSpc>
        <a:spcBef>
          <a:spcPct val="20000"/>
        </a:spcBef>
        <a:spcAft>
          <a:spcPct val="0"/>
        </a:spcAft>
        <a:buChar char="»"/>
        <a:defRPr sz="1500">
          <a:solidFill>
            <a:srgbClr val="191919"/>
          </a:solidFill>
          <a:latin typeface="+mn-lt"/>
        </a:defRPr>
      </a:lvl7pPr>
      <a:lvl8pPr marL="3506788" indent="-228600" algn="l" rtl="0" fontAlgn="base">
        <a:lnSpc>
          <a:spcPts val="2000"/>
        </a:lnSpc>
        <a:spcBef>
          <a:spcPct val="20000"/>
        </a:spcBef>
        <a:spcAft>
          <a:spcPct val="0"/>
        </a:spcAft>
        <a:buChar char="»"/>
        <a:defRPr sz="1500">
          <a:solidFill>
            <a:srgbClr val="191919"/>
          </a:solidFill>
          <a:latin typeface="+mn-lt"/>
        </a:defRPr>
      </a:lvl8pPr>
      <a:lvl9pPr marL="3963988" indent="-228600" algn="l" rtl="0" fontAlgn="base">
        <a:lnSpc>
          <a:spcPts val="2000"/>
        </a:lnSpc>
        <a:spcBef>
          <a:spcPct val="20000"/>
        </a:spcBef>
        <a:spcAft>
          <a:spcPct val="0"/>
        </a:spcAft>
        <a:buChar char="»"/>
        <a:defRPr sz="1500">
          <a:solidFill>
            <a:srgbClr val="191919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2598738"/>
            <a:ext cx="10668000" cy="154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059" tIns="52029" rIns="104059" bIns="52029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de-DE"/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90963" y="1404938"/>
            <a:ext cx="4078287" cy="442912"/>
          </a:xfrm>
        </p:spPr>
        <p:txBody>
          <a:bodyPr/>
          <a:lstStyle/>
          <a:p>
            <a:pPr eaLnBrk="1" hangingPunct="1"/>
            <a:r>
              <a:rPr lang="de-DE" altLang="de-DE" sz="1800" smtClean="0"/>
              <a:t>Grease Separators from </a:t>
            </a:r>
            <a:br>
              <a:rPr lang="de-DE" altLang="de-DE" sz="1800" smtClean="0"/>
            </a:br>
            <a:r>
              <a:rPr lang="de-DE" altLang="de-DE" sz="1800" smtClean="0"/>
              <a:t>ACO Haustechnik</a:t>
            </a: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3906838" y="6148388"/>
            <a:ext cx="57689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912813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DF0029"/>
              </a:buClr>
            </a:pPr>
            <a:r>
              <a:rPr lang="de-DE" altLang="de-DE" smtClean="0">
                <a:solidFill>
                  <a:schemeClr val="bg1"/>
                </a:solidFill>
              </a:rPr>
              <a:t>Matthias Jäger</a:t>
            </a:r>
            <a:br>
              <a:rPr lang="de-DE" altLang="de-DE" smtClean="0">
                <a:solidFill>
                  <a:schemeClr val="bg1"/>
                </a:solidFill>
              </a:rPr>
            </a:br>
            <a:r>
              <a:rPr lang="de-DE" altLang="de-DE" smtClean="0">
                <a:solidFill>
                  <a:schemeClr val="bg1"/>
                </a:solidFill>
              </a:rPr>
              <a:t>Product Management Treatment Systems</a:t>
            </a:r>
            <a:br>
              <a:rPr lang="de-DE" altLang="de-DE" smtClean="0">
                <a:solidFill>
                  <a:schemeClr val="bg1"/>
                </a:solidFill>
              </a:rPr>
            </a:br>
            <a:r>
              <a:rPr lang="de-DE" altLang="de-DE" smtClean="0">
                <a:solidFill>
                  <a:schemeClr val="bg1"/>
                </a:solidFill>
              </a:rPr>
              <a:t>ACO Haustechnik</a:t>
            </a:r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0" y="2597150"/>
            <a:ext cx="10668000" cy="1698625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600" y="2312153"/>
            <a:ext cx="6543675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2225" y="366713"/>
            <a:ext cx="7048500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dirty="0" smtClean="0"/>
              <a:t>The Problems with Greasy Waste Water #3</a:t>
            </a: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538163" y="1784350"/>
            <a:ext cx="972026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eaLnBrk="0" hangingPunct="0">
              <a:buClr>
                <a:schemeClr val="accent1"/>
              </a:buClr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If greasy waste water reaches </a:t>
            </a:r>
            <a:r>
              <a:rPr lang="en-US" sz="1800" b="1" u="sng" dirty="0" smtClean="0">
                <a:solidFill>
                  <a:schemeClr val="tx1"/>
                </a:solidFill>
              </a:rPr>
              <a:t>municipal wastewater treatment plants</a:t>
            </a:r>
            <a:r>
              <a:rPr lang="en-US" sz="1800" dirty="0" smtClean="0">
                <a:solidFill>
                  <a:schemeClr val="tx1"/>
                </a:solidFill>
              </a:rPr>
              <a:t>, then the grease will cause malfunction of the entire plant.</a:t>
            </a: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buFontTx/>
              <a:buChar char="•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279400" y="4592638"/>
            <a:ext cx="514191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eaLnBrk="0" hangingPunct="0">
              <a:buClr>
                <a:schemeClr val="accent1"/>
              </a:buClr>
              <a:defRPr/>
            </a:pPr>
            <a:r>
              <a:rPr lang="en-US" sz="1800" b="1" u="sng" dirty="0" smtClean="0">
                <a:solidFill>
                  <a:schemeClr val="tx1"/>
                </a:solidFill>
              </a:rPr>
              <a:t>Effect: </a:t>
            </a: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Local authorities have to allocate high amounts of tax payer’s money to maintain the municipal wastewater treatment plants.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buFontTx/>
              <a:buChar char="•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000" y="4160700"/>
            <a:ext cx="3583388" cy="2428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575600" y="2835144"/>
            <a:ext cx="789463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Function of </a:t>
            </a:r>
            <a:br>
              <a:rPr lang="de-DE" altLang="de-DE" sz="3600" b="1" dirty="0">
                <a:solidFill>
                  <a:schemeClr val="bg1"/>
                </a:solidFill>
              </a:rPr>
            </a:br>
            <a:r>
              <a:rPr lang="de-DE" altLang="de-DE" sz="3600" b="1" dirty="0" smtClean="0">
                <a:solidFill>
                  <a:schemeClr val="bg1"/>
                </a:solidFill>
              </a:rPr>
              <a:t>Grease Separators</a:t>
            </a:r>
            <a:r>
              <a:rPr lang="de-DE" altLang="de-DE" sz="3600" b="1" dirty="0">
                <a:solidFill>
                  <a:schemeClr val="bg1"/>
                </a:solidFill>
              </a:rPr>
              <a:t/>
            </a:r>
            <a:br>
              <a:rPr lang="de-DE" altLang="de-DE" sz="3600" b="1" dirty="0">
                <a:solidFill>
                  <a:schemeClr val="bg1"/>
                </a:solidFill>
              </a:rPr>
            </a:br>
            <a:endParaRPr lang="de-DE" altLang="de-DE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2225" y="366713"/>
            <a:ext cx="8105775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smtClean="0"/>
              <a:t>Grease Separators: Gravity Separation</a:t>
            </a:r>
          </a:p>
        </p:txBody>
      </p:sp>
      <p:sp>
        <p:nvSpPr>
          <p:cNvPr id="20483" name="Text Box 17"/>
          <p:cNvSpPr txBox="1">
            <a:spLocks noChangeArrowheads="1"/>
          </p:cNvSpPr>
          <p:nvPr/>
        </p:nvSpPr>
        <p:spPr bwMode="auto">
          <a:xfrm>
            <a:off x="7202488" y="2154238"/>
            <a:ext cx="3236912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000" b="1">
                <a:solidFill>
                  <a:schemeClr val="tx1"/>
                </a:solidFill>
              </a:rPr>
              <a:t>1.</a:t>
            </a:r>
            <a:r>
              <a:rPr lang="de-DE" altLang="de-DE">
                <a:solidFill>
                  <a:schemeClr val="tx1"/>
                </a:solidFill>
              </a:rPr>
              <a:t> Influent with fats, oils and grease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7202488" y="3341688"/>
            <a:ext cx="3236912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000" b="1">
                <a:solidFill>
                  <a:schemeClr val="tx1"/>
                </a:solidFill>
              </a:rPr>
              <a:t>2.</a:t>
            </a:r>
            <a:r>
              <a:rPr lang="de-DE" altLang="de-DE">
                <a:solidFill>
                  <a:schemeClr val="tx1"/>
                </a:solidFill>
              </a:rPr>
              <a:t>  Fats, oil and grease float up to the surface</a:t>
            </a: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7213600" y="4405313"/>
            <a:ext cx="323850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000" b="1">
                <a:solidFill>
                  <a:schemeClr val="tx1"/>
                </a:solidFill>
              </a:rPr>
              <a:t>3.</a:t>
            </a:r>
            <a:r>
              <a:rPr lang="de-DE" altLang="de-DE">
                <a:solidFill>
                  <a:schemeClr val="tx1"/>
                </a:solidFill>
              </a:rPr>
              <a:t>  Solids will sediment on the bottom</a:t>
            </a: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7210425" y="5459413"/>
            <a:ext cx="3238500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000" b="1">
                <a:solidFill>
                  <a:schemeClr val="tx1"/>
                </a:solidFill>
              </a:rPr>
              <a:t>4.</a:t>
            </a:r>
            <a:r>
              <a:rPr lang="de-DE" altLang="de-DE">
                <a:solidFill>
                  <a:schemeClr val="tx1"/>
                </a:solidFill>
              </a:rPr>
              <a:t>  Cleaned effluent can be discharged into the sewage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00" y="2154238"/>
            <a:ext cx="5567363" cy="386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1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de-DE" altLang="de-DE" dirty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386681" y="2361406"/>
            <a:ext cx="789463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Overall </a:t>
            </a:r>
            <a:r>
              <a:rPr lang="de-DE" altLang="de-DE" sz="3600" b="1" dirty="0" smtClean="0">
                <a:solidFill>
                  <a:schemeClr val="bg1"/>
                </a:solidFill>
              </a:rPr>
              <a:t>Advantages </a:t>
            </a:r>
            <a:r>
              <a:rPr lang="de-DE" altLang="de-DE" sz="3600" b="1" dirty="0">
                <a:solidFill>
                  <a:schemeClr val="bg1"/>
                </a:solidFill>
              </a:rPr>
              <a:t>of </a:t>
            </a:r>
            <a:r>
              <a:rPr lang="de-DE" altLang="de-DE" sz="3600" b="1" dirty="0" smtClean="0">
                <a:solidFill>
                  <a:schemeClr val="bg1"/>
                </a:solidFill>
              </a:rPr>
              <a:t>Appliance </a:t>
            </a:r>
            <a:r>
              <a:rPr lang="de-DE" altLang="de-DE" sz="3600" b="1" dirty="0">
                <a:solidFill>
                  <a:schemeClr val="bg1"/>
                </a:solidFill>
              </a:rPr>
              <a:t>of </a:t>
            </a:r>
            <a:br>
              <a:rPr lang="de-DE" altLang="de-DE" sz="3600" b="1" dirty="0">
                <a:solidFill>
                  <a:schemeClr val="bg1"/>
                </a:solidFill>
              </a:rPr>
            </a:br>
            <a:r>
              <a:rPr lang="de-DE" altLang="de-DE" sz="3600" b="1" dirty="0" smtClean="0">
                <a:solidFill>
                  <a:schemeClr val="bg1"/>
                </a:solidFill>
              </a:rPr>
              <a:t>Gravity Grease Separators</a:t>
            </a:r>
            <a:endParaRPr lang="de-DE" altLang="de-DE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655600" y="363236"/>
            <a:ext cx="7645013" cy="48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de-DE" sz="2000" b="1" dirty="0">
                <a:solidFill>
                  <a:schemeClr val="tx1"/>
                </a:solidFill>
              </a:rPr>
              <a:t>Overall </a:t>
            </a:r>
            <a:r>
              <a:rPr lang="en-GB" altLang="de-DE" sz="2000" b="1" dirty="0" smtClean="0">
                <a:solidFill>
                  <a:schemeClr val="tx1"/>
                </a:solidFill>
              </a:rPr>
              <a:t>Advantages </a:t>
            </a:r>
            <a:r>
              <a:rPr lang="en-GB" altLang="de-DE" sz="2000" b="1" dirty="0">
                <a:solidFill>
                  <a:schemeClr val="tx1"/>
                </a:solidFill>
              </a:rPr>
              <a:t>of </a:t>
            </a:r>
            <a:r>
              <a:rPr lang="en-GB" altLang="de-DE" sz="2000" b="1" dirty="0" smtClean="0">
                <a:solidFill>
                  <a:schemeClr val="tx1"/>
                </a:solidFill>
              </a:rPr>
              <a:t>Gravity Grease Separators #1</a:t>
            </a:r>
            <a:endParaRPr lang="en-GB" altLang="de-DE" sz="2000" b="1" dirty="0">
              <a:solidFill>
                <a:schemeClr val="tx1"/>
              </a:solidFill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336800" y="1525588"/>
            <a:ext cx="4343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52000" bIns="0"/>
          <a:lstStyle>
            <a:lvl1pPr marL="342900" indent="-3429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1588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lvl="1" eaLnBrk="1" hangingPunct="1">
              <a:lnSpc>
                <a:spcPts val="2200"/>
              </a:lnSpc>
              <a:buClr>
                <a:schemeClr val="tx1"/>
              </a:buClr>
              <a:buSzPct val="90000"/>
              <a:buFont typeface="StoneSans-Bold"/>
              <a:buNone/>
            </a:pPr>
            <a:endParaRPr lang="de-DE" altLang="de-DE" sz="1600" b="1"/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236538" y="1957388"/>
            <a:ext cx="984946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Stakeholders 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need </a:t>
            </a:r>
            <a:r>
              <a:rPr lang="en-US" sz="1800" b="1" dirty="0">
                <a:solidFill>
                  <a:schemeClr val="tx1"/>
                </a:solidFill>
                <a:cs typeface="Arial" charset="0"/>
              </a:rPr>
              <a:t>no regular investment 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on drainage </a:t>
            </a:r>
            <a:r>
              <a:rPr lang="en-US" sz="1800" b="1" dirty="0">
                <a:solidFill>
                  <a:schemeClr val="tx1"/>
                </a:solidFill>
                <a:cs typeface="Arial" charset="0"/>
              </a:rPr>
              <a:t>repairs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 since pipe system remain in good condition</a:t>
            </a:r>
          </a:p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  <a:p>
            <a:pPr marL="161925" lvl="2">
              <a:lnSpc>
                <a:spcPct val="150000"/>
              </a:lnSpc>
              <a:buClr>
                <a:schemeClr val="accent1"/>
              </a:buClr>
              <a:buSzPct val="85000"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782923" y="6734845"/>
            <a:ext cx="2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Save Money</a:t>
            </a:r>
            <a:endParaRPr lang="de-DE" sz="1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94657" y="6734845"/>
            <a:ext cx="375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Clean Sewage Pipe</a:t>
            </a:r>
            <a:endParaRPr lang="de-DE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00" y="3553954"/>
            <a:ext cx="9810750" cy="2752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2698800" y="359100"/>
            <a:ext cx="7688213" cy="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de-DE" sz="2000" b="1" dirty="0">
                <a:solidFill>
                  <a:schemeClr val="tx1"/>
                </a:solidFill>
              </a:rPr>
              <a:t>Overall </a:t>
            </a:r>
            <a:r>
              <a:rPr lang="en-GB" altLang="de-DE" sz="2000" b="1" dirty="0" smtClean="0">
                <a:solidFill>
                  <a:schemeClr val="tx1"/>
                </a:solidFill>
              </a:rPr>
              <a:t>Advantages </a:t>
            </a:r>
            <a:r>
              <a:rPr lang="en-GB" altLang="de-DE" sz="2000" b="1" dirty="0">
                <a:solidFill>
                  <a:schemeClr val="tx1"/>
                </a:solidFill>
              </a:rPr>
              <a:t>of </a:t>
            </a:r>
            <a:r>
              <a:rPr lang="en-GB" altLang="de-DE" sz="2000" b="1" dirty="0" smtClean="0">
                <a:solidFill>
                  <a:schemeClr val="tx1"/>
                </a:solidFill>
              </a:rPr>
              <a:t>Gravity Grease Separators #2</a:t>
            </a:r>
            <a:endParaRPr lang="en-GB" altLang="de-DE" sz="2000" b="1" dirty="0">
              <a:solidFill>
                <a:schemeClr val="tx1"/>
              </a:solidFill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336800" y="1525588"/>
            <a:ext cx="4343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52000" bIns="0"/>
          <a:lstStyle>
            <a:lvl1pPr marL="342900" indent="-3429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1588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lvl="1" eaLnBrk="1" hangingPunct="1">
              <a:lnSpc>
                <a:spcPts val="2200"/>
              </a:lnSpc>
              <a:buClr>
                <a:schemeClr val="tx1"/>
              </a:buClr>
              <a:buSzPct val="90000"/>
              <a:buFont typeface="StoneSans-Bold"/>
              <a:buNone/>
            </a:pPr>
            <a:endParaRPr lang="de-DE" altLang="de-DE" sz="1600" b="1"/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236538" y="1957388"/>
            <a:ext cx="10281462" cy="77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47675" lvl="2" indent="-285750">
              <a:lnSpc>
                <a:spcPct val="150000"/>
              </a:lnSpc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tabLst>
                <a:tab pos="20320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Remarkable </a:t>
            </a:r>
            <a:r>
              <a:rPr lang="en-US" sz="1800" b="1" u="sng" dirty="0">
                <a:solidFill>
                  <a:schemeClr val="tx1"/>
                </a:solidFill>
                <a:cs typeface="Arial" charset="0"/>
              </a:rPr>
              <a:t>reduction of valuable drinking water consumption </a:t>
            </a: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for  </a:t>
            </a:r>
          </a:p>
          <a:p>
            <a:pPr marL="161925" lvl="2">
              <a:lnSpc>
                <a:spcPct val="150000"/>
              </a:lnSpc>
              <a:buClr>
                <a:schemeClr val="accent1"/>
              </a:buClr>
              <a:buSzPct val="85000"/>
              <a:tabLst>
                <a:tab pos="20320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   cleaning/maintenance 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of both private and public drainage systems</a:t>
            </a:r>
          </a:p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  <a:p>
            <a:pPr marL="336550" lvl="2" indent="-174625">
              <a:lnSpc>
                <a:spcPct val="150000"/>
              </a:lnSpc>
              <a:buClr>
                <a:schemeClr val="accent1"/>
              </a:buClr>
              <a:buSzPct val="85000"/>
              <a:buFont typeface="Verdana" pitchFamily="34" charset="0"/>
              <a:buChar char="□"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869" y="3037500"/>
            <a:ext cx="5788800" cy="38647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2655600" y="315900"/>
            <a:ext cx="7558613" cy="4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de-DE" sz="2000" b="1" dirty="0">
                <a:solidFill>
                  <a:schemeClr val="tx1"/>
                </a:solidFill>
              </a:rPr>
              <a:t>Overall </a:t>
            </a:r>
            <a:r>
              <a:rPr lang="en-GB" altLang="de-DE" sz="2000" b="1" dirty="0" smtClean="0">
                <a:solidFill>
                  <a:schemeClr val="tx1"/>
                </a:solidFill>
              </a:rPr>
              <a:t>Advantages </a:t>
            </a:r>
            <a:r>
              <a:rPr lang="en-GB" altLang="de-DE" sz="2000" b="1" dirty="0">
                <a:solidFill>
                  <a:schemeClr val="tx1"/>
                </a:solidFill>
              </a:rPr>
              <a:t>of </a:t>
            </a:r>
            <a:r>
              <a:rPr lang="en-GB" altLang="de-DE" sz="2000" b="1" dirty="0" smtClean="0">
                <a:solidFill>
                  <a:schemeClr val="tx1"/>
                </a:solidFill>
              </a:rPr>
              <a:t>Gravity Grease Separators #3</a:t>
            </a:r>
            <a:endParaRPr lang="en-GB" altLang="de-DE" sz="2000" b="1" dirty="0">
              <a:solidFill>
                <a:schemeClr val="tx1"/>
              </a:solidFill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336800" y="1525588"/>
            <a:ext cx="4343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52000" bIns="0"/>
          <a:lstStyle>
            <a:lvl1pPr marL="342900" indent="-3429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1588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lvl="1" eaLnBrk="1" hangingPunct="1">
              <a:lnSpc>
                <a:spcPts val="2200"/>
              </a:lnSpc>
              <a:buClr>
                <a:schemeClr val="tx1"/>
              </a:buClr>
              <a:buSzPct val="90000"/>
              <a:buFont typeface="StoneSans-Bold"/>
              <a:buNone/>
            </a:pPr>
            <a:endParaRPr lang="de-DE" altLang="de-DE" sz="1600" b="1"/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236538" y="1784700"/>
            <a:ext cx="9503862" cy="15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47675" lvl="2" indent="-285750">
              <a:lnSpc>
                <a:spcPct val="150000"/>
              </a:lnSpc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tabLst>
                <a:tab pos="20320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800" b="1" u="sng" dirty="0" smtClean="0">
                <a:solidFill>
                  <a:schemeClr val="tx1"/>
                </a:solidFill>
                <a:cs typeface="Arial" charset="0"/>
              </a:rPr>
              <a:t>No </a:t>
            </a:r>
            <a:r>
              <a:rPr lang="en-US" sz="1800" b="1" u="sng" dirty="0">
                <a:solidFill>
                  <a:schemeClr val="tx1"/>
                </a:solidFill>
                <a:cs typeface="Arial" charset="0"/>
              </a:rPr>
              <a:t>biohazards through chemicals 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used in dosing systems which can </a:t>
            </a: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  </a:t>
            </a:r>
          </a:p>
          <a:p>
            <a:pPr marL="161925" lvl="2">
              <a:lnSpc>
                <a:spcPct val="150000"/>
              </a:lnSpc>
              <a:buClr>
                <a:schemeClr val="accent1"/>
              </a:buClr>
              <a:buSzPct val="85000"/>
              <a:tabLst>
                <a:tab pos="20320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   cause 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malfunction in the municipal wastewater treatment plants or </a:t>
            </a: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pollute    </a:t>
            </a:r>
          </a:p>
          <a:p>
            <a:pPr marL="161925" lvl="2">
              <a:lnSpc>
                <a:spcPct val="150000"/>
              </a:lnSpc>
              <a:buClr>
                <a:schemeClr val="accent1"/>
              </a:buClr>
              <a:buSzPct val="85000"/>
              <a:tabLst>
                <a:tab pos="20320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   drinking 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water</a:t>
            </a:r>
          </a:p>
          <a:p>
            <a:pPr marL="336550" lvl="2" indent="-174625">
              <a:lnSpc>
                <a:spcPct val="150000"/>
              </a:lnSpc>
              <a:buClr>
                <a:schemeClr val="accent1"/>
              </a:buClr>
              <a:buSzPct val="85000"/>
              <a:buFont typeface="Verdana" pitchFamily="34" charset="0"/>
              <a:buChar char="□"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000" y="3396037"/>
            <a:ext cx="6609600" cy="35935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de-DE" altLang="de-DE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949456" y="2656006"/>
            <a:ext cx="8769087" cy="22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ACO Grease Separators:</a:t>
            </a:r>
          </a:p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Systems for Complete Disposal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873500" y="228600"/>
            <a:ext cx="65135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de-DE" sz="2000" b="1">
                <a:solidFill>
                  <a:schemeClr val="tx1"/>
                </a:solidFill>
              </a:rPr>
              <a:t>Grease Traps according to EN 1825:</a:t>
            </a:r>
            <a:br>
              <a:rPr lang="en-GB" altLang="de-DE" sz="2000" b="1">
                <a:solidFill>
                  <a:schemeClr val="tx1"/>
                </a:solidFill>
              </a:rPr>
            </a:br>
            <a:r>
              <a:rPr lang="en-GB" altLang="de-DE" sz="2000" b="1">
                <a:solidFill>
                  <a:schemeClr val="tx1"/>
                </a:solidFill>
              </a:rPr>
              <a:t>Operation/Complete Disposal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336800" y="1525588"/>
            <a:ext cx="4343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52000" bIns="0"/>
          <a:lstStyle>
            <a:lvl1pPr marL="342900" indent="-3429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1588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lvl="1" eaLnBrk="1" hangingPunct="1">
              <a:lnSpc>
                <a:spcPts val="2200"/>
              </a:lnSpc>
              <a:buClr>
                <a:schemeClr val="tx1"/>
              </a:buClr>
              <a:buSzPct val="90000"/>
              <a:buFont typeface="StoneSans-Bold"/>
              <a:buNone/>
            </a:pPr>
            <a:endParaRPr lang="de-DE" altLang="de-DE" sz="1600" b="1"/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236538" y="1525588"/>
            <a:ext cx="96766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36550" lvl="2" indent="-174625">
              <a:lnSpc>
                <a:spcPct val="150000"/>
              </a:lnSpc>
              <a:buClr>
                <a:schemeClr val="accent1"/>
              </a:buClr>
              <a:buSzPct val="85000"/>
              <a:buFont typeface="Verdana" pitchFamily="34" charset="0"/>
              <a:buNone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Disposal 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process to be accomplished during non-required time</a:t>
            </a:r>
          </a:p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Arial" charset="0"/>
              </a:rPr>
              <a:t>Recycling truck with vacuum pump needed</a:t>
            </a:r>
          </a:p>
          <a:p>
            <a:pPr marL="336550" lvl="2" indent="-174625">
              <a:lnSpc>
                <a:spcPct val="150000"/>
              </a:lnSpc>
              <a:buClr>
                <a:schemeClr val="accent1"/>
              </a:buClr>
              <a:buSzPct val="85000"/>
              <a:buFont typeface="Verdana" pitchFamily="34" charset="0"/>
              <a:buChar char="□"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000" y="3426300"/>
            <a:ext cx="7992000" cy="35737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873500" y="228600"/>
            <a:ext cx="65135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de-DE" sz="2000" b="1">
                <a:solidFill>
                  <a:schemeClr val="tx1"/>
                </a:solidFill>
              </a:rPr>
              <a:t>Grease Traps according to EN 1825:</a:t>
            </a:r>
            <a:br>
              <a:rPr lang="en-GB" altLang="de-DE" sz="2000" b="1">
                <a:solidFill>
                  <a:schemeClr val="tx1"/>
                </a:solidFill>
              </a:rPr>
            </a:br>
            <a:r>
              <a:rPr lang="en-GB" altLang="de-DE" sz="2000" b="1">
                <a:solidFill>
                  <a:schemeClr val="tx1"/>
                </a:solidFill>
              </a:rPr>
              <a:t>Operation/Complete Disposal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336800" y="1525588"/>
            <a:ext cx="4343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52000" bIns="0"/>
          <a:lstStyle>
            <a:lvl1pPr marL="342900" indent="-3429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1588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lvl="1" eaLnBrk="1" hangingPunct="1">
              <a:lnSpc>
                <a:spcPts val="2200"/>
              </a:lnSpc>
              <a:buClr>
                <a:schemeClr val="tx1"/>
              </a:buClr>
              <a:buSzPct val="90000"/>
              <a:buFont typeface="StoneSans-Bold"/>
              <a:buNone/>
            </a:pPr>
            <a:endParaRPr lang="de-DE" altLang="de-DE" sz="1600" b="1"/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236538" y="1525588"/>
            <a:ext cx="96766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36550" lvl="2" indent="-174625">
              <a:lnSpc>
                <a:spcPct val="150000"/>
              </a:lnSpc>
              <a:buClr>
                <a:schemeClr val="accent1"/>
              </a:buClr>
              <a:buSzPct val="85000"/>
              <a:buFont typeface="Verdana" pitchFamily="34" charset="0"/>
              <a:buNone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Disposal 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process to be accomplished during non-required time</a:t>
            </a:r>
          </a:p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Arial" charset="0"/>
              </a:rPr>
              <a:t>Recycling truck with vacuum pump needed</a:t>
            </a:r>
          </a:p>
          <a:p>
            <a:pPr marL="336550" lvl="2" indent="-174625">
              <a:lnSpc>
                <a:spcPct val="150000"/>
              </a:lnSpc>
              <a:buClr>
                <a:schemeClr val="accent1"/>
              </a:buClr>
              <a:buSzPct val="85000"/>
              <a:buFont typeface="Verdana" pitchFamily="34" charset="0"/>
              <a:buChar char="□"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90000" y="4635900"/>
            <a:ext cx="37402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Lipator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71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feld 28677"/>
          <p:cNvSpPr txBox="1"/>
          <p:nvPr/>
        </p:nvSpPr>
        <p:spPr>
          <a:xfrm>
            <a:off x="2802325" y="440138"/>
            <a:ext cx="6258548" cy="495530"/>
          </a:xfrm>
          <a:prstGeom prst="rect">
            <a:avLst/>
          </a:prstGeom>
          <a:noFill/>
        </p:spPr>
        <p:txBody>
          <a:bodyPr wrap="square" lIns="64017" tIns="32009" rIns="64017" bIns="32009" rtlCol="0">
            <a:spAutoFit/>
          </a:bodyPr>
          <a:lstStyle/>
          <a:p>
            <a:r>
              <a:rPr lang="de-DE" sz="2800" b="1" dirty="0" smtClean="0">
                <a:latin typeface="+mn-lt"/>
              </a:rPr>
              <a:t>Field of Activity</a:t>
            </a:r>
            <a:endParaRPr lang="de-DE" sz="28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00" y="1309500"/>
            <a:ext cx="888682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3873500" y="228600"/>
            <a:ext cx="65135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de-DE" sz="2000" b="1">
                <a:solidFill>
                  <a:schemeClr val="tx1"/>
                </a:solidFill>
              </a:rPr>
              <a:t>Grease Separators according to EN 1825:</a:t>
            </a:r>
            <a:br>
              <a:rPr lang="en-GB" altLang="de-DE" sz="2000" b="1">
                <a:solidFill>
                  <a:schemeClr val="tx1"/>
                </a:solidFill>
              </a:rPr>
            </a:br>
            <a:r>
              <a:rPr lang="en-GB" altLang="de-DE" sz="2000" b="1">
                <a:solidFill>
                  <a:schemeClr val="tx1"/>
                </a:solidFill>
              </a:rPr>
              <a:t>Operation/Complete Disposal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336800" y="1525588"/>
            <a:ext cx="4343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52000" bIns="0"/>
          <a:lstStyle>
            <a:lvl1pPr marL="342900" indent="-3429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1588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lvl="1" eaLnBrk="1" hangingPunct="1">
              <a:lnSpc>
                <a:spcPts val="2200"/>
              </a:lnSpc>
              <a:buClr>
                <a:schemeClr val="tx1"/>
              </a:buClr>
              <a:buSzPct val="90000"/>
              <a:buFont typeface="StoneSans-Bold"/>
              <a:buNone/>
            </a:pPr>
            <a:endParaRPr lang="de-DE" altLang="de-DE" sz="1600" b="1"/>
          </a:p>
        </p:txBody>
      </p:sp>
      <p:sp>
        <p:nvSpPr>
          <p:cNvPr id="3" name="Textfeld 2"/>
          <p:cNvSpPr txBox="1"/>
          <p:nvPr/>
        </p:nvSpPr>
        <p:spPr>
          <a:xfrm>
            <a:off x="279399" y="3302794"/>
            <a:ext cx="4968875" cy="22161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1800" dirty="0">
                <a:cs typeface="Arial" charset="0"/>
              </a:rPr>
              <a:t>Correct sized grease separators have to be emptied and cleaned </a:t>
            </a:r>
            <a:r>
              <a:rPr lang="en-US" sz="1800" b="1" u="sng" dirty="0">
                <a:cs typeface="Arial" charset="0"/>
              </a:rPr>
              <a:t>at least every four weeks</a:t>
            </a:r>
          </a:p>
          <a:p>
            <a:pPr>
              <a:defRPr/>
            </a:pPr>
            <a:endParaRPr lang="en-US" sz="1800" b="1" dirty="0">
              <a:cs typeface="Arial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1800" dirty="0">
                <a:cs typeface="Arial" charset="0"/>
              </a:rPr>
              <a:t>In accordance with local codes, the appliance of </a:t>
            </a:r>
            <a:r>
              <a:rPr lang="en-US" sz="1800" b="1" u="sng" dirty="0">
                <a:cs typeface="Arial" charset="0"/>
              </a:rPr>
              <a:t>grease level sensors </a:t>
            </a:r>
            <a:r>
              <a:rPr lang="en-US" sz="1800" dirty="0">
                <a:cs typeface="Arial" charset="0"/>
              </a:rPr>
              <a:t>may be allowed to enable “</a:t>
            </a:r>
            <a:r>
              <a:rPr lang="en-US" sz="1800" b="1" u="sng" dirty="0">
                <a:cs typeface="Arial" charset="0"/>
              </a:rPr>
              <a:t>disposal on requirement”</a:t>
            </a:r>
            <a:endParaRPr lang="de-DE" sz="1800" b="1" u="sng" dirty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087" y="2157228"/>
            <a:ext cx="3160277" cy="45072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86681" y="2954415"/>
            <a:ext cx="7894638" cy="163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Product Range: </a:t>
            </a:r>
            <a:br>
              <a:rPr lang="de-DE" altLang="de-DE" sz="3600" b="1" dirty="0">
                <a:solidFill>
                  <a:schemeClr val="bg1"/>
                </a:solidFill>
              </a:rPr>
            </a:br>
            <a:r>
              <a:rPr lang="de-DE" altLang="de-DE" sz="3600" b="1" dirty="0">
                <a:solidFill>
                  <a:schemeClr val="bg1"/>
                </a:solidFill>
              </a:rPr>
              <a:t>Full Disposal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386681" y="2980819"/>
            <a:ext cx="7894638" cy="15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Above </a:t>
            </a:r>
            <a:r>
              <a:rPr lang="de-DE" altLang="de-DE" sz="3600" b="1" dirty="0" smtClean="0">
                <a:solidFill>
                  <a:schemeClr val="bg1"/>
                </a:solidFill>
              </a:rPr>
              <a:t>Ground Installation (Indoor Installation)</a:t>
            </a:r>
            <a:endParaRPr lang="de-DE" altLang="de-DE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2225" y="366713"/>
            <a:ext cx="7048500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dirty="0" smtClean="0"/>
              <a:t>Above Ground (Indoor) Installation: Example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800" y="2346300"/>
            <a:ext cx="6718136" cy="4531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027"/>
          <p:cNvSpPr txBox="1">
            <a:spLocks noChangeArrowheads="1"/>
          </p:cNvSpPr>
          <p:nvPr/>
        </p:nvSpPr>
        <p:spPr bwMode="auto">
          <a:xfrm>
            <a:off x="365761" y="1957500"/>
            <a:ext cx="9610089" cy="108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buClr>
                <a:schemeClr val="accent1"/>
              </a:buClr>
              <a:buFontTx/>
              <a:buChar char="•"/>
              <a:defRPr/>
            </a:pPr>
            <a:r>
              <a:rPr lang="en-US" sz="1800" dirty="0" smtClean="0"/>
              <a:t>Bodies available in four </a:t>
            </a:r>
            <a:r>
              <a:rPr lang="en-US" sz="1800" b="1" dirty="0" smtClean="0"/>
              <a:t>different comfort stages</a:t>
            </a:r>
          </a:p>
          <a:p>
            <a:pPr marL="0" indent="0">
              <a:buClr>
                <a:schemeClr val="accent1"/>
              </a:buClr>
              <a:defRPr/>
            </a:pPr>
            <a:endParaRPr lang="en-US" sz="1800" dirty="0" smtClean="0"/>
          </a:p>
          <a:p>
            <a:pPr>
              <a:buClr>
                <a:schemeClr val="accent1"/>
              </a:buClr>
              <a:buFontTx/>
              <a:buChar char="•"/>
              <a:defRPr/>
            </a:pPr>
            <a:r>
              <a:rPr lang="en-US" sz="1800" dirty="0"/>
              <a:t>S</a:t>
            </a:r>
            <a:r>
              <a:rPr lang="en-US" sz="1800" dirty="0" smtClean="0"/>
              <a:t>eparators with </a:t>
            </a:r>
            <a:r>
              <a:rPr lang="en-US" sz="1800" b="1" dirty="0" smtClean="0"/>
              <a:t>structural stability </a:t>
            </a:r>
            <a:r>
              <a:rPr lang="en-US" sz="1800" dirty="0" smtClean="0"/>
              <a:t>guaranteed for </a:t>
            </a:r>
            <a:r>
              <a:rPr lang="en-US" sz="1800" u="sng" dirty="0" smtClean="0"/>
              <a:t>25 years</a:t>
            </a:r>
          </a:p>
        </p:txBody>
      </p:sp>
      <p:sp>
        <p:nvSpPr>
          <p:cNvPr id="38919" name="Rectangle 1027"/>
          <p:cNvSpPr txBox="1">
            <a:spLocks noChangeArrowheads="1"/>
          </p:cNvSpPr>
          <p:nvPr/>
        </p:nvSpPr>
        <p:spPr bwMode="auto">
          <a:xfrm>
            <a:off x="366713" y="6926263"/>
            <a:ext cx="18573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altLang="de-DE" sz="1400" dirty="0"/>
              <a:t>Welded </a:t>
            </a:r>
            <a:r>
              <a:rPr lang="en-US" altLang="de-DE" sz="1400" dirty="0" smtClean="0"/>
              <a:t>Polyethylene</a:t>
            </a:r>
            <a:endParaRPr lang="en-US" altLang="de-DE" sz="1400" dirty="0"/>
          </a:p>
        </p:txBody>
      </p:sp>
      <p:sp>
        <p:nvSpPr>
          <p:cNvPr id="38920" name="Rectangle 1027"/>
          <p:cNvSpPr txBox="1">
            <a:spLocks noChangeArrowheads="1"/>
          </p:cNvSpPr>
          <p:nvPr/>
        </p:nvSpPr>
        <p:spPr bwMode="auto">
          <a:xfrm>
            <a:off x="3044825" y="6926263"/>
            <a:ext cx="18573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buClr>
                <a:schemeClr val="accent1"/>
              </a:buClr>
            </a:pPr>
            <a:r>
              <a:rPr lang="en-US" altLang="de-DE" sz="1400" dirty="0"/>
              <a:t>Stainless </a:t>
            </a:r>
            <a:r>
              <a:rPr lang="en-US" altLang="de-DE" sz="1400" dirty="0" smtClean="0"/>
              <a:t>Steel</a:t>
            </a:r>
            <a:endParaRPr lang="en-US" altLang="de-DE" sz="1400" dirty="0"/>
          </a:p>
        </p:txBody>
      </p:sp>
      <p:sp>
        <p:nvSpPr>
          <p:cNvPr id="38921" name="Rectangle 1027"/>
          <p:cNvSpPr txBox="1">
            <a:spLocks noChangeArrowheads="1"/>
          </p:cNvSpPr>
          <p:nvPr/>
        </p:nvSpPr>
        <p:spPr bwMode="auto">
          <a:xfrm>
            <a:off x="5549900" y="6926263"/>
            <a:ext cx="18573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buClr>
                <a:schemeClr val="accent1"/>
              </a:buClr>
            </a:pPr>
            <a:r>
              <a:rPr lang="en-US" altLang="de-DE" sz="1400" dirty="0"/>
              <a:t>Stainless </a:t>
            </a:r>
            <a:r>
              <a:rPr lang="en-US" altLang="de-DE" sz="1400" dirty="0" smtClean="0"/>
              <a:t>Steel</a:t>
            </a:r>
            <a:endParaRPr lang="en-US" altLang="de-DE" sz="1400" dirty="0"/>
          </a:p>
        </p:txBody>
      </p:sp>
      <p:sp>
        <p:nvSpPr>
          <p:cNvPr id="38922" name="Rectangle 1027"/>
          <p:cNvSpPr txBox="1">
            <a:spLocks noChangeArrowheads="1"/>
          </p:cNvSpPr>
          <p:nvPr/>
        </p:nvSpPr>
        <p:spPr bwMode="auto">
          <a:xfrm>
            <a:off x="8012113" y="6926263"/>
            <a:ext cx="24622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altLang="de-DE" sz="1400" dirty="0" err="1"/>
              <a:t>Rotomoulded</a:t>
            </a:r>
            <a:r>
              <a:rPr lang="en-US" altLang="de-DE" sz="1400" dirty="0"/>
              <a:t> </a:t>
            </a:r>
            <a:r>
              <a:rPr lang="en-US" altLang="de-DE" sz="1400" dirty="0" smtClean="0"/>
              <a:t>Polyethylene</a:t>
            </a:r>
            <a:endParaRPr lang="en-US" altLang="de-DE" sz="1400" dirty="0"/>
          </a:p>
        </p:txBody>
      </p:sp>
      <p:sp>
        <p:nvSpPr>
          <p:cNvPr id="38923" name="Rectangle 2"/>
          <p:cNvSpPr txBox="1">
            <a:spLocks noChangeArrowheads="1"/>
          </p:cNvSpPr>
          <p:nvPr/>
        </p:nvSpPr>
        <p:spPr bwMode="auto">
          <a:xfrm>
            <a:off x="2562225" y="230188"/>
            <a:ext cx="81057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8" rIns="91398" bIns="45698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de-DE" sz="2000" b="1" dirty="0" smtClean="0">
                <a:solidFill>
                  <a:schemeClr val="tx1"/>
                </a:solidFill>
              </a:rPr>
              <a:t>Features </a:t>
            </a:r>
            <a:r>
              <a:rPr lang="de-DE" altLang="de-DE" sz="2000" b="1" dirty="0">
                <a:solidFill>
                  <a:schemeClr val="tx1"/>
                </a:solidFill>
              </a:rPr>
              <a:t>and </a:t>
            </a:r>
            <a:r>
              <a:rPr lang="de-DE" altLang="de-DE" sz="2000" b="1" dirty="0" smtClean="0">
                <a:solidFill>
                  <a:schemeClr val="tx1"/>
                </a:solidFill>
              </a:rPr>
              <a:t>Advantages</a:t>
            </a:r>
            <a:endParaRPr lang="de-DE" altLang="de-DE" sz="2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3974449"/>
            <a:ext cx="10248900" cy="2733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18800" y="2361406"/>
            <a:ext cx="789463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4000" b="1" dirty="0">
                <a:solidFill>
                  <a:schemeClr val="bg1"/>
                </a:solidFill>
              </a:rPr>
              <a:t>Below </a:t>
            </a:r>
            <a:r>
              <a:rPr lang="de-DE" altLang="de-DE" sz="4000" b="1" dirty="0" smtClean="0">
                <a:solidFill>
                  <a:schemeClr val="bg1"/>
                </a:solidFill>
              </a:rPr>
              <a:t>Ground Installation</a:t>
            </a:r>
            <a:endParaRPr lang="de-DE" altLang="de-DE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34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2225" y="366713"/>
            <a:ext cx="7048500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dirty="0" smtClean="0"/>
              <a:t>Below Ground Installation: Example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600" y="1784700"/>
            <a:ext cx="6966812" cy="52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7"/>
          <p:cNvSpPr txBox="1">
            <a:spLocks noChangeArrowheads="1"/>
          </p:cNvSpPr>
          <p:nvPr/>
        </p:nvSpPr>
        <p:spPr bwMode="auto">
          <a:xfrm>
            <a:off x="604838" y="3296487"/>
            <a:ext cx="632777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marL="0" indent="0">
              <a:buClr>
                <a:schemeClr val="accent1"/>
              </a:buClr>
            </a:pPr>
            <a:endParaRPr lang="en-US" altLang="de-DE" sz="1800" dirty="0"/>
          </a:p>
          <a:p>
            <a:pPr>
              <a:buClr>
                <a:schemeClr val="accent1"/>
              </a:buClr>
              <a:buFontTx/>
              <a:buChar char="•"/>
            </a:pPr>
            <a:r>
              <a:rPr lang="en-US" altLang="de-DE" sz="1800" dirty="0"/>
              <a:t>Body available in </a:t>
            </a:r>
            <a:r>
              <a:rPr lang="en-US" altLang="de-DE" sz="1800" b="1" u="sng" dirty="0"/>
              <a:t>four different comfort stages</a:t>
            </a:r>
          </a:p>
          <a:p>
            <a:pPr>
              <a:buClr>
                <a:schemeClr val="accent1"/>
              </a:buClr>
              <a:buFontTx/>
              <a:buChar char="•"/>
            </a:pPr>
            <a:endParaRPr lang="en-US" altLang="de-DE" sz="1800" dirty="0"/>
          </a:p>
          <a:p>
            <a:pPr>
              <a:buClr>
                <a:schemeClr val="accent1"/>
              </a:buClr>
              <a:buFontTx/>
              <a:buChar char="•"/>
            </a:pPr>
            <a:r>
              <a:rPr lang="en-US" altLang="de-DE" sz="1800" b="1" dirty="0" smtClean="0"/>
              <a:t>Structural </a:t>
            </a:r>
            <a:r>
              <a:rPr lang="en-US" altLang="de-DE" sz="1800" b="1" dirty="0"/>
              <a:t>stability </a:t>
            </a:r>
            <a:r>
              <a:rPr lang="en-US" altLang="de-DE" sz="1800" dirty="0"/>
              <a:t>guaranteed for </a:t>
            </a:r>
            <a:r>
              <a:rPr lang="en-US" altLang="de-DE" sz="1800" u="sng" dirty="0"/>
              <a:t>50 years</a:t>
            </a:r>
          </a:p>
          <a:p>
            <a:pPr marL="0" indent="0">
              <a:buClr>
                <a:schemeClr val="accent1"/>
              </a:buClr>
            </a:pPr>
            <a:endParaRPr lang="en-US" altLang="de-DE" sz="1800" dirty="0"/>
          </a:p>
        </p:txBody>
      </p:sp>
      <p:sp>
        <p:nvSpPr>
          <p:cNvPr id="35844" name="Rectangle 2"/>
          <p:cNvSpPr txBox="1">
            <a:spLocks noChangeArrowheads="1"/>
          </p:cNvSpPr>
          <p:nvPr/>
        </p:nvSpPr>
        <p:spPr bwMode="auto">
          <a:xfrm>
            <a:off x="2562225" y="230188"/>
            <a:ext cx="81057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8" rIns="91398" bIns="45698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de-DE" sz="2000" b="1" dirty="0" smtClean="0">
                <a:solidFill>
                  <a:schemeClr val="tx1"/>
                </a:solidFill>
              </a:rPr>
              <a:t>Features </a:t>
            </a:r>
            <a:r>
              <a:rPr lang="de-DE" altLang="de-DE" sz="2000" b="1" dirty="0">
                <a:solidFill>
                  <a:schemeClr val="tx1"/>
                </a:solidFill>
              </a:rPr>
              <a:t>and </a:t>
            </a:r>
            <a:r>
              <a:rPr lang="de-DE" altLang="de-DE" sz="2000" b="1" dirty="0" smtClean="0">
                <a:solidFill>
                  <a:schemeClr val="tx1"/>
                </a:solidFill>
              </a:rPr>
              <a:t>Advantages</a:t>
            </a:r>
            <a:endParaRPr lang="de-DE" altLang="de-DE" sz="2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800" y="1914300"/>
            <a:ext cx="328612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91688" y="157163"/>
            <a:ext cx="6716712" cy="776288"/>
          </a:xfrm>
        </p:spPr>
        <p:txBody>
          <a:bodyPr/>
          <a:lstStyle/>
          <a:p>
            <a:pPr eaLnBrk="1" hangingPunct="1"/>
            <a:r>
              <a:rPr lang="de-DE" smtClean="0"/>
              <a:t>Complete Disposal (Outdoor)</a:t>
            </a:r>
            <a:endParaRPr lang="de-DE" dirty="0" smtClean="0"/>
          </a:p>
        </p:txBody>
      </p:sp>
      <p:sp>
        <p:nvSpPr>
          <p:cNvPr id="17" name="Textfeld 16"/>
          <p:cNvSpPr txBox="1"/>
          <p:nvPr/>
        </p:nvSpPr>
        <p:spPr bwMode="auto">
          <a:xfrm>
            <a:off x="378001" y="1870889"/>
            <a:ext cx="5990650" cy="36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04059" tIns="52029" rIns="104059" bIns="52029">
            <a:spAutoFit/>
          </a:bodyPr>
          <a:lstStyle/>
          <a:p>
            <a:pPr algn="ctr">
              <a:defRPr/>
            </a:pPr>
            <a:r>
              <a:rPr lang="de-DE" sz="1700" b="1" dirty="0"/>
              <a:t>Ground </a:t>
            </a:r>
            <a:r>
              <a:rPr lang="de-DE" sz="1700" b="1" dirty="0" smtClean="0"/>
              <a:t>Installation</a:t>
            </a:r>
            <a:endParaRPr lang="de-DE" sz="1700" b="1" dirty="0"/>
          </a:p>
        </p:txBody>
      </p:sp>
      <p:sp>
        <p:nvSpPr>
          <p:cNvPr id="21" name="Textfeld 20"/>
          <p:cNvSpPr txBox="1"/>
          <p:nvPr/>
        </p:nvSpPr>
        <p:spPr bwMode="auto">
          <a:xfrm>
            <a:off x="377450" y="5284852"/>
            <a:ext cx="5990650" cy="8899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04059" tIns="52029" rIns="104059" bIns="52029" anchor="ctr">
            <a:spAutoFit/>
          </a:bodyPr>
          <a:lstStyle/>
          <a:p>
            <a:pPr algn="ctr">
              <a:defRPr/>
            </a:pPr>
            <a:r>
              <a:rPr lang="de-DE" sz="1700" b="1" dirty="0" smtClean="0"/>
              <a:t>Material</a:t>
            </a:r>
            <a:r>
              <a:rPr lang="de-DE" sz="1700" b="1" dirty="0"/>
              <a:t>: </a:t>
            </a:r>
            <a:r>
              <a:rPr lang="de-DE" sz="1700" b="1" dirty="0" err="1" smtClean="0"/>
              <a:t>polyethylene</a:t>
            </a:r>
            <a:endParaRPr lang="de-DE" sz="1700" b="1" dirty="0"/>
          </a:p>
          <a:p>
            <a:pPr algn="ctr">
              <a:defRPr/>
            </a:pPr>
            <a:r>
              <a:rPr lang="de-DE" sz="1700" b="1" dirty="0"/>
              <a:t>Nominal </a:t>
            </a:r>
            <a:r>
              <a:rPr lang="de-DE" sz="1700" b="1" dirty="0" err="1"/>
              <a:t>sizes</a:t>
            </a:r>
            <a:r>
              <a:rPr lang="de-DE" sz="1700" b="1" dirty="0"/>
              <a:t>: 1-10</a:t>
            </a:r>
          </a:p>
          <a:p>
            <a:pPr algn="ctr">
              <a:defRPr/>
            </a:pPr>
            <a:endParaRPr lang="de-DE" sz="1700" b="1" dirty="0"/>
          </a:p>
        </p:txBody>
      </p:sp>
      <p:sp>
        <p:nvSpPr>
          <p:cNvPr id="22" name="Textfeld 21"/>
          <p:cNvSpPr txBox="1"/>
          <p:nvPr/>
        </p:nvSpPr>
        <p:spPr bwMode="auto">
          <a:xfrm>
            <a:off x="377448" y="6359293"/>
            <a:ext cx="5989200" cy="36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04059" tIns="52029" rIns="104059" bIns="52029">
            <a:spAutoFit/>
          </a:bodyPr>
          <a:lstStyle/>
          <a:p>
            <a:pPr algn="ctr">
              <a:defRPr/>
            </a:pPr>
            <a:r>
              <a:rPr lang="de-DE" sz="1700" b="1" dirty="0"/>
              <a:t>4 </a:t>
            </a:r>
            <a:r>
              <a:rPr lang="de-DE" sz="1700" b="1" dirty="0" err="1"/>
              <a:t>Comfort</a:t>
            </a:r>
            <a:r>
              <a:rPr lang="de-DE" sz="1700" b="1" dirty="0"/>
              <a:t> </a:t>
            </a:r>
            <a:r>
              <a:rPr lang="de-DE" sz="1700" b="1" dirty="0" err="1"/>
              <a:t>stages</a:t>
            </a:r>
            <a:endParaRPr lang="de-DE" sz="1700" b="1" dirty="0"/>
          </a:p>
        </p:txBody>
      </p:sp>
      <p:pic>
        <p:nvPicPr>
          <p:cNvPr id="18" name="Picture 4" descr="ACO-Lipumax-P-B-KL-B-EBV-SCHNITT-V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4142" y="1869120"/>
            <a:ext cx="1165308" cy="11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ACO-Lipumax-P-D-KL-B-EBV-SCHNITT-V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4141" y="3118553"/>
            <a:ext cx="1165309" cy="11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ACO-Lipumax-P-DM-KL-B-EBV-SCHNITT-V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9613" y="4326362"/>
            <a:ext cx="1166010" cy="112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708" y="5574026"/>
            <a:ext cx="1165924" cy="112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938290" y="1869120"/>
            <a:ext cx="2352261" cy="11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indent="0" eaLnBrk="1" hangingPunct="1"/>
            <a:r>
              <a:rPr lang="de-DE" b="1" kern="0" dirty="0" err="1" smtClean="0"/>
              <a:t>Lipumax</a:t>
            </a:r>
            <a:r>
              <a:rPr lang="de-DE" b="1" kern="0" dirty="0" smtClean="0"/>
              <a:t> P-B:</a:t>
            </a:r>
          </a:p>
          <a:p>
            <a:pPr marL="0" indent="0" eaLnBrk="1" hangingPunct="1"/>
            <a:r>
              <a:rPr lang="de-DE" kern="0" dirty="0" smtClean="0"/>
              <a:t>The </a:t>
            </a:r>
            <a:r>
              <a:rPr lang="de-DE" kern="0" dirty="0" err="1" smtClean="0"/>
              <a:t>basic</a:t>
            </a:r>
            <a:r>
              <a:rPr lang="de-DE" kern="0" dirty="0" smtClean="0"/>
              <a:t> </a:t>
            </a:r>
            <a:r>
              <a:rPr lang="de-DE" kern="0" dirty="0" err="1" smtClean="0"/>
              <a:t>version</a:t>
            </a:r>
            <a:endParaRPr lang="de-DE" kern="0" dirty="0" smtClean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938290" y="3118553"/>
            <a:ext cx="2530061" cy="11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indent="0" eaLnBrk="1" hangingPunct="1"/>
            <a:r>
              <a:rPr lang="de-DE" b="1" kern="0" dirty="0" err="1" smtClean="0"/>
              <a:t>Lipumax</a:t>
            </a:r>
            <a:r>
              <a:rPr lang="de-DE" b="1" kern="0" dirty="0" smtClean="0"/>
              <a:t> P-D:</a:t>
            </a:r>
          </a:p>
          <a:p>
            <a:pPr marL="0" indent="0" eaLnBrk="1" hangingPunct="1"/>
            <a:r>
              <a:rPr lang="de-DE" kern="0" dirty="0" err="1" smtClean="0">
                <a:solidFill>
                  <a:srgbClr val="FF0000"/>
                </a:solidFill>
              </a:rPr>
              <a:t>Direct</a:t>
            </a:r>
            <a:r>
              <a:rPr lang="de-DE" kern="0" dirty="0" smtClean="0">
                <a:solidFill>
                  <a:srgbClr val="FF0000"/>
                </a:solidFill>
              </a:rPr>
              <a:t> </a:t>
            </a:r>
            <a:r>
              <a:rPr lang="de-DE" kern="0" dirty="0" err="1" smtClean="0">
                <a:solidFill>
                  <a:srgbClr val="FF0000"/>
                </a:solidFill>
              </a:rPr>
              <a:t>suction</a:t>
            </a:r>
            <a:endParaRPr lang="de-DE" kern="0" dirty="0" smtClean="0">
              <a:solidFill>
                <a:srgbClr val="FF0000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938289" y="4326362"/>
            <a:ext cx="2446052" cy="11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indent="0" eaLnBrk="1" hangingPunct="1"/>
            <a:r>
              <a:rPr lang="de-DE" b="1" kern="0" dirty="0" err="1" smtClean="0"/>
              <a:t>Lipumax</a:t>
            </a:r>
            <a:r>
              <a:rPr lang="de-DE" b="1" kern="0" dirty="0" smtClean="0"/>
              <a:t> P-DM:</a:t>
            </a:r>
          </a:p>
          <a:p>
            <a:pPr marL="0" indent="0" eaLnBrk="1" hangingPunct="1"/>
            <a:r>
              <a:rPr lang="de-DE" kern="0" dirty="0" smtClean="0">
                <a:solidFill>
                  <a:srgbClr val="FF0000"/>
                </a:solidFill>
              </a:rPr>
              <a:t>Manual</a:t>
            </a:r>
            <a:r>
              <a:rPr lang="de-DE" kern="0" dirty="0" smtClean="0"/>
              <a:t> high-</a:t>
            </a:r>
            <a:r>
              <a:rPr lang="de-DE" kern="0" dirty="0" err="1" smtClean="0"/>
              <a:t>pressure</a:t>
            </a:r>
            <a:r>
              <a:rPr lang="de-DE" kern="0" dirty="0" smtClean="0"/>
              <a:t> </a:t>
            </a:r>
            <a:r>
              <a:rPr lang="de-DE" kern="0" dirty="0" err="1" smtClean="0"/>
              <a:t>cleaning</a:t>
            </a:r>
            <a:endParaRPr lang="de-DE" kern="0" dirty="0" smtClean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938290" y="5574026"/>
            <a:ext cx="2530061" cy="11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indent="0" eaLnBrk="1" hangingPunct="1"/>
            <a:r>
              <a:rPr lang="de-DE" b="1" kern="0" dirty="0" err="1" smtClean="0"/>
              <a:t>Lipumax</a:t>
            </a:r>
            <a:r>
              <a:rPr lang="de-DE" b="1" kern="0" dirty="0" smtClean="0"/>
              <a:t> P-DA:</a:t>
            </a:r>
          </a:p>
          <a:p>
            <a:pPr marL="0" indent="0" eaLnBrk="1" hangingPunct="1"/>
            <a:r>
              <a:rPr lang="de-DE" kern="0" dirty="0" err="1" smtClean="0">
                <a:solidFill>
                  <a:srgbClr val="FF0000"/>
                </a:solidFill>
              </a:rPr>
              <a:t>Automaded</a:t>
            </a:r>
            <a:r>
              <a:rPr lang="de-DE" kern="0" dirty="0" smtClean="0">
                <a:solidFill>
                  <a:srgbClr val="FF0000"/>
                </a:solidFill>
              </a:rPr>
              <a:t> </a:t>
            </a:r>
            <a:r>
              <a:rPr lang="de-DE" kern="0" dirty="0" smtClean="0"/>
              <a:t>high-</a:t>
            </a:r>
            <a:r>
              <a:rPr lang="de-DE" kern="0" dirty="0" err="1" smtClean="0"/>
              <a:t>pressure</a:t>
            </a:r>
            <a:r>
              <a:rPr lang="de-DE" kern="0" dirty="0" smtClean="0"/>
              <a:t> </a:t>
            </a:r>
            <a:r>
              <a:rPr lang="de-DE" kern="0" dirty="0" err="1" smtClean="0"/>
              <a:t>cleaning</a:t>
            </a:r>
            <a:endParaRPr lang="de-DE" kern="0" dirty="0" smtClean="0"/>
          </a:p>
          <a:p>
            <a:pPr marL="0" indent="0" eaLnBrk="1" hangingPunct="1"/>
            <a:r>
              <a:rPr lang="de-DE" dirty="0" smtClean="0"/>
              <a:t> </a:t>
            </a:r>
            <a:endParaRPr lang="de-DE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6400" y="2324618"/>
            <a:ext cx="356235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de-DE" altLang="de-DE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52437" y="3088006"/>
            <a:ext cx="9763125" cy="136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Systems </a:t>
            </a:r>
            <a:r>
              <a:rPr lang="de-DE" altLang="de-DE" sz="3600" b="1" dirty="0" err="1">
                <a:solidFill>
                  <a:schemeClr val="bg1"/>
                </a:solidFill>
              </a:rPr>
              <a:t>for</a:t>
            </a:r>
            <a:r>
              <a:rPr lang="de-DE" altLang="de-DE" sz="3600" b="1" dirty="0">
                <a:solidFill>
                  <a:schemeClr val="bg1"/>
                </a:solidFill>
              </a:rPr>
              <a:t> Partial </a:t>
            </a:r>
            <a:r>
              <a:rPr lang="de-DE" altLang="de-DE" sz="3600" b="1" dirty="0" err="1">
                <a:solidFill>
                  <a:schemeClr val="bg1"/>
                </a:solidFill>
              </a:rPr>
              <a:t>Disposal</a:t>
            </a:r>
            <a:endParaRPr lang="de-DE" altLang="de-DE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033462" y="3253500"/>
            <a:ext cx="2601075" cy="86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Agenda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2867627" y="216900"/>
            <a:ext cx="65135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de-DE" sz="2000" b="1" dirty="0">
                <a:solidFill>
                  <a:schemeClr val="tx1"/>
                </a:solidFill>
              </a:rPr>
              <a:t>Grease Traps according to EN 1825:</a:t>
            </a:r>
            <a:br>
              <a:rPr lang="en-GB" altLang="de-DE" sz="2000" b="1" dirty="0">
                <a:solidFill>
                  <a:schemeClr val="tx1"/>
                </a:solidFill>
              </a:rPr>
            </a:br>
            <a:r>
              <a:rPr lang="en-GB" altLang="de-DE" sz="2000" b="1" dirty="0">
                <a:solidFill>
                  <a:schemeClr val="tx1"/>
                </a:solidFill>
              </a:rPr>
              <a:t>Operation/Partial Disposal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336800" y="1525588"/>
            <a:ext cx="4343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52000" bIns="0"/>
          <a:lstStyle>
            <a:lvl1pPr marL="342900" indent="-3429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1588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10541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lvl="1" eaLnBrk="1" hangingPunct="1">
              <a:lnSpc>
                <a:spcPts val="2200"/>
              </a:lnSpc>
              <a:buClr>
                <a:schemeClr val="tx1"/>
              </a:buClr>
              <a:buSzPct val="90000"/>
              <a:buFont typeface="StoneSans-Bold"/>
              <a:buNone/>
            </a:pPr>
            <a:endParaRPr lang="de-DE" altLang="de-DE" sz="1600" b="1"/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236538" y="1957388"/>
            <a:ext cx="10150475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Extraction 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of grease and sludge in separate barrels</a:t>
            </a:r>
          </a:p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  <a:p>
            <a:pPr marL="447675" lvl="2" indent="-285750">
              <a:buClr>
                <a:schemeClr val="accent1"/>
              </a:buClr>
              <a:buSzPct val="85000"/>
              <a:buFont typeface="Wingdings" pitchFamily="2" charset="2"/>
              <a:buChar char="§"/>
              <a:tabLst>
                <a:tab pos="20320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Arial" charset="0"/>
              </a:rPr>
              <a:t>Filled barrels have to be replaced with empty ones; </a:t>
            </a:r>
            <a:r>
              <a:rPr lang="en-US" sz="1800" b="1" u="sng" dirty="0">
                <a:solidFill>
                  <a:schemeClr val="tx1"/>
                </a:solidFill>
                <a:cs typeface="Arial" charset="0"/>
              </a:rPr>
              <a:t>this may be necessary every 1 – 2 weeks 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according to the fill </a:t>
            </a:r>
            <a:r>
              <a:rPr lang="en-US" sz="1800" dirty="0" smtClean="0">
                <a:solidFill>
                  <a:schemeClr val="tx1"/>
                </a:solidFill>
                <a:cs typeface="Arial" charset="0"/>
              </a:rPr>
              <a:t>levels and size of the separators</a:t>
            </a:r>
            <a:endParaRPr lang="en-US" sz="1600" b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600" y="3469500"/>
            <a:ext cx="4895850" cy="4000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197462" y="3340250"/>
            <a:ext cx="6273075" cy="86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Location of Production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2225" y="366713"/>
            <a:ext cx="7048500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dirty="0" smtClean="0"/>
              <a:t>Location of Production </a:t>
            </a:r>
          </a:p>
        </p:txBody>
      </p:sp>
      <p:sp>
        <p:nvSpPr>
          <p:cNvPr id="53251" name="Rectangle 1027"/>
          <p:cNvSpPr txBox="1">
            <a:spLocks noChangeArrowheads="1"/>
          </p:cNvSpPr>
          <p:nvPr/>
        </p:nvSpPr>
        <p:spPr bwMode="auto">
          <a:xfrm>
            <a:off x="198094" y="4313638"/>
            <a:ext cx="4012706" cy="146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buClr>
                <a:schemeClr val="accent1"/>
              </a:buClr>
            </a:pPr>
            <a:r>
              <a:rPr lang="en-US" altLang="de-DE" sz="1800" b="1" dirty="0" err="1" smtClean="0"/>
              <a:t>Rotomoulding</a:t>
            </a:r>
            <a:r>
              <a:rPr lang="en-US" altLang="de-DE" sz="1800" b="1" dirty="0" smtClean="0"/>
              <a:t> System:</a:t>
            </a:r>
          </a:p>
          <a:p>
            <a:pPr algn="ctr">
              <a:buClr>
                <a:schemeClr val="accent1"/>
              </a:buClr>
            </a:pPr>
            <a:endParaRPr lang="en-US" altLang="de-DE" sz="1800" b="1" dirty="0" smtClean="0"/>
          </a:p>
          <a:p>
            <a:pPr marL="342900" indent="-342900" algn="ctr">
              <a:buClr>
                <a:schemeClr val="accent1"/>
              </a:buClr>
              <a:buAutoNum type="arabicPeriod"/>
            </a:pPr>
            <a:r>
              <a:rPr lang="en-US" altLang="de-DE" sz="1800" dirty="0" smtClean="0"/>
              <a:t>step: heating</a:t>
            </a:r>
            <a:endParaRPr lang="en-US" altLang="de-DE" sz="1800" dirty="0"/>
          </a:p>
          <a:p>
            <a:pPr marL="342900" indent="-342900" algn="ctr">
              <a:buClr>
                <a:schemeClr val="accent1"/>
              </a:buClr>
              <a:buAutoNum type="arabicPeriod"/>
            </a:pPr>
            <a:r>
              <a:rPr lang="en-US" altLang="de-DE" sz="1800" dirty="0" smtClean="0"/>
              <a:t>step</a:t>
            </a:r>
            <a:r>
              <a:rPr lang="en-US" altLang="de-DE" sz="1800" dirty="0"/>
              <a:t>: cooling  </a:t>
            </a:r>
          </a:p>
          <a:p>
            <a:pPr marL="285750" indent="-285750" algn="ctr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altLang="de-DE" sz="1800" dirty="0" smtClean="0"/>
          </a:p>
        </p:txBody>
      </p:sp>
      <p:sp>
        <p:nvSpPr>
          <p:cNvPr id="53254" name="Rectangle 1027"/>
          <p:cNvSpPr txBox="1">
            <a:spLocks noChangeArrowheads="1"/>
          </p:cNvSpPr>
          <p:nvPr/>
        </p:nvSpPr>
        <p:spPr bwMode="auto">
          <a:xfrm>
            <a:off x="198094" y="1395900"/>
            <a:ext cx="5184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altLang="de-DE" sz="1800" b="1" dirty="0"/>
              <a:t>Production in </a:t>
            </a:r>
            <a:r>
              <a:rPr lang="en-US" altLang="de-DE" sz="1800" b="1" u="sng" dirty="0" err="1"/>
              <a:t>Stadtlengsfeld</a:t>
            </a:r>
            <a:r>
              <a:rPr lang="en-US" altLang="de-DE" sz="1800" b="1" dirty="0"/>
              <a:t>, Germany: </a:t>
            </a:r>
          </a:p>
          <a:p>
            <a:pPr>
              <a:buClr>
                <a:schemeClr val="accent1"/>
              </a:buClr>
            </a:pPr>
            <a:r>
              <a:rPr lang="en-US" altLang="de-DE" sz="1800" b="1" dirty="0"/>
              <a:t>grease separators from polyethylene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516" y="2475900"/>
            <a:ext cx="4610100" cy="443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2225" y="366713"/>
            <a:ext cx="7048500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smtClean="0"/>
              <a:t>Location of production </a:t>
            </a:r>
          </a:p>
        </p:txBody>
      </p:sp>
      <p:sp>
        <p:nvSpPr>
          <p:cNvPr id="54278" name="Rectangle 1027"/>
          <p:cNvSpPr txBox="1">
            <a:spLocks noChangeArrowheads="1"/>
          </p:cNvSpPr>
          <p:nvPr/>
        </p:nvSpPr>
        <p:spPr bwMode="auto">
          <a:xfrm>
            <a:off x="150000" y="1439100"/>
            <a:ext cx="5184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altLang="de-DE" sz="1800" b="1" dirty="0"/>
              <a:t>Production in </a:t>
            </a:r>
            <a:r>
              <a:rPr lang="en-US" altLang="de-DE" sz="1800" b="1" u="sng" dirty="0" err="1"/>
              <a:t>Phillipstha</a:t>
            </a:r>
            <a:r>
              <a:rPr lang="en-US" altLang="de-DE" sz="1800" b="1" dirty="0" err="1"/>
              <a:t>l</a:t>
            </a:r>
            <a:r>
              <a:rPr lang="en-US" altLang="de-DE" sz="1800" b="1" dirty="0"/>
              <a:t>, Germany: </a:t>
            </a:r>
          </a:p>
          <a:p>
            <a:pPr>
              <a:buClr>
                <a:schemeClr val="accent1"/>
              </a:buClr>
            </a:pPr>
            <a:r>
              <a:rPr lang="en-US" altLang="de-DE" sz="1800" b="1" dirty="0"/>
              <a:t>grease separators from stainless steel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65124" y="4306430"/>
            <a:ext cx="6048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after </a:t>
            </a:r>
            <a:r>
              <a:rPr lang="de-DE" sz="1800" dirty="0" err="1" smtClean="0"/>
              <a:t>manufactering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grease</a:t>
            </a:r>
            <a:r>
              <a:rPr lang="de-DE" sz="1800" dirty="0" smtClean="0"/>
              <a:t> </a:t>
            </a:r>
            <a:r>
              <a:rPr lang="de-DE" sz="1800" dirty="0" err="1" smtClean="0"/>
              <a:t>separators</a:t>
            </a:r>
            <a:r>
              <a:rPr lang="de-DE" sz="1800" dirty="0" smtClean="0"/>
              <a:t>,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b="1" dirty="0" smtClean="0"/>
              <a:t>final </a:t>
            </a:r>
            <a:r>
              <a:rPr lang="de-DE" sz="1800" b="1" dirty="0" err="1" smtClean="0"/>
              <a:t>assembly</a:t>
            </a:r>
            <a:r>
              <a:rPr lang="de-DE" sz="1800" b="1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b="1" dirty="0" err="1" smtClean="0"/>
              <a:t>inner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fitting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pumps</a:t>
            </a:r>
            <a:r>
              <a:rPr lang="de-DE" sz="1800" b="1" dirty="0" smtClean="0"/>
              <a:t> </a:t>
            </a:r>
            <a:r>
              <a:rPr lang="de-DE" sz="1800" dirty="0" err="1" smtClean="0"/>
              <a:t>takes</a:t>
            </a:r>
            <a:r>
              <a:rPr lang="de-DE" sz="1800" dirty="0" smtClean="0"/>
              <a:t> </a:t>
            </a:r>
            <a:r>
              <a:rPr lang="de-DE" sz="1800" dirty="0" err="1" smtClean="0"/>
              <a:t>place</a:t>
            </a:r>
            <a:r>
              <a:rPr lang="de-DE" sz="1800" dirty="0" smtClean="0"/>
              <a:t> also in Stadtlengsfeld</a:t>
            </a:r>
            <a:endParaRPr lang="de-DE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185" y="2000700"/>
            <a:ext cx="3676650" cy="5010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386681" y="2828131"/>
            <a:ext cx="789463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Certification</a:t>
            </a:r>
            <a:r>
              <a:rPr lang="de-DE" altLang="de-DE" sz="3600" b="1" dirty="0" smtClean="0">
                <a:solidFill>
                  <a:schemeClr val="bg1"/>
                </a:solidFill>
              </a:rPr>
              <a:t>, Product </a:t>
            </a:r>
            <a:r>
              <a:rPr lang="de-DE" altLang="de-DE" sz="3600" b="1" dirty="0">
                <a:solidFill>
                  <a:schemeClr val="bg1"/>
                </a:solidFill>
              </a:rPr>
              <a:t>Monitoring &amp; </a:t>
            </a:r>
            <a:r>
              <a:rPr lang="de-DE" altLang="de-DE" sz="3600" b="1" dirty="0" smtClean="0">
                <a:solidFill>
                  <a:schemeClr val="bg1"/>
                </a:solidFill>
              </a:rPr>
              <a:t>Approvals</a:t>
            </a:r>
            <a:endParaRPr lang="de-DE" altLang="de-DE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95265" y="229500"/>
            <a:ext cx="7048500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dirty="0" smtClean="0"/>
              <a:t>Certification </a:t>
            </a:r>
            <a:br>
              <a:rPr lang="de-DE" altLang="de-DE" dirty="0" smtClean="0"/>
            </a:br>
            <a:r>
              <a:rPr lang="de-DE" altLang="de-DE" dirty="0" smtClean="0"/>
              <a:t>Well Organisized Process Sequences </a:t>
            </a:r>
          </a:p>
        </p:txBody>
      </p:sp>
      <p:sp>
        <p:nvSpPr>
          <p:cNvPr id="56323" name="Rectangle 1027"/>
          <p:cNvSpPr txBox="1">
            <a:spLocks noChangeArrowheads="1"/>
          </p:cNvSpPr>
          <p:nvPr/>
        </p:nvSpPr>
        <p:spPr bwMode="auto">
          <a:xfrm>
            <a:off x="365125" y="6709800"/>
            <a:ext cx="73453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altLang="de-DE" sz="1800" b="1" dirty="0"/>
              <a:t>The location of production is </a:t>
            </a:r>
            <a:r>
              <a:rPr lang="de-DE" altLang="de-DE" sz="1800" b="1" dirty="0"/>
              <a:t>regularily and voluntarily</a:t>
            </a:r>
          </a:p>
          <a:p>
            <a:pPr>
              <a:buClr>
                <a:schemeClr val="accent1"/>
              </a:buClr>
            </a:pPr>
            <a:r>
              <a:rPr lang="de-DE" altLang="de-DE" sz="1800" b="1" dirty="0"/>
              <a:t>certificated according to EN ISO 9001:2000</a:t>
            </a:r>
            <a:r>
              <a:rPr lang="de-DE" altLang="de-DE" sz="1800" dirty="0"/>
              <a:t>.</a:t>
            </a:r>
            <a:endParaRPr lang="en-US" altLang="de-DE" sz="1800" b="1" dirty="0"/>
          </a:p>
          <a:p>
            <a:pPr>
              <a:buClr>
                <a:schemeClr val="accent1"/>
              </a:buClr>
            </a:pPr>
            <a:endParaRPr lang="en-US" altLang="de-DE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00" y="2459808"/>
            <a:ext cx="4871925" cy="31417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600" y="1511299"/>
            <a:ext cx="3648075" cy="5038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2225" y="366713"/>
            <a:ext cx="7048500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smtClean="0"/>
              <a:t>Product Monitoring &amp; Approvals</a:t>
            </a:r>
          </a:p>
        </p:txBody>
      </p:sp>
      <p:sp>
        <p:nvSpPr>
          <p:cNvPr id="57347" name="Rectangle 1027"/>
          <p:cNvSpPr txBox="1">
            <a:spLocks noChangeArrowheads="1"/>
          </p:cNvSpPr>
          <p:nvPr/>
        </p:nvSpPr>
        <p:spPr bwMode="auto">
          <a:xfrm>
            <a:off x="236400" y="6666600"/>
            <a:ext cx="10302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altLang="de-DE" sz="1800" b="1"/>
              <a:t>All grease separators series </a:t>
            </a:r>
            <a:r>
              <a:rPr lang="en-US" altLang="de-DE" sz="1800" b="1" smtClean="0"/>
              <a:t>are type tested for efficiency according to EN 1825</a:t>
            </a:r>
            <a:endParaRPr lang="en-US" altLang="de-DE" sz="1800" b="1"/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2788" y="1568450"/>
            <a:ext cx="3305175" cy="460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rgbClr val="5F5F5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386681" y="3167100"/>
            <a:ext cx="789463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Some References…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4763"/>
            <a:ext cx="10706100" cy="7553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26"/>
            <a:ext cx="10668000" cy="7588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2225" y="366713"/>
            <a:ext cx="7048500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smtClean="0"/>
              <a:t>Agenda</a:t>
            </a:r>
          </a:p>
        </p:txBody>
      </p:sp>
      <p:sp>
        <p:nvSpPr>
          <p:cNvPr id="19468" name="Rectangle 1027"/>
          <p:cNvSpPr txBox="1">
            <a:spLocks noChangeArrowheads="1"/>
          </p:cNvSpPr>
          <p:nvPr/>
        </p:nvSpPr>
        <p:spPr bwMode="auto">
          <a:xfrm>
            <a:off x="538161" y="2432700"/>
            <a:ext cx="9850437" cy="46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Greasy waste water: the origin and problems</a:t>
            </a: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Function, operation, disposal and advantages of grease separators</a:t>
            </a: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ACO grease separators: product portfolio (full disposal)</a:t>
            </a: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ACO grease separators: product portfolio (partial disposal)</a:t>
            </a: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Certifications, product monitoring and approvals</a:t>
            </a: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References</a:t>
            </a: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buFontTx/>
              <a:buChar char="•"/>
              <a:defRPr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defRPr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398"/>
            <a:ext cx="10668000" cy="75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0"/>
            <a:ext cx="10668000" cy="7582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115600" y="3296700"/>
            <a:ext cx="6436800" cy="9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 smtClean="0">
                <a:solidFill>
                  <a:schemeClr val="bg1"/>
                </a:solidFill>
              </a:rPr>
              <a:t>Questions &amp; answers</a:t>
            </a:r>
            <a:endParaRPr lang="de-DE" altLang="de-DE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87062" y="2908250"/>
            <a:ext cx="7093875" cy="17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Greasy </a:t>
            </a:r>
            <a:r>
              <a:rPr lang="de-DE" altLang="de-DE" sz="3600" b="1" dirty="0" smtClean="0">
                <a:solidFill>
                  <a:schemeClr val="bg1"/>
                </a:solidFill>
              </a:rPr>
              <a:t>Waste Water</a:t>
            </a:r>
            <a:r>
              <a:rPr lang="de-DE" altLang="de-DE" sz="3600" b="1" dirty="0">
                <a:solidFill>
                  <a:schemeClr val="bg1"/>
                </a:solidFill>
              </a:rPr>
              <a:t>: </a:t>
            </a:r>
            <a:br>
              <a:rPr lang="de-DE" altLang="de-DE" sz="3600" b="1" dirty="0">
                <a:solidFill>
                  <a:schemeClr val="bg1"/>
                </a:solidFill>
              </a:rPr>
            </a:br>
            <a:r>
              <a:rPr lang="de-DE" altLang="de-DE" sz="3600" b="1" dirty="0">
                <a:solidFill>
                  <a:schemeClr val="bg1"/>
                </a:solidFill>
              </a:rPr>
              <a:t>the origin and problems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2225" y="366713"/>
            <a:ext cx="7048500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dirty="0" smtClean="0"/>
              <a:t>The Origin of Greasy Waste Water</a:t>
            </a: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236948" y="2130425"/>
            <a:ext cx="9720262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eaLnBrk="0" hangingPunct="0">
              <a:buClr>
                <a:schemeClr val="accent1"/>
              </a:buClr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In </a:t>
            </a:r>
            <a:r>
              <a:rPr lang="en-US" sz="1800" b="1" dirty="0" smtClean="0">
                <a:solidFill>
                  <a:schemeClr val="tx1"/>
                </a:solidFill>
              </a:rPr>
              <a:t>commercial kitchens (special case “slaughterhouses”)</a:t>
            </a:r>
            <a:r>
              <a:rPr lang="en-US" sz="1800" dirty="0" smtClean="0">
                <a:solidFill>
                  <a:schemeClr val="tx1"/>
                </a:solidFill>
              </a:rPr>
              <a:t> of </a:t>
            </a:r>
            <a:r>
              <a:rPr lang="en-US" sz="1800" b="1" dirty="0" smtClean="0">
                <a:solidFill>
                  <a:schemeClr val="tx1"/>
                </a:solidFill>
              </a:rPr>
              <a:t>restaurants, hotels, universities, hospitals and enterprises</a:t>
            </a:r>
            <a:r>
              <a:rPr lang="en-US" sz="1800" dirty="0" smtClean="0">
                <a:solidFill>
                  <a:schemeClr val="tx1"/>
                </a:solidFill>
              </a:rPr>
              <a:t> greasy waste water is produced during:</a:t>
            </a: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buFontTx/>
              <a:buChar char="•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32427" y="6482521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Food Preparation</a:t>
            </a:r>
            <a:endParaRPr lang="de-DE" sz="18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3749048" y="6482521"/>
            <a:ext cx="32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Cleaning of the Kitchen Equipment</a:t>
            </a:r>
            <a:endParaRPr lang="de-DE" sz="18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7164736" y="6497789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Dishwashing</a:t>
            </a:r>
            <a:endParaRPr lang="de-DE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1" y="3815100"/>
            <a:ext cx="10302000" cy="2553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82938" y="415925"/>
            <a:ext cx="6513512" cy="51752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</a:rPr>
              <a:t>Headline, Verdana Fett 20 P. Maximal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zwei Zeilen. Zeilenabstand 1,1 Zeilen.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0668000" cy="7543800"/>
          </a:xfrm>
          <a:prstGeom prst="rect">
            <a:avLst/>
          </a:prstGeom>
          <a:solidFill>
            <a:srgbClr val="E200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057200" y="2361406"/>
            <a:ext cx="8736013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>
                <a:solidFill>
                  <a:schemeClr val="bg1"/>
                </a:solidFill>
              </a:rPr>
              <a:t>Fats, </a:t>
            </a:r>
            <a:r>
              <a:rPr lang="de-DE" altLang="de-DE" sz="3600" b="1" dirty="0" smtClean="0">
                <a:solidFill>
                  <a:schemeClr val="bg1"/>
                </a:solidFill>
              </a:rPr>
              <a:t>Oils </a:t>
            </a:r>
            <a:r>
              <a:rPr lang="de-DE" altLang="de-DE" sz="3600" b="1" dirty="0">
                <a:solidFill>
                  <a:schemeClr val="bg1"/>
                </a:solidFill>
              </a:rPr>
              <a:t>and G</a:t>
            </a:r>
            <a:r>
              <a:rPr lang="de-DE" altLang="de-DE" sz="3600" b="1" dirty="0" smtClean="0">
                <a:solidFill>
                  <a:schemeClr val="bg1"/>
                </a:solidFill>
              </a:rPr>
              <a:t>rease </a:t>
            </a:r>
            <a:r>
              <a:rPr lang="de-DE" altLang="de-DE" sz="3600" b="1" dirty="0">
                <a:solidFill>
                  <a:schemeClr val="bg1"/>
                </a:solidFill>
              </a:rPr>
              <a:t>(FOG) </a:t>
            </a:r>
            <a:endParaRPr lang="de-DE" altLang="de-DE" sz="36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de-DE" sz="3600" b="1" dirty="0" smtClean="0">
                <a:solidFill>
                  <a:schemeClr val="bg1"/>
                </a:solidFill>
              </a:rPr>
              <a:t>from </a:t>
            </a:r>
            <a:r>
              <a:rPr lang="de-DE" altLang="de-DE" sz="3600" b="1" dirty="0">
                <a:solidFill>
                  <a:schemeClr val="bg1"/>
                </a:solidFill>
              </a:rPr>
              <a:t>animals and vegetables can cause severe problems with the drainage systems.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2225" y="366713"/>
            <a:ext cx="7048500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dirty="0" smtClean="0"/>
              <a:t>The Problems with Greasy Waste Water #1</a:t>
            </a: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538163" y="1784350"/>
            <a:ext cx="972026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eaLnBrk="0" hangingPunct="0">
              <a:buClr>
                <a:schemeClr val="accent1"/>
              </a:buClr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The piping of the </a:t>
            </a:r>
            <a:r>
              <a:rPr lang="en-US" sz="1800" b="1" u="sng" dirty="0" smtClean="0">
                <a:solidFill>
                  <a:schemeClr val="tx1"/>
                </a:solidFill>
              </a:rPr>
              <a:t>building</a:t>
            </a:r>
            <a:r>
              <a:rPr lang="en-US" sz="1800" dirty="0" smtClean="0">
                <a:solidFill>
                  <a:schemeClr val="tx1"/>
                </a:solidFill>
              </a:rPr>
              <a:t> can get </a:t>
            </a:r>
            <a:r>
              <a:rPr lang="en-US" sz="1800" b="1" dirty="0" smtClean="0">
                <a:solidFill>
                  <a:schemeClr val="tx1"/>
                </a:solidFill>
              </a:rPr>
              <a:t>clogged</a:t>
            </a:r>
            <a:r>
              <a:rPr lang="en-US" sz="1800" dirty="0" smtClean="0">
                <a:solidFill>
                  <a:schemeClr val="tx1"/>
                </a:solidFill>
              </a:rPr>
              <a:t> due to heavy sedimentation with grease. </a:t>
            </a: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buFontTx/>
              <a:buChar char="•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533400" y="3902075"/>
            <a:ext cx="596741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eaLnBrk="0" hangingPunct="0">
              <a:buClr>
                <a:schemeClr val="accent1"/>
              </a:buClr>
              <a:defRPr/>
            </a:pPr>
            <a:r>
              <a:rPr lang="en-US" sz="1800" b="1" u="sng" dirty="0" smtClean="0">
                <a:solidFill>
                  <a:schemeClr val="tx1"/>
                </a:solidFill>
              </a:rPr>
              <a:t>Effects: </a:t>
            </a: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The operation in the kitchen (or the slaughterhouse) must be stopped.</a:t>
            </a: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Significant funds and time have to be invested to clean the pipes or (in the worst case) to replace defective piping systems.</a:t>
            </a: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buFontTx/>
              <a:buChar char="•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800" y="3296700"/>
            <a:ext cx="3844800" cy="3877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2225" y="366713"/>
            <a:ext cx="7048500" cy="790575"/>
          </a:xfrm>
        </p:spPr>
        <p:txBody>
          <a:bodyPr lIns="91398" tIns="45698" rIns="91398" bIns="45698" anchor="ctr"/>
          <a:lstStyle/>
          <a:p>
            <a:pPr eaLnBrk="1" hangingPunct="1"/>
            <a:r>
              <a:rPr lang="de-DE" altLang="de-DE" dirty="0" smtClean="0"/>
              <a:t>The Problems with Greasy Waste Water #2</a:t>
            </a: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538163" y="1784350"/>
            <a:ext cx="972026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eaLnBrk="0" hangingPunct="0">
              <a:buClr>
                <a:schemeClr val="accent1"/>
              </a:buClr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If greasy waste water reaches </a:t>
            </a:r>
            <a:r>
              <a:rPr lang="en-US" sz="1800" b="1" u="sng" dirty="0" smtClean="0">
                <a:solidFill>
                  <a:schemeClr val="tx1"/>
                </a:solidFill>
              </a:rPr>
              <a:t>public sewage systems</a:t>
            </a:r>
            <a:r>
              <a:rPr lang="en-US" sz="1800" dirty="0" smtClean="0">
                <a:solidFill>
                  <a:schemeClr val="tx1"/>
                </a:solidFill>
              </a:rPr>
              <a:t>, then grease will also sediment there.</a:t>
            </a: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buFontTx/>
              <a:buChar char="•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495300" y="4592638"/>
            <a:ext cx="514191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eaLnBrk="0" hangingPunct="0">
              <a:buClr>
                <a:schemeClr val="accent1"/>
              </a:buClr>
              <a:defRPr/>
            </a:pPr>
            <a:r>
              <a:rPr lang="en-US" sz="1800" b="1" u="sng" dirty="0" smtClean="0">
                <a:solidFill>
                  <a:schemeClr val="tx1"/>
                </a:solidFill>
              </a:rPr>
              <a:t>Effect: </a:t>
            </a: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Local authorities have to allocate high amounts of tax payer’s money to maintain the public sewer.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457200" indent="-457200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buFontTx/>
              <a:buChar char="•"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 eaLnBrk="0" hangingPunct="0">
              <a:buClr>
                <a:schemeClr val="accent1"/>
              </a:buClr>
              <a:defRPr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200" y="3944700"/>
            <a:ext cx="4341562" cy="3213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9"/>
  <p:tag name="COLORPALETTEDESIGNATOR" val="ACO"/>
  <p:tag name="EXTENDEDCOLORPALETTEDESIGNATOR" val="ACO"/>
  <p:tag name="DATE" val="19 July 2010"/>
  <p:tag name="TOWN" val="Pribyslav"/>
  <p:tag name="AUTHOR" val="Zuzana Vlková Vošická"/>
  <p:tag name="TITLE" val="System House Modula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Agend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Agen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Agend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Agend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Agend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fY2SnSpd0u2wfeDB1tWv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Agend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Agend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Y9Rybg9UOdldqly00lK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L008fCU0SYqGWZW26B8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JL0Fo5Oh0ePAQlzmIhC5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Xt1RJMJEClew03vzsaM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bXu91ZNUesk6bcfSPbC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L008fCU0SYqGWZW26B8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Gist"/>
</p:tagLst>
</file>

<file path=ppt/theme/theme1.xml><?xml version="1.0" encoding="utf-8"?>
<a:theme xmlns:a="http://schemas.openxmlformats.org/drawingml/2006/main" name="3_Benutzerdefiniertes Design">
  <a:themeElements>
    <a:clrScheme name="2_Benutzerdefiniertes Design 1">
      <a:dk1>
        <a:srgbClr val="000000"/>
      </a:dk1>
      <a:lt1>
        <a:srgbClr val="FFFFFF"/>
      </a:lt1>
      <a:dk2>
        <a:srgbClr val="FABA00"/>
      </a:dk2>
      <a:lt2>
        <a:srgbClr val="95AE17"/>
      </a:lt2>
      <a:accent1>
        <a:srgbClr val="E2001A"/>
      </a:accent1>
      <a:accent2>
        <a:srgbClr val="005A9A"/>
      </a:accent2>
      <a:accent3>
        <a:srgbClr val="FFFFFF"/>
      </a:accent3>
      <a:accent4>
        <a:srgbClr val="000000"/>
      </a:accent4>
      <a:accent5>
        <a:srgbClr val="EEAAAB"/>
      </a:accent5>
      <a:accent6>
        <a:srgbClr val="00518B"/>
      </a:accent6>
      <a:hlink>
        <a:srgbClr val="5ABEE4"/>
      </a:hlink>
      <a:folHlink>
        <a:srgbClr val="EC7405"/>
      </a:folHlink>
    </a:clrScheme>
    <a:fontScheme name="2_Benutzerdefiniertes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19191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19191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Benutzerdefiniertes Design 1">
        <a:dk1>
          <a:srgbClr val="000000"/>
        </a:dk1>
        <a:lt1>
          <a:srgbClr val="FFFFFF"/>
        </a:lt1>
        <a:dk2>
          <a:srgbClr val="FABA00"/>
        </a:dk2>
        <a:lt2>
          <a:srgbClr val="95AE17"/>
        </a:lt2>
        <a:accent1>
          <a:srgbClr val="E2001A"/>
        </a:accent1>
        <a:accent2>
          <a:srgbClr val="005A9A"/>
        </a:accent2>
        <a:accent3>
          <a:srgbClr val="FFFFFF"/>
        </a:accent3>
        <a:accent4>
          <a:srgbClr val="000000"/>
        </a:accent4>
        <a:accent5>
          <a:srgbClr val="EEAAAB"/>
        </a:accent5>
        <a:accent6>
          <a:srgbClr val="00518B"/>
        </a:accent6>
        <a:hlink>
          <a:srgbClr val="5ABEE4"/>
        </a:hlink>
        <a:folHlink>
          <a:srgbClr val="EC740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</TotalTime>
  <Words>908</Words>
  <Application>Microsoft Office PowerPoint</Application>
  <PresentationFormat>Custom</PresentationFormat>
  <Paragraphs>192</Paragraphs>
  <Slides>42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StoneSans-Bold</vt:lpstr>
      <vt:lpstr>Times New Roman</vt:lpstr>
      <vt:lpstr>Verdana</vt:lpstr>
      <vt:lpstr>Wingdings</vt:lpstr>
      <vt:lpstr>3_Benutzerdefiniertes Design</vt:lpstr>
      <vt:lpstr>Grease Separators from  ACO Haustechnik</vt:lpstr>
      <vt:lpstr>PowerPoint Presentation</vt:lpstr>
      <vt:lpstr>Headline, Verdana Fett 20 P. Maximal  zwei Zeilen. Zeilenabstand 1,1 Zeilen.</vt:lpstr>
      <vt:lpstr>Agenda</vt:lpstr>
      <vt:lpstr>Headline, Verdana Fett 20 P. Maximal  zwei Zeilen. Zeilenabstand 1,1 Zeilen.</vt:lpstr>
      <vt:lpstr>The Origin of Greasy Waste Water</vt:lpstr>
      <vt:lpstr>Headline, Verdana Fett 20 P. Maximal  zwei Zeilen. Zeilenabstand 1,1 Zeilen.</vt:lpstr>
      <vt:lpstr>The Problems with Greasy Waste Water #1</vt:lpstr>
      <vt:lpstr>The Problems with Greasy Waste Water #2</vt:lpstr>
      <vt:lpstr>The Problems with Greasy Waste Water #3</vt:lpstr>
      <vt:lpstr>Headline, Verdana Fett 20 P. Maximal  zwei Zeilen. Zeilenabstand 1,1 Zeilen.</vt:lpstr>
      <vt:lpstr>Grease Separators: Gravity Separation</vt:lpstr>
      <vt:lpstr>Headline, Verdana Fett 20 P. Maximal  zwei Zeilen. Zeilenabstand 1,1 Zeilen.</vt:lpstr>
      <vt:lpstr>PowerPoint Presentation</vt:lpstr>
      <vt:lpstr>PowerPoint Presentation</vt:lpstr>
      <vt:lpstr>PowerPoint Presentation</vt:lpstr>
      <vt:lpstr>Headline, Verdana Fett 20 P. Maximal  zwei Zeilen. Zeilenabstand 1,1 Zeilen.</vt:lpstr>
      <vt:lpstr>PowerPoint Presentation</vt:lpstr>
      <vt:lpstr>PowerPoint Presentation</vt:lpstr>
      <vt:lpstr>PowerPoint Presentation</vt:lpstr>
      <vt:lpstr>Headline, Verdana Fett 20 P. Maximal  zwei Zeilen. Zeilenabstand 1,1 Zeilen.</vt:lpstr>
      <vt:lpstr>Headline, Verdana Fett 20 P. Maximal  zwei Zeilen. Zeilenabstand 1,1 Zeilen.</vt:lpstr>
      <vt:lpstr>Above Ground (Indoor) Installation: Example</vt:lpstr>
      <vt:lpstr>PowerPoint Presentation</vt:lpstr>
      <vt:lpstr>Headline, Verdana Fett 20 P. Maximal  zwei Zeilen. Zeilenabstand 1,1 Zeilen.</vt:lpstr>
      <vt:lpstr>Below Ground Installation: Example</vt:lpstr>
      <vt:lpstr>PowerPoint Presentation</vt:lpstr>
      <vt:lpstr>Complete Disposal (Outdoor)</vt:lpstr>
      <vt:lpstr>Headline, Verdana Fett 20 P. Maximal  zwei Zeilen. Zeilenabstand 1,1 Zeilen.</vt:lpstr>
      <vt:lpstr>PowerPoint Presentation</vt:lpstr>
      <vt:lpstr>Headline, Verdana Fett 20 P. Maximal  zwei Zeilen. Zeilenabstand 1,1 Zeilen.</vt:lpstr>
      <vt:lpstr>Location of Production </vt:lpstr>
      <vt:lpstr>Location of production </vt:lpstr>
      <vt:lpstr>Headline, Verdana Fett 20 P. Maximal  zwei Zeilen. Zeilenabstand 1,1 Zeilen.</vt:lpstr>
      <vt:lpstr>Certification  Well Organisized Process Sequences </vt:lpstr>
      <vt:lpstr>Product Monitoring &amp; Approvals</vt:lpstr>
      <vt:lpstr>Headline, Verdana Fett 20 P. Maximal  zwei Zeilen. Zeilenabstand 1,1 Zeilen.</vt:lpstr>
      <vt:lpstr>PowerPoint Presentation</vt:lpstr>
      <vt:lpstr>PowerPoint Presentation</vt:lpstr>
      <vt:lpstr>PowerPoint Presentation</vt:lpstr>
      <vt:lpstr>PowerPoint Presentation</vt:lpstr>
      <vt:lpstr>Headline, Verdana Fett 20 P. Maximal  zwei Zeilen. Zeilenabstand 1,1 Zeilen.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LCM China</dc:title>
  <dc:creator>ZuzanaVV</dc:creator>
  <cp:lastModifiedBy>admin</cp:lastModifiedBy>
  <cp:revision>1059</cp:revision>
  <cp:lastPrinted>2001-04-20T07:40:09Z</cp:lastPrinted>
  <dcterms:created xsi:type="dcterms:W3CDTF">2001-04-09T09:41:54Z</dcterms:created>
  <dcterms:modified xsi:type="dcterms:W3CDTF">2016-11-28T06:50:25Z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">
    <vt:lpwstr>ACO_template.pot</vt:lpwstr>
  </property>
</Properties>
</file>