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</p:sldMasterIdLst>
  <p:notesMasterIdLst>
    <p:notesMasterId r:id="rId35"/>
  </p:notesMasterIdLst>
  <p:handoutMasterIdLst>
    <p:handoutMasterId r:id="rId36"/>
  </p:handoutMasterIdLst>
  <p:sldIdLst>
    <p:sldId id="268" r:id="rId3"/>
    <p:sldId id="487" r:id="rId4"/>
    <p:sldId id="609" r:id="rId5"/>
    <p:sldId id="607" r:id="rId6"/>
    <p:sldId id="534" r:id="rId7"/>
    <p:sldId id="556" r:id="rId8"/>
    <p:sldId id="608" r:id="rId9"/>
    <p:sldId id="610" r:id="rId10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23" r:id="rId18"/>
    <p:sldId id="624" r:id="rId19"/>
    <p:sldId id="627" r:id="rId20"/>
    <p:sldId id="625" r:id="rId21"/>
    <p:sldId id="626" r:id="rId22"/>
    <p:sldId id="618" r:id="rId23"/>
    <p:sldId id="586" r:id="rId24"/>
    <p:sldId id="629" r:id="rId25"/>
    <p:sldId id="619" r:id="rId26"/>
    <p:sldId id="620" r:id="rId27"/>
    <p:sldId id="621" r:id="rId28"/>
    <p:sldId id="622" r:id="rId29"/>
    <p:sldId id="630" r:id="rId30"/>
    <p:sldId id="598" r:id="rId31"/>
    <p:sldId id="632" r:id="rId32"/>
    <p:sldId id="599" r:id="rId33"/>
    <p:sldId id="631" r:id="rId34"/>
  </p:sldIdLst>
  <p:sldSz cx="10668000" cy="7543800"/>
  <p:notesSz cx="6669088" cy="97758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DDDDDD"/>
    <a:srgbClr val="F4EE00"/>
    <a:srgbClr val="CCFFCC"/>
    <a:srgbClr val="00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87356" autoAdjust="0"/>
  </p:normalViewPr>
  <p:slideViewPr>
    <p:cSldViewPr snapToGrid="0" snapToObjects="1">
      <p:cViewPr>
        <p:scale>
          <a:sx n="80" d="100"/>
          <a:sy n="80" d="100"/>
        </p:scale>
        <p:origin x="-2214" y="-720"/>
      </p:cViewPr>
      <p:guideLst>
        <p:guide orient="horz"/>
        <p:guide orient="horz" pos="1056"/>
        <p:guide orient="horz" pos="2112"/>
        <p:guide orient="horz" pos="3168"/>
        <p:guide orient="horz" pos="4224"/>
        <p:guide orient="horz" pos="1584"/>
        <p:guide orient="horz" pos="2640"/>
        <p:guide orient="horz" pos="3696"/>
        <p:guide pos="336"/>
        <p:guide pos="3072"/>
        <p:guide pos="4896"/>
        <p:guide pos="1248"/>
        <p:guide pos="2160"/>
        <p:guide pos="3984"/>
        <p:guide pos="58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-1860" y="-90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uer\Desktop\Microsoft%20Excel-Arbeitsblatt%20(neu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uer\Auslandsg\Pan%20Pacific\Australien\Australia\Presentations%20Sales%20Meeting%20ACO%20Australia\Vorlagen\Beispiel-Berechnung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uer\Auslandsg\Pan%20Pacific\Australien\Australia\Presentations%20Sales%20Meeting%20ACO%20Australia\Vorlagen\Beispiel-Berechnu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'Kitchen Type'!$B$5:$B$9</c:f>
              <c:strCache>
                <c:ptCount val="5"/>
                <c:pt idx="0">
                  <c:v>Hotel</c:v>
                </c:pt>
                <c:pt idx="1">
                  <c:v>Speciality Restaurant</c:v>
                </c:pt>
                <c:pt idx="2">
                  <c:v>Work's kitchen/refectory</c:v>
                </c:pt>
                <c:pt idx="3">
                  <c:v>Hospital</c:v>
                </c:pt>
                <c:pt idx="4">
                  <c:v>All day large scale kitchen</c:v>
                </c:pt>
              </c:strCache>
            </c:strRef>
          </c:cat>
          <c:val>
            <c:numRef>
              <c:f>'Kitchen Type'!$C$5:$C$9</c:f>
              <c:numCache>
                <c:formatCode>0.0</c:formatCode>
                <c:ptCount val="5"/>
                <c:pt idx="0">
                  <c:v>3.4722222222222223</c:v>
                </c:pt>
                <c:pt idx="1">
                  <c:v>2.9513888888888888</c:v>
                </c:pt>
                <c:pt idx="2">
                  <c:v>0.69444444444444442</c:v>
                </c:pt>
                <c:pt idx="3">
                  <c:v>1.8055555555555556</c:v>
                </c:pt>
                <c:pt idx="4">
                  <c:v>1.5277777777777777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16800"/>
        <c:axId val="105118336"/>
      </c:barChart>
      <c:catAx>
        <c:axId val="105116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118336"/>
        <c:crosses val="autoZero"/>
        <c:auto val="1"/>
        <c:lblAlgn val="ctr"/>
        <c:lblOffset val="100"/>
        <c:noMultiLvlLbl val="0"/>
      </c:catAx>
      <c:valAx>
        <c:axId val="105118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0511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'Meals per day'!$C$3</c:f>
              <c:strCache>
                <c:ptCount val="1"/>
                <c:pt idx="0">
                  <c:v>Maximum wastewater inflow (l/s)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'Meals per day'!$B$4:$B$11</c:f>
              <c:numCache>
                <c:formatCode>@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300</c:v>
                </c:pt>
                <c:pt idx="5">
                  <c:v>500</c:v>
                </c:pt>
                <c:pt idx="6">
                  <c:v>700</c:v>
                </c:pt>
                <c:pt idx="7">
                  <c:v>1000</c:v>
                </c:pt>
              </c:numCache>
            </c:numRef>
          </c:cat>
          <c:val>
            <c:numRef>
              <c:f>'Meals per day'!$C$4:$C$11</c:f>
              <c:numCache>
                <c:formatCode>0.00</c:formatCode>
                <c:ptCount val="8"/>
                <c:pt idx="0">
                  <c:v>0.86805555555555558</c:v>
                </c:pt>
                <c:pt idx="1">
                  <c:v>1.7361111111111112</c:v>
                </c:pt>
                <c:pt idx="2">
                  <c:v>2.6041666666666665</c:v>
                </c:pt>
                <c:pt idx="3">
                  <c:v>3.4722222222222223</c:v>
                </c:pt>
                <c:pt idx="4">
                  <c:v>5.208333333333333</c:v>
                </c:pt>
                <c:pt idx="5">
                  <c:v>8.6805555555555554</c:v>
                </c:pt>
                <c:pt idx="6">
                  <c:v>12.152777777777779</c:v>
                </c:pt>
                <c:pt idx="7">
                  <c:v>17.361111111111111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78240"/>
        <c:axId val="105179776"/>
      </c:lineChart>
      <c:catAx>
        <c:axId val="1051782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de-DE"/>
          </a:p>
        </c:txPr>
        <c:crossAx val="105179776"/>
        <c:crosses val="autoZero"/>
        <c:auto val="1"/>
        <c:lblAlgn val="ctr"/>
        <c:lblOffset val="100"/>
        <c:noMultiLvlLbl val="0"/>
      </c:catAx>
      <c:valAx>
        <c:axId val="1051797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10517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'Operating hours'!$C$3</c:f>
              <c:strCache>
                <c:ptCount val="1"/>
                <c:pt idx="0">
                  <c:v>Maximum wastewater inflow (l/s)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'Operating hours'!$B$4:$B$27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'Operating hours'!$C$4:$C$27</c:f>
              <c:numCache>
                <c:formatCode>0.00</c:formatCode>
                <c:ptCount val="24"/>
                <c:pt idx="0">
                  <c:v>27.777777777777779</c:v>
                </c:pt>
                <c:pt idx="1">
                  <c:v>13.888888888888889</c:v>
                </c:pt>
                <c:pt idx="2">
                  <c:v>9.2592592592592595</c:v>
                </c:pt>
                <c:pt idx="3">
                  <c:v>6.9444444444444446</c:v>
                </c:pt>
                <c:pt idx="4">
                  <c:v>5.5555555555555554</c:v>
                </c:pt>
                <c:pt idx="5">
                  <c:v>4.6296296296296298</c:v>
                </c:pt>
                <c:pt idx="6">
                  <c:v>3.9682539682539684</c:v>
                </c:pt>
                <c:pt idx="7">
                  <c:v>3.4722222222222223</c:v>
                </c:pt>
                <c:pt idx="8">
                  <c:v>3.0864197530864197</c:v>
                </c:pt>
                <c:pt idx="9">
                  <c:v>2.7777777777777777</c:v>
                </c:pt>
                <c:pt idx="10">
                  <c:v>2.5252525252525251</c:v>
                </c:pt>
                <c:pt idx="11">
                  <c:v>2.3148148148148149</c:v>
                </c:pt>
                <c:pt idx="12">
                  <c:v>2.1367521367521367</c:v>
                </c:pt>
                <c:pt idx="13">
                  <c:v>1.9841269841269842</c:v>
                </c:pt>
                <c:pt idx="14">
                  <c:v>1.8518518518518519</c:v>
                </c:pt>
                <c:pt idx="15">
                  <c:v>1.7361111111111112</c:v>
                </c:pt>
                <c:pt idx="16">
                  <c:v>1.6339869281045751</c:v>
                </c:pt>
                <c:pt idx="17">
                  <c:v>1.5432098765432098</c:v>
                </c:pt>
                <c:pt idx="18">
                  <c:v>1.4619883040935673</c:v>
                </c:pt>
                <c:pt idx="19">
                  <c:v>1.3888888888888888</c:v>
                </c:pt>
                <c:pt idx="20">
                  <c:v>1.3227513227513228</c:v>
                </c:pt>
                <c:pt idx="21">
                  <c:v>1.2626262626262625</c:v>
                </c:pt>
                <c:pt idx="22">
                  <c:v>1.2077294685990339</c:v>
                </c:pt>
                <c:pt idx="23">
                  <c:v>1.1574074074074074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78592"/>
        <c:axId val="117280128"/>
      </c:lineChart>
      <c:catAx>
        <c:axId val="11727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 baseline="0"/>
            </a:pPr>
            <a:endParaRPr lang="de-DE"/>
          </a:p>
        </c:txPr>
        <c:crossAx val="117280128"/>
        <c:crosses val="autoZero"/>
        <c:auto val="1"/>
        <c:lblAlgn val="ctr"/>
        <c:lblOffset val="100"/>
        <c:noMultiLvlLbl val="0"/>
      </c:catAx>
      <c:valAx>
        <c:axId val="1172801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11727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t" anchorCtr="0" compatLnSpc="1">
            <a:prstTxWarp prst="textNoShape">
              <a:avLst/>
            </a:prstTxWarp>
          </a:bodyPr>
          <a:lstStyle>
            <a:lvl1pPr defTabSz="942975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t" anchorCtr="0" compatLnSpc="1">
            <a:prstTxWarp prst="textNoShape">
              <a:avLst/>
            </a:prstTxWarp>
          </a:bodyPr>
          <a:lstStyle>
            <a:lvl1pPr algn="r" defTabSz="942975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b" anchorCtr="0" compatLnSpc="1">
            <a:prstTxWarp prst="textNoShape">
              <a:avLst/>
            </a:prstTxWarp>
          </a:bodyPr>
          <a:lstStyle>
            <a:lvl1pPr defTabSz="942975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286875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b" anchorCtr="0" compatLnSpc="1">
            <a:prstTxWarp prst="textNoShape">
              <a:avLst/>
            </a:prstTxWarp>
          </a:bodyPr>
          <a:lstStyle>
            <a:lvl1pPr algn="r" defTabSz="942975">
              <a:defRPr>
                <a:latin typeface="Times New Roman" pitchFamily="18" charset="0"/>
              </a:defRPr>
            </a:lvl1pPr>
          </a:lstStyle>
          <a:p>
            <a:fld id="{0A427868-0934-43C0-BFFB-5AA4A534C1A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3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t" anchorCtr="0" compatLnSpc="1">
            <a:prstTxWarp prst="textNoShape">
              <a:avLst/>
            </a:prstTxWarp>
          </a:bodyPr>
          <a:lstStyle>
            <a:lvl1pPr defTabSz="942975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t" anchorCtr="0" compatLnSpc="1">
            <a:prstTxWarp prst="textNoShape">
              <a:avLst/>
            </a:prstTxWarp>
          </a:bodyPr>
          <a:lstStyle>
            <a:lvl1pPr algn="r" defTabSz="942975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33425"/>
            <a:ext cx="518318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41850"/>
            <a:ext cx="489108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b" anchorCtr="0" compatLnSpc="1">
            <a:prstTxWarp prst="textNoShape">
              <a:avLst/>
            </a:prstTxWarp>
          </a:bodyPr>
          <a:lstStyle>
            <a:lvl1pPr defTabSz="942975">
              <a:defRPr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286875"/>
            <a:ext cx="28924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5" tIns="47102" rIns="94205" bIns="47102" numCol="1" anchor="b" anchorCtr="0" compatLnSpc="1">
            <a:prstTxWarp prst="textNoShape">
              <a:avLst/>
            </a:prstTxWarp>
          </a:bodyPr>
          <a:lstStyle>
            <a:lvl1pPr algn="r" defTabSz="942975">
              <a:defRPr>
                <a:latin typeface="Times New Roman" pitchFamily="18" charset="0"/>
              </a:defRPr>
            </a:lvl1pPr>
          </a:lstStyle>
          <a:p>
            <a:fld id="{1BF961E9-E27B-4163-A59E-6CB93D3AC6D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76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086D5-4D00-47C1-BC14-31E689E53AC9}" type="slidenum">
              <a:rPr lang="en-GB"/>
              <a:pPr/>
              <a:t>1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31838"/>
            <a:ext cx="5183187" cy="3665537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1850"/>
            <a:ext cx="4887912" cy="4402138"/>
          </a:xfrm>
        </p:spPr>
        <p:txBody>
          <a:bodyPr lIns="86956" tIns="43480" rIns="86956" bIns="4348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12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13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14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15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78423" y="9291177"/>
            <a:ext cx="2890665" cy="484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05" tIns="46452" rIns="92905" bIns="46452" anchor="b"/>
          <a:lstStyle/>
          <a:p>
            <a:pPr algn="r" defTabSz="929134">
              <a:defRPr/>
            </a:pPr>
            <a:fld id="{1CE853CD-B8DA-4A7B-B4CB-88AC69CB4D64}" type="slidenum">
              <a:rPr lang="en-GB" sz="1100">
                <a:latin typeface="Times New Roman" pitchFamily="18" charset="0"/>
              </a:rPr>
              <a:pPr algn="r" defTabSz="929134">
                <a:defRPr/>
              </a:pPr>
              <a:t>16</a:t>
            </a:fld>
            <a:endParaRPr lang="en-GB" sz="11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525463"/>
            <a:ext cx="7269163" cy="51419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28" y="5981497"/>
            <a:ext cx="3393727" cy="56656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78423" y="9291177"/>
            <a:ext cx="2890665" cy="484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05" tIns="46452" rIns="92905" bIns="46452" anchor="b"/>
          <a:lstStyle/>
          <a:p>
            <a:pPr algn="r" defTabSz="929134">
              <a:defRPr/>
            </a:pPr>
            <a:fld id="{1CE853CD-B8DA-4A7B-B4CB-88AC69CB4D64}" type="slidenum">
              <a:rPr lang="en-GB" sz="1100">
                <a:latin typeface="Times New Roman" pitchFamily="18" charset="0"/>
              </a:rPr>
              <a:pPr algn="r" defTabSz="929134">
                <a:defRPr/>
              </a:pPr>
              <a:t>24</a:t>
            </a:fld>
            <a:endParaRPr lang="en-GB" sz="11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525463"/>
            <a:ext cx="7269163" cy="51419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28" y="5981497"/>
            <a:ext cx="3393727" cy="56656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25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78423" y="9291177"/>
            <a:ext cx="2890665" cy="484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05" tIns="46452" rIns="92905" bIns="46452" anchor="b"/>
          <a:lstStyle/>
          <a:p>
            <a:pPr algn="r" defTabSz="929134">
              <a:defRPr/>
            </a:pPr>
            <a:fld id="{1CE853CD-B8DA-4A7B-B4CB-88AC69CB4D64}" type="slidenum">
              <a:rPr lang="en-GB" sz="1100">
                <a:latin typeface="Times New Roman" pitchFamily="18" charset="0"/>
              </a:rPr>
              <a:pPr algn="r" defTabSz="929134">
                <a:defRPr/>
              </a:pPr>
              <a:t>28</a:t>
            </a:fld>
            <a:endParaRPr lang="en-GB" sz="11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525463"/>
            <a:ext cx="7269163" cy="51419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28" y="5981497"/>
            <a:ext cx="3393727" cy="56656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78423" y="9291177"/>
            <a:ext cx="2890665" cy="484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05" tIns="46452" rIns="92905" bIns="46452" anchor="b"/>
          <a:lstStyle/>
          <a:p>
            <a:pPr algn="r" defTabSz="929134">
              <a:defRPr/>
            </a:pPr>
            <a:fld id="{1CE853CD-B8DA-4A7B-B4CB-88AC69CB4D64}" type="slidenum">
              <a:rPr lang="en-GB" sz="1100">
                <a:latin typeface="Times New Roman" pitchFamily="18" charset="0"/>
              </a:rPr>
              <a:pPr algn="r" defTabSz="929134">
                <a:defRPr/>
              </a:pPr>
              <a:t>32</a:t>
            </a:fld>
            <a:endParaRPr lang="en-GB" sz="11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525463"/>
            <a:ext cx="7269163" cy="51419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28" y="5981497"/>
            <a:ext cx="3393727" cy="56656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52686-E20F-44F1-8AE4-245C0D006B15}" type="slidenum">
              <a:rPr lang="en-GB"/>
              <a:pPr/>
              <a:t>4</a:t>
            </a:fld>
            <a:endParaRPr lang="en-GB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5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99" tIns="45251" rIns="90499" bIns="45251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6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99" tIns="45251" rIns="90499" bIns="45251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52686-E20F-44F1-8AE4-245C0D006B15}" type="slidenum">
              <a:rPr lang="en-GB"/>
              <a:pPr/>
              <a:t>7</a:t>
            </a:fld>
            <a:endParaRPr lang="en-GB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78423" y="9291177"/>
            <a:ext cx="2890665" cy="484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05" tIns="46452" rIns="92905" bIns="46452" anchor="b"/>
          <a:lstStyle/>
          <a:p>
            <a:pPr algn="r" defTabSz="929134">
              <a:defRPr/>
            </a:pPr>
            <a:fld id="{1CE853CD-B8DA-4A7B-B4CB-88AC69CB4D64}" type="slidenum">
              <a:rPr lang="en-GB" sz="1100">
                <a:latin typeface="Times New Roman" pitchFamily="18" charset="0"/>
              </a:rPr>
              <a:pPr algn="r" defTabSz="929134">
                <a:defRPr/>
              </a:pPr>
              <a:t>8</a:t>
            </a:fld>
            <a:endParaRPr lang="en-GB" sz="11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0175" y="525463"/>
            <a:ext cx="7269163" cy="51419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28" y="5981497"/>
            <a:ext cx="3393727" cy="56656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9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10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994-94A1-45F7-95C1-E5F8BC221D95}" type="slidenum">
              <a:rPr lang="en-GB"/>
              <a:pPr/>
              <a:t>11</a:t>
            </a:fld>
            <a:endParaRPr lang="en-GB"/>
          </a:p>
        </p:txBody>
      </p:sp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75" tIns="45239" rIns="90475" bIns="45239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3" descr="Kopf_Startfolie dunkl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752475"/>
            <a:ext cx="13573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90963" y="685800"/>
            <a:ext cx="6472237" cy="11620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89375" y="5213350"/>
            <a:ext cx="5797550" cy="117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12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873500" y="228600"/>
            <a:ext cx="6513513" cy="7048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53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0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r Hintergrund">
    <p:bg>
      <p:bgPr>
        <a:solidFill>
          <a:srgbClr val="E2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963069"/>
            <a:ext cx="9067800" cy="16176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8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6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963" y="4848225"/>
            <a:ext cx="9067800" cy="1497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7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57450" y="2332038"/>
            <a:ext cx="351155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21400" y="2332038"/>
            <a:ext cx="3513138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0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3400" y="1689100"/>
            <a:ext cx="4713288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400" y="2392363"/>
            <a:ext cx="4713288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9725" y="1689100"/>
            <a:ext cx="4714875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9725" y="2392363"/>
            <a:ext cx="4714875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873500" y="228600"/>
            <a:ext cx="6513513" cy="7048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42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72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981200" y="21336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29100" y="21336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981200" y="44958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29100" y="44958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873500" y="228600"/>
            <a:ext cx="6513513" cy="7048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7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81200" y="2133600"/>
            <a:ext cx="4343400" cy="45720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873500" y="228600"/>
            <a:ext cx="6513513" cy="7048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81200" y="2133600"/>
            <a:ext cx="20955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29100" y="21336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29100" y="4495800"/>
            <a:ext cx="2095500" cy="2209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Nadpis 1"/>
          <p:cNvSpPr txBox="1">
            <a:spLocks/>
          </p:cNvSpPr>
          <p:nvPr userDrawn="1"/>
        </p:nvSpPr>
        <p:spPr bwMode="auto">
          <a:xfrm>
            <a:off x="3873500" y="228600"/>
            <a:ext cx="65135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7450" y="2332038"/>
            <a:ext cx="7177088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Erste Ebene</a:t>
            </a:r>
          </a:p>
          <a:p>
            <a:pPr lvl="2"/>
            <a:r>
              <a:rPr lang="de-DE" smtClean="0"/>
              <a:t>Zweite Ebene</a:t>
            </a:r>
          </a:p>
          <a:p>
            <a:pPr lvl="3"/>
            <a:r>
              <a:rPr lang="de-DE" smtClean="0"/>
              <a:t>Dritte Ebene</a:t>
            </a:r>
          </a:p>
          <a:p>
            <a:pPr lvl="4"/>
            <a:r>
              <a:rPr lang="de-DE" smtClean="0"/>
              <a:t>Vierte Ebene</a:t>
            </a:r>
          </a:p>
        </p:txBody>
      </p:sp>
      <p:pic>
        <p:nvPicPr>
          <p:cNvPr id="1027" name="Picture 2" descr="Neuer Kopf dunkelgrau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27025"/>
            <a:ext cx="7191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49513" y="1008063"/>
            <a:ext cx="8220075" cy="269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37075" y="428625"/>
            <a:ext cx="6118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3500" y="228600"/>
            <a:ext cx="65135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92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536575" indent="-1778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896938" indent="-1809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-"/>
        <a:defRPr sz="1500">
          <a:solidFill>
            <a:schemeClr val="tx1"/>
          </a:solidFill>
          <a:latin typeface="+mn-lt"/>
        </a:defRPr>
      </a:lvl4pPr>
      <a:lvl5pPr marL="1255713" indent="-179388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7129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701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6273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84513" indent="-179388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760538"/>
            <a:ext cx="96012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3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772F-5D71-44AB-940B-7C084A11E051}" type="datetimeFigureOut">
              <a:rPr lang="de-DE" smtClean="0"/>
              <a:t>21.09.2016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44900" y="6991350"/>
            <a:ext cx="3378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45400" y="6991350"/>
            <a:ext cx="2489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FF51-553E-469F-9B76-96EAD0F811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encrypted.google.com/url?sa=i&amp;rct=j&amp;q=Marriots%20Hotel&amp;source=images&amp;cd=&amp;cad=rja&amp;uact=8&amp;docid=W5SVYRg_9Csj4M&amp;tbnid=KDhYRUv2ODUCvM:&amp;ved=&amp;url=http://www.turizmtatilseyahat.com/en/coatesville-may-get-marriott-hotel.htm&amp;ei=zmFGU_LcMo7XsgbAxoDICg&amp;bvm=bv.64507335,d.Yms&amp;psig=AFQjCNFztKHnKB33E8OugGAaafHCCGmqzA&amp;ust=1397207887472293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hyperlink" Target="https://encrypted.google.com/url?sa=i&amp;rct=j&amp;q=tilting%20roaster&amp;source=images&amp;cd=&amp;docid=dTKOlOZ4nJuARM&amp;tbnid=xzl8BsMh8bSIqM:&amp;ved=0CAUQjRw&amp;url=http://charliesmachine.com/?p%3D265&amp;ei=J6ZGU7P5LYvGtAaThYC4BA&amp;bvm=bv.64507335,d.ZWU&amp;psig=AFQjCNHipw0Bt2XysKIm7AafDCWrMARDpw&amp;ust=1397225179951904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889388" y="5447963"/>
            <a:ext cx="395287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e-DE" sz="2000" dirty="0">
                <a:solidFill>
                  <a:schemeClr val="bg1"/>
                </a:solidFill>
                <a:latin typeface="Arial Black" pitchFamily="34" charset="0"/>
              </a:rPr>
              <a:t>ACO Haustechnik</a:t>
            </a:r>
            <a:br>
              <a:rPr lang="de-DE" sz="20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1800" dirty="0" err="1" smtClean="0">
                <a:solidFill>
                  <a:schemeClr val="bg1"/>
                </a:solidFill>
              </a:rPr>
              <a:t>Grease</a:t>
            </a:r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1800" dirty="0" err="1" smtClean="0">
                <a:solidFill>
                  <a:schemeClr val="bg1"/>
                </a:solidFill>
              </a:rPr>
              <a:t>separators</a:t>
            </a:r>
            <a:r>
              <a:rPr lang="de-DE" sz="1800" dirty="0" smtClean="0">
                <a:solidFill>
                  <a:schemeClr val="bg1"/>
                </a:solidFill>
              </a:rPr>
              <a:t> - </a:t>
            </a:r>
            <a:r>
              <a:rPr lang="de-DE" sz="1800" dirty="0" err="1" smtClean="0">
                <a:solidFill>
                  <a:schemeClr val="bg1"/>
                </a:solidFill>
              </a:rPr>
              <a:t>planning</a:t>
            </a:r>
            <a:r>
              <a:rPr lang="de-DE" sz="1800" dirty="0">
                <a:solidFill>
                  <a:schemeClr val="bg1"/>
                </a:solidFill>
              </a:rPr>
              <a:t/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400" i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de-DE" sz="1400" i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de-DE" sz="1400" i="1" dirty="0" smtClean="0">
                <a:solidFill>
                  <a:schemeClr val="bg1"/>
                </a:solidFill>
                <a:cs typeface="Arial" pitchFamily="34" charset="0"/>
              </a:rPr>
              <a:t>Matthias Jäger</a:t>
            </a:r>
            <a:r>
              <a:rPr lang="de-DE" sz="1400" dirty="0">
                <a:solidFill>
                  <a:schemeClr val="bg1"/>
                </a:solidFill>
              </a:rPr>
              <a:t/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 err="1" smtClean="0">
                <a:solidFill>
                  <a:schemeClr val="bg1"/>
                </a:solidFill>
              </a:rPr>
              <a:t>Product</a:t>
            </a:r>
            <a:r>
              <a:rPr lang="de-DE" sz="1400" dirty="0" smtClean="0">
                <a:solidFill>
                  <a:schemeClr val="bg1"/>
                </a:solidFill>
              </a:rPr>
              <a:t> Management</a:t>
            </a:r>
          </a:p>
          <a:p>
            <a:r>
              <a:rPr lang="de-DE" sz="1400" dirty="0" err="1" smtClean="0">
                <a:solidFill>
                  <a:schemeClr val="bg1"/>
                </a:solidFill>
              </a:rPr>
              <a:t>Grease</a:t>
            </a:r>
            <a:r>
              <a:rPr lang="de-DE" sz="1400" dirty="0" smtClean="0">
                <a:solidFill>
                  <a:schemeClr val="bg1"/>
                </a:solidFill>
              </a:rPr>
              <a:t> Separators &amp; </a:t>
            </a:r>
            <a:r>
              <a:rPr lang="de-DE" sz="1400" dirty="0" err="1" smtClean="0">
                <a:solidFill>
                  <a:schemeClr val="bg1"/>
                </a:solidFill>
              </a:rPr>
              <a:t>Process</a:t>
            </a:r>
            <a:r>
              <a:rPr lang="de-DE" sz="1400" dirty="0" smtClean="0">
                <a:solidFill>
                  <a:schemeClr val="bg1"/>
                </a:solidFill>
              </a:rPr>
              <a:t> Engineering </a:t>
            </a:r>
            <a:r>
              <a:rPr lang="de-DE" sz="1400" dirty="0">
                <a:solidFill>
                  <a:schemeClr val="bg1"/>
                </a:solidFill>
              </a:rPr>
              <a:t/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68438"/>
            <a:ext cx="5602288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709718" y="243444"/>
            <a:ext cx="6513513" cy="704850"/>
          </a:xfrm>
        </p:spPr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kitchen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00" y="-17003"/>
            <a:ext cx="1273200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53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EN 1825 defines specific water consumption per warm meal for:</a:t>
            </a:r>
            <a:endParaRPr lang="de-DE" kern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6254"/>
              </p:ext>
            </p:extLst>
          </p:nvPr>
        </p:nvGraphicFramePr>
        <p:xfrm>
          <a:off x="366000" y="3080700"/>
          <a:ext cx="10022400" cy="322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480"/>
                <a:gridCol w="2004480"/>
                <a:gridCol w="2004480"/>
                <a:gridCol w="2004480"/>
                <a:gridCol w="2004480"/>
              </a:tblGrid>
              <a:tr h="2313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</a:tr>
              <a:tr h="538042"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Hotels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Speciality</a:t>
                      </a:r>
                      <a:r>
                        <a:rPr lang="de-DE" b="1" baseline="0" smtClean="0"/>
                        <a:t> Restaurants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Works‘ kitchen/ refectories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Hospitals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All day large scale kitchens</a:t>
                      </a:r>
                      <a:endParaRPr lang="de-DE" b="1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encrypted-tbn0.gstatic.com/images?q=tbn:ANd9GcQGfg1iSqkRDCxG6acEFqoJM34mrLOjk0rqONccAcBP2L_2FVZlTQ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8" b="15694"/>
          <a:stretch/>
        </p:blipFill>
        <p:spPr bwMode="auto">
          <a:xfrm>
            <a:off x="369200" y="2475900"/>
            <a:ext cx="1993000" cy="2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3"/>
          <a:stretch/>
        </p:blipFill>
        <p:spPr bwMode="auto">
          <a:xfrm>
            <a:off x="2373050" y="2475900"/>
            <a:ext cx="1989400" cy="28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"/>
          <a:stretch/>
        </p:blipFill>
        <p:spPr bwMode="auto">
          <a:xfrm>
            <a:off x="4373050" y="2475900"/>
            <a:ext cx="1997750" cy="28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/>
          <a:stretch/>
        </p:blipFill>
        <p:spPr bwMode="auto">
          <a:xfrm>
            <a:off x="6384025" y="2461188"/>
            <a:ext cx="1997975" cy="28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00" y="2461188"/>
            <a:ext cx="1973299" cy="28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5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38466" y="231569"/>
            <a:ext cx="6513513" cy="704850"/>
          </a:xfrm>
        </p:spPr>
        <p:txBody>
          <a:bodyPr/>
          <a:lstStyle/>
          <a:p>
            <a:r>
              <a:rPr lang="de-DE" dirty="0" smtClean="0"/>
              <a:t>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kitchen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00" y="-17003"/>
            <a:ext cx="1273200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535800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Example: 8 operating hours and 200 meals per day</a:t>
            </a:r>
            <a:endParaRPr lang="de-DE" kern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45828"/>
              </p:ext>
            </p:extLst>
          </p:nvPr>
        </p:nvGraphicFramePr>
        <p:xfrm>
          <a:off x="366000" y="3080700"/>
          <a:ext cx="10022400" cy="322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480"/>
                <a:gridCol w="2004480"/>
                <a:gridCol w="2004480"/>
                <a:gridCol w="2004480"/>
                <a:gridCol w="2004480"/>
              </a:tblGrid>
              <a:tr h="2313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</a:tr>
              <a:tr h="538042"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Hotels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Speciality</a:t>
                      </a:r>
                      <a:r>
                        <a:rPr lang="de-DE" b="1" baseline="0" smtClean="0"/>
                        <a:t> Restaurants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Works‘ kitchen/ refectories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Hospitals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All day large scale kitchens</a:t>
                      </a:r>
                      <a:endParaRPr lang="de-DE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140373"/>
              </p:ext>
            </p:extLst>
          </p:nvPr>
        </p:nvGraphicFramePr>
        <p:xfrm>
          <a:off x="0" y="2400300"/>
          <a:ext cx="1030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50700" y="4890000"/>
            <a:ext cx="51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b="0" kern="0" smtClean="0"/>
              <a:t>l/s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269736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74093" y="207818"/>
            <a:ext cx="6513513" cy="704850"/>
          </a:xfrm>
        </p:spPr>
        <p:txBody>
          <a:bodyPr/>
          <a:lstStyle/>
          <a:p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meals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00" y="-17003"/>
            <a:ext cx="1273200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95600" y="2087975"/>
            <a:ext cx="953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According to the formular used in EN 1825, increasing amount of produced meals perday increases the maximum wastewater inflow. </a:t>
            </a:r>
            <a:endParaRPr lang="de-DE" kern="0" dirty="0"/>
          </a:p>
        </p:txBody>
      </p:sp>
      <p:pic>
        <p:nvPicPr>
          <p:cNvPr id="15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50" y="4416183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00" y="441983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0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00" y="4416184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0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00" y="4401423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0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50" y="4401423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0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50" y="4401423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50" y="4401423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5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fitforfun.de/files/images/201312/0/news-150-portionsgrossen,45799_m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00" y="3771900"/>
            <a:ext cx="1206500" cy="8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5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339" y="244435"/>
            <a:ext cx="6513513" cy="704850"/>
          </a:xfrm>
        </p:spPr>
        <p:txBody>
          <a:bodyPr/>
          <a:lstStyle/>
          <a:p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meals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00" y="-17003"/>
            <a:ext cx="1273200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535800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Example: 8 operating hours in a hotel kitchen</a:t>
            </a:r>
            <a:endParaRPr lang="de-DE" kern="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369401"/>
              </p:ext>
            </p:extLst>
          </p:nvPr>
        </p:nvGraphicFramePr>
        <p:xfrm>
          <a:off x="1230000" y="2475900"/>
          <a:ext cx="8344200" cy="45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 bwMode="auto">
          <a:xfrm rot="16200000">
            <a:off x="-1248737" y="4188437"/>
            <a:ext cx="4179001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kern="0" smtClean="0"/>
              <a:t>Maximum wastewater inflow (l/s)</a:t>
            </a:r>
            <a:endParaRPr lang="de-DE" sz="1600" kern="0" dirty="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254000" y="6925500"/>
            <a:ext cx="2937600" cy="3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kern="0" smtClean="0"/>
              <a:t>Produced meals per day</a:t>
            </a:r>
            <a:endParaRPr 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311324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74092" y="228600"/>
            <a:ext cx="6513513" cy="704850"/>
          </a:xfrm>
        </p:spPr>
        <p:txBody>
          <a:bodyPr/>
          <a:lstStyle/>
          <a:p>
            <a:r>
              <a:rPr lang="de-DE" dirty="0" smtClean="0"/>
              <a:t>Operating </a:t>
            </a:r>
            <a:r>
              <a:rPr lang="de-DE" dirty="0" err="1" smtClean="0"/>
              <a:t>hours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00" y="-17003"/>
            <a:ext cx="1273200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95600" y="2087975"/>
            <a:ext cx="953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According to the formular used in EN 1825, an increasing amount of operating hours decreases the maximum wastewater flow at fixed other conditions (type of kitchen, meals per day) </a:t>
            </a:r>
            <a:endParaRPr lang="de-DE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00" y="2994300"/>
            <a:ext cx="48291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72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Operating hours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00" y="-17003"/>
            <a:ext cx="1273200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535800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Example: Hotel kitchen, 200 meals per day</a:t>
            </a:r>
            <a:endParaRPr lang="de-DE" kern="0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 rot="16200000">
            <a:off x="-1248737" y="4188437"/>
            <a:ext cx="4179001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kern="0" smtClean="0"/>
              <a:t>Maximum wastewater inflow (l/s)</a:t>
            </a:r>
            <a:endParaRPr lang="de-DE" sz="1600" kern="0" dirty="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513200" y="6795900"/>
            <a:ext cx="2937600" cy="3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kern="0" smtClean="0"/>
              <a:t>Operating hours per day</a:t>
            </a:r>
            <a:endParaRPr lang="de-DE" sz="1600" kern="0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895480"/>
              </p:ext>
            </p:extLst>
          </p:nvPr>
        </p:nvGraphicFramePr>
        <p:xfrm>
          <a:off x="1186800" y="2400300"/>
          <a:ext cx="8947800" cy="435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111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smtClean="0">
                <a:solidFill>
                  <a:srgbClr val="000000"/>
                </a:solidFill>
              </a:rPr>
            </a:br>
            <a:r>
              <a:rPr 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9725" y="2260600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4000" b="1" dirty="0" err="1" smtClean="0">
                <a:solidFill>
                  <a:schemeClr val="bg1"/>
                </a:solidFill>
              </a:rPr>
              <a:t>Difficulty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factors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366713"/>
            <a:ext cx="8105775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Difficulty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err="1"/>
              <a:t>s</a:t>
            </a:r>
            <a:endParaRPr lang="de-DE" dirty="0" smtClean="0"/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97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dirty="0" err="1"/>
              <a:t>A</a:t>
            </a:r>
            <a:r>
              <a:rPr lang="de-DE" kern="0" dirty="0" err="1" smtClean="0"/>
              <a:t>ccording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EN 1825 </a:t>
            </a:r>
            <a:r>
              <a:rPr lang="de-DE" kern="0" dirty="0" err="1" smtClean="0"/>
              <a:t>there</a:t>
            </a:r>
            <a:r>
              <a:rPr lang="de-DE" kern="0" dirty="0" smtClean="0"/>
              <a:t> </a:t>
            </a:r>
            <a:r>
              <a:rPr lang="de-DE" kern="0" dirty="0" err="1" smtClean="0"/>
              <a:t>exits</a:t>
            </a:r>
            <a:r>
              <a:rPr lang="de-DE" kern="0" dirty="0" smtClean="0"/>
              <a:t> </a:t>
            </a:r>
            <a:r>
              <a:rPr lang="de-DE" u="sng" kern="0" dirty="0" smtClean="0"/>
              <a:t>THREE</a:t>
            </a:r>
            <a:r>
              <a:rPr lang="de-DE" kern="0" dirty="0" smtClean="0"/>
              <a:t> different </a:t>
            </a:r>
            <a:r>
              <a:rPr lang="de-DE" kern="0" dirty="0" err="1" smtClean="0"/>
              <a:t>difficulty</a:t>
            </a:r>
            <a:r>
              <a:rPr lang="de-DE" kern="0" dirty="0" smtClean="0"/>
              <a:t> </a:t>
            </a:r>
            <a:r>
              <a:rPr lang="de-DE" kern="0" dirty="0" err="1" smtClean="0"/>
              <a:t>factors</a:t>
            </a:r>
            <a:r>
              <a:rPr lang="de-DE" b="0" kern="0" dirty="0" smtClean="0"/>
              <a:t>:</a:t>
            </a:r>
            <a:endParaRPr lang="de-DE" b="0" kern="0" dirty="0"/>
          </a:p>
        </p:txBody>
      </p:sp>
      <p:pic>
        <p:nvPicPr>
          <p:cNvPr id="1026" name="Picture 2" descr="Verschiedenene flüssige Wasch- und Putzmit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5" y="4541279"/>
            <a:ext cx="2921825" cy="1883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ifiphysik.de/sites/default/files/medien/styles/thumb-470-232/public/temperatur_overview.jpg?itok=j-bBlxv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38" y="4541279"/>
            <a:ext cx="2921825" cy="1883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83725" y="2420767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Cleaning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Agents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853539" y="2420767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Temperature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86590" y="2420767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Density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grease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32" name="Picture 8" descr="http://www.schule-bw.de/unterricht/faecher/physik/online_material/mechanik/druck/sinkenschwimm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23" y="4541279"/>
            <a:ext cx="3091958" cy="1883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756621" y="3719270"/>
            <a:ext cx="376029" cy="656778"/>
          </a:xfrm>
          <a:prstGeom prst="downArrow">
            <a:avLst>
              <a:gd name="adj1" fmla="val 50000"/>
              <a:gd name="adj2" fmla="val 4034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76200" prstMaterial="plastic">
            <a:bevelT w="127000" h="38100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126438" y="3719270"/>
            <a:ext cx="376029" cy="656778"/>
          </a:xfrm>
          <a:prstGeom prst="downArrow">
            <a:avLst>
              <a:gd name="adj1" fmla="val 50000"/>
              <a:gd name="adj2" fmla="val 4034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76200" prstMaterial="plastic">
            <a:bevelT w="127000" h="38100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8459487" y="3719270"/>
            <a:ext cx="376029" cy="656778"/>
          </a:xfrm>
          <a:prstGeom prst="downArrow">
            <a:avLst>
              <a:gd name="adj1" fmla="val 50000"/>
              <a:gd name="adj2" fmla="val 4034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76200" prstMaterial="plastic">
            <a:bevelT w="127000" h="38100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0" name="Geschweifte Klammer rechts 19"/>
          <p:cNvSpPr/>
          <p:nvPr/>
        </p:nvSpPr>
        <p:spPr bwMode="auto">
          <a:xfrm rot="5400000">
            <a:off x="5091378" y="3483229"/>
            <a:ext cx="438724" cy="629886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1896" y="7018317"/>
            <a:ext cx="91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u="sng" dirty="0" smtClean="0">
                <a:latin typeface="+mj-lt"/>
              </a:rPr>
              <a:t>All </a:t>
            </a:r>
            <a:r>
              <a:rPr lang="de-DE" sz="1800" u="sng" dirty="0" err="1" smtClean="0">
                <a:latin typeface="+mj-lt"/>
              </a:rPr>
              <a:t>these</a:t>
            </a:r>
            <a:r>
              <a:rPr lang="de-DE" sz="1800" u="sng" dirty="0" smtClean="0">
                <a:latin typeface="+mj-lt"/>
              </a:rPr>
              <a:t> </a:t>
            </a:r>
            <a:r>
              <a:rPr lang="de-DE" sz="1800" u="sng" dirty="0" err="1" smtClean="0">
                <a:latin typeface="+mj-lt"/>
              </a:rPr>
              <a:t>factors</a:t>
            </a:r>
            <a:r>
              <a:rPr lang="de-DE" sz="1800" u="sng" dirty="0" smtClean="0">
                <a:latin typeface="+mj-lt"/>
              </a:rPr>
              <a:t> </a:t>
            </a:r>
            <a:r>
              <a:rPr lang="de-DE" sz="1800" u="sng" dirty="0" err="1" smtClean="0">
                <a:latin typeface="+mj-lt"/>
              </a:rPr>
              <a:t>reduce</a:t>
            </a:r>
            <a:r>
              <a:rPr lang="de-DE" sz="1800" u="sng" dirty="0" smtClean="0">
                <a:latin typeface="+mj-lt"/>
              </a:rPr>
              <a:t> </a:t>
            </a:r>
            <a:r>
              <a:rPr lang="de-DE" sz="1800" u="sng" dirty="0" err="1" smtClean="0">
                <a:latin typeface="+mj-lt"/>
              </a:rPr>
              <a:t>the</a:t>
            </a:r>
            <a:r>
              <a:rPr lang="de-DE" sz="1800" u="sng" dirty="0" smtClean="0">
                <a:latin typeface="+mj-lt"/>
              </a:rPr>
              <a:t> </a:t>
            </a:r>
            <a:r>
              <a:rPr lang="de-DE" sz="1800" u="sng" dirty="0" err="1" smtClean="0">
                <a:latin typeface="+mj-lt"/>
              </a:rPr>
              <a:t>separation</a:t>
            </a:r>
            <a:r>
              <a:rPr lang="de-DE" sz="1800" u="sng" dirty="0" smtClean="0">
                <a:latin typeface="+mj-lt"/>
              </a:rPr>
              <a:t> </a:t>
            </a:r>
            <a:r>
              <a:rPr lang="de-DE" sz="1800" u="sng" dirty="0" err="1" smtClean="0">
                <a:latin typeface="+mj-lt"/>
              </a:rPr>
              <a:t>effect</a:t>
            </a:r>
            <a:r>
              <a:rPr lang="de-DE" sz="1800" u="sng" dirty="0" smtClean="0">
                <a:latin typeface="+mj-lt"/>
              </a:rPr>
              <a:t> </a:t>
            </a:r>
            <a:endParaRPr lang="de-DE" sz="1800" u="sng" dirty="0">
              <a:latin typeface="+mj-lt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1733771" y="7202983"/>
            <a:ext cx="754083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8288972" y="7202983"/>
            <a:ext cx="74841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7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366713"/>
            <a:ext cx="8105775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dirty="0" err="1" smtClean="0"/>
              <a:t>Difficulty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: </a:t>
            </a:r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endParaRPr lang="de-DE" dirty="0" smtClean="0"/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97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difficulty</a:t>
            </a:r>
            <a:r>
              <a:rPr lang="de-DE" kern="0" dirty="0" smtClean="0"/>
              <a:t> </a:t>
            </a:r>
            <a:r>
              <a:rPr lang="de-DE" kern="0" dirty="0" err="1" smtClean="0"/>
              <a:t>factor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kern="0" dirty="0" err="1" smtClean="0"/>
              <a:t>cleaning</a:t>
            </a:r>
            <a:r>
              <a:rPr lang="de-DE" kern="0" dirty="0" smtClean="0"/>
              <a:t> </a:t>
            </a:r>
            <a:r>
              <a:rPr lang="de-DE" kern="0" dirty="0" err="1" smtClean="0"/>
              <a:t>agents</a:t>
            </a:r>
            <a:r>
              <a:rPr lang="de-DE" kern="0" dirty="0" smtClean="0"/>
              <a:t> </a:t>
            </a:r>
            <a:r>
              <a:rPr lang="de-DE" kern="0" dirty="0" err="1" smtClean="0"/>
              <a:t>according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</a:p>
          <a:p>
            <a:r>
              <a:rPr lang="de-DE" kern="0" dirty="0" smtClean="0"/>
              <a:t>EN 1825:</a:t>
            </a:r>
            <a:endParaRPr lang="de-DE" kern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32672"/>
              </p:ext>
            </p:extLst>
          </p:nvPr>
        </p:nvGraphicFramePr>
        <p:xfrm>
          <a:off x="510300" y="3021325"/>
          <a:ext cx="96621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057"/>
                <a:gridCol w="4141043"/>
              </a:tblGrid>
              <a:tr h="810000">
                <a:tc>
                  <a:txBody>
                    <a:bodyPr/>
                    <a:lstStyle/>
                    <a:p>
                      <a:pPr algn="l"/>
                      <a:r>
                        <a:rPr lang="de-DE" sz="2000" dirty="0" err="1" smtClean="0"/>
                        <a:t>Application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of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cleaning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agents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Difficulty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factor</a:t>
                      </a:r>
                      <a:endParaRPr lang="de-DE" sz="2000" dirty="0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r>
                        <a:rPr lang="de-DE" smtClean="0"/>
                        <a:t>No application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1,0</a:t>
                      </a:r>
                      <a:endParaRPr lang="de-DE" b="1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r>
                        <a:rPr lang="de-DE" smtClean="0"/>
                        <a:t>Application</a:t>
                      </a:r>
                      <a:r>
                        <a:rPr lang="de-DE" baseline="0" smtClean="0"/>
                        <a:t> in commercial kitchens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1,3</a:t>
                      </a:r>
                      <a:endParaRPr lang="de-DE" b="1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r>
                        <a:rPr lang="de-DE" smtClean="0"/>
                        <a:t>Application</a:t>
                      </a:r>
                      <a:r>
                        <a:rPr lang="de-DE" baseline="0" smtClean="0"/>
                        <a:t> in hospitals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1,5</a:t>
                      </a:r>
                      <a:endParaRPr lang="de-DE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Verschiedenene flüssige Wasch- und Putzmit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66" y="-1"/>
            <a:ext cx="1400234" cy="1009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366713"/>
            <a:ext cx="8105775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smtClean="0"/>
              <a:t>Difficulty factor: temperature</a:t>
            </a: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97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Application of difficulty factor for temperature according to EN 1825:</a:t>
            </a:r>
            <a:endParaRPr lang="de-DE" kern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74909"/>
              </p:ext>
            </p:extLst>
          </p:nvPr>
        </p:nvGraphicFramePr>
        <p:xfrm>
          <a:off x="510300" y="3080700"/>
          <a:ext cx="9662100" cy="24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057"/>
                <a:gridCol w="4141043"/>
              </a:tblGrid>
              <a:tr h="81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Temperature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of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kitchen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wastewater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Difficulty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factor</a:t>
                      </a:r>
                      <a:endParaRPr lang="de-DE" sz="2000" dirty="0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r>
                        <a:rPr lang="de-DE" smtClean="0"/>
                        <a:t>Below</a:t>
                      </a:r>
                      <a:r>
                        <a:rPr lang="de-DE" baseline="0" smtClean="0"/>
                        <a:t> 60 °C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1,0</a:t>
                      </a:r>
                      <a:endParaRPr lang="de-DE" b="1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r>
                        <a:rPr lang="de-DE" baseline="0" smtClean="0"/>
                        <a:t>Above 60 °C</a:t>
                      </a:r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1,3</a:t>
                      </a:r>
                      <a:endParaRPr lang="de-DE" b="1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6" descr="http://www.leifiphysik.de/sites/default/files/medien/styles/thumb-470-232/public/temperatur_overview.jpg?itok=j-bBlx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23" y="0"/>
            <a:ext cx="1662277" cy="985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DIMENSIONING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366713"/>
            <a:ext cx="8105775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smtClean="0"/>
              <a:t>Difficulty factor: density of cooking oil</a:t>
            </a: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97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Application of difficulty factor for density according to EN 1825:</a:t>
            </a:r>
            <a:endParaRPr lang="de-DE" kern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88048"/>
              </p:ext>
            </p:extLst>
          </p:nvPr>
        </p:nvGraphicFramePr>
        <p:xfrm>
          <a:off x="510300" y="3080700"/>
          <a:ext cx="9662100" cy="2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057"/>
                <a:gridCol w="4141043"/>
              </a:tblGrid>
              <a:tr h="810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Density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of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grease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oil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Difficulty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factor</a:t>
                      </a:r>
                      <a:endParaRPr lang="de-DE" sz="2000" dirty="0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/>
                      </a:r>
                      <a:br>
                        <a:rPr lang="de-DE" smtClean="0"/>
                      </a:br>
                      <a:r>
                        <a:rPr lang="de-DE" smtClean="0"/>
                        <a:t>Up to 0.94 g/cm</a:t>
                      </a:r>
                      <a:r>
                        <a:rPr lang="de-DE" sz="1800" kern="1200" baseline="30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1,0</a:t>
                      </a:r>
                      <a:endParaRPr lang="de-DE" b="1"/>
                    </a:p>
                  </a:txBody>
                  <a:tcPr anchor="ctr"/>
                </a:tc>
              </a:tr>
              <a:tr h="81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smtClean="0"/>
                        <a:t/>
                      </a:r>
                      <a:br>
                        <a:rPr lang="de-DE" baseline="0" smtClean="0"/>
                      </a:br>
                      <a:r>
                        <a:rPr lang="de-DE" baseline="0" smtClean="0"/>
                        <a:t>Above 0.94 g/cm</a:t>
                      </a:r>
                      <a:r>
                        <a:rPr lang="de-DE" sz="1800" kern="1200" baseline="30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1,3</a:t>
                      </a:r>
                      <a:endParaRPr lang="de-DE" b="1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8" descr="http://www.schule-bw.de/unterricht/faecher/physik/online_material/mechanik/druck/sinkenschwim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0"/>
            <a:ext cx="1773382" cy="985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9"/>
          <p:cNvGrpSpPr>
            <a:grpSpLocks noChangeAspect="1"/>
          </p:cNvGrpSpPr>
          <p:nvPr/>
        </p:nvGrpSpPr>
        <p:grpSpPr bwMode="auto">
          <a:xfrm>
            <a:off x="6650575" y="2348057"/>
            <a:ext cx="3562204" cy="4790559"/>
            <a:chOff x="595" y="1733"/>
            <a:chExt cx="2703" cy="2786"/>
          </a:xfrm>
        </p:grpSpPr>
        <p:pic>
          <p:nvPicPr>
            <p:cNvPr id="4199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0000">
              <a:off x="595" y="1733"/>
              <a:ext cx="1920" cy="27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9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740"/>
              <a:ext cx="1925" cy="27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9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1376" y="1799"/>
              <a:ext cx="1922" cy="2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988" name="Text Box 5"/>
          <p:cNvSpPr txBox="1">
            <a:spLocks noChangeAspect="1" noChangeArrowheads="1"/>
          </p:cNvSpPr>
          <p:nvPr/>
        </p:nvSpPr>
        <p:spPr bwMode="auto">
          <a:xfrm>
            <a:off x="840339" y="2873142"/>
            <a:ext cx="491215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 defTabSz="1039813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039813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039813" algn="ctr" defTabSz="1039813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039813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039813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039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039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039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039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91919"/>
                </a:solidFill>
              </a:rPr>
              <a:t> 160 </a:t>
            </a:r>
            <a:r>
              <a:rPr lang="de-DE" sz="2000" b="1" dirty="0" err="1" smtClean="0">
                <a:solidFill>
                  <a:srgbClr val="191919"/>
                </a:solidFill>
              </a:rPr>
              <a:t>Meals</a:t>
            </a:r>
            <a:r>
              <a:rPr lang="de-DE" sz="2000" b="1" dirty="0" smtClean="0">
                <a:solidFill>
                  <a:srgbClr val="191919"/>
                </a:solidFill>
              </a:rPr>
              <a:t> per </a:t>
            </a:r>
            <a:r>
              <a:rPr lang="de-DE" sz="2000" b="1" dirty="0" err="1" smtClean="0">
                <a:solidFill>
                  <a:srgbClr val="191919"/>
                </a:solidFill>
              </a:rPr>
              <a:t>day</a:t>
            </a:r>
            <a:r>
              <a:rPr lang="de-DE" sz="2000" b="1" dirty="0">
                <a:solidFill>
                  <a:srgbClr val="191919"/>
                </a:solidFill>
              </a:rPr>
              <a:t/>
            </a:r>
            <a:br>
              <a:rPr lang="de-DE" sz="2000" b="1" dirty="0">
                <a:solidFill>
                  <a:srgbClr val="191919"/>
                </a:solidFill>
              </a:rPr>
            </a:br>
            <a:r>
              <a:rPr lang="de-DE" sz="2000" b="1" dirty="0">
                <a:solidFill>
                  <a:srgbClr val="191919"/>
                </a:solidFill>
              </a:rPr>
              <a:t>   	</a:t>
            </a:r>
            <a:endParaRPr lang="de-DE" sz="2000" dirty="0">
              <a:solidFill>
                <a:srgbClr val="191919"/>
              </a:solidFill>
            </a:endParaRPr>
          </a:p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91919"/>
                </a:solidFill>
              </a:rPr>
              <a:t> 6 </a:t>
            </a:r>
            <a:r>
              <a:rPr lang="de-DE" sz="2000" b="1" dirty="0" err="1" smtClean="0">
                <a:solidFill>
                  <a:srgbClr val="191919"/>
                </a:solidFill>
              </a:rPr>
              <a:t>kitchen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operating</a:t>
            </a:r>
            <a:r>
              <a:rPr lang="de-DE" sz="2000" b="1" dirty="0" smtClean="0">
                <a:solidFill>
                  <a:srgbClr val="191919"/>
                </a:solidFill>
              </a:rPr>
              <a:t> time</a:t>
            </a:r>
            <a:endParaRPr lang="de-DE" sz="2000" b="1" dirty="0">
              <a:solidFill>
                <a:srgbClr val="191919"/>
              </a:solidFill>
            </a:endParaRPr>
          </a:p>
          <a:p>
            <a:pPr lvl="2"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endParaRPr lang="de-DE" sz="2000" dirty="0">
              <a:solidFill>
                <a:srgbClr val="191919"/>
              </a:solidFill>
            </a:endParaRPr>
          </a:p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91919"/>
                </a:solidFill>
              </a:rPr>
              <a:t> </a:t>
            </a:r>
            <a:r>
              <a:rPr lang="de-DE" sz="2000" b="1" dirty="0" smtClean="0">
                <a:solidFill>
                  <a:srgbClr val="191919"/>
                </a:solidFill>
              </a:rPr>
              <a:t>Type </a:t>
            </a:r>
            <a:r>
              <a:rPr lang="de-DE" sz="2000" b="1" dirty="0" err="1" smtClean="0">
                <a:solidFill>
                  <a:srgbClr val="191919"/>
                </a:solidFill>
              </a:rPr>
              <a:t>of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kitchen</a:t>
            </a:r>
            <a:r>
              <a:rPr lang="de-DE" sz="2000" b="1" dirty="0" smtClean="0">
                <a:solidFill>
                  <a:srgbClr val="191919"/>
                </a:solidFill>
              </a:rPr>
              <a:t>: Hotel</a:t>
            </a:r>
            <a:r>
              <a:rPr lang="de-DE" sz="2000" b="1" dirty="0">
                <a:solidFill>
                  <a:srgbClr val="191919"/>
                </a:solidFill>
              </a:rPr>
              <a:t>	</a:t>
            </a:r>
          </a:p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endParaRPr lang="de-DE" sz="2000" dirty="0">
              <a:solidFill>
                <a:srgbClr val="191919"/>
              </a:solidFill>
            </a:endParaRPr>
          </a:p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Density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of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grease</a:t>
            </a:r>
            <a:r>
              <a:rPr lang="de-DE" sz="2000" b="1" dirty="0" smtClean="0">
                <a:solidFill>
                  <a:srgbClr val="191919"/>
                </a:solidFill>
              </a:rPr>
              <a:t>: &gt; 0,94 </a:t>
            </a:r>
            <a:r>
              <a:rPr lang="de-DE" sz="2000" b="1" dirty="0">
                <a:solidFill>
                  <a:srgbClr val="191919"/>
                </a:solidFill>
              </a:rPr>
              <a:t>g/cm³</a:t>
            </a:r>
          </a:p>
          <a:p>
            <a:pPr algn="l" eaLnBrk="1" hangingPunct="1">
              <a:buClr>
                <a:srgbClr val="E2001A"/>
              </a:buClr>
              <a:buSzPct val="100000"/>
            </a:pPr>
            <a:r>
              <a:rPr lang="de-DE" sz="2000" b="1" dirty="0">
                <a:solidFill>
                  <a:srgbClr val="191919"/>
                </a:solidFill>
              </a:rPr>
              <a:t>	</a:t>
            </a:r>
            <a:endParaRPr lang="de-DE" sz="2000" dirty="0">
              <a:solidFill>
                <a:srgbClr val="191919"/>
              </a:solidFill>
            </a:endParaRPr>
          </a:p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Inlet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temperature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>
                <a:solidFill>
                  <a:srgbClr val="191919"/>
                </a:solidFill>
              </a:rPr>
              <a:t>&lt; 60°C</a:t>
            </a:r>
            <a:br>
              <a:rPr lang="de-DE" sz="2000" b="1" dirty="0">
                <a:solidFill>
                  <a:srgbClr val="191919"/>
                </a:solidFill>
              </a:rPr>
            </a:br>
            <a:r>
              <a:rPr lang="de-DE" sz="2000" b="1" dirty="0">
                <a:solidFill>
                  <a:srgbClr val="191919"/>
                </a:solidFill>
              </a:rPr>
              <a:t>	</a:t>
            </a:r>
            <a:endParaRPr lang="de-DE" sz="2000" dirty="0">
              <a:solidFill>
                <a:srgbClr val="191919"/>
              </a:solidFill>
            </a:endParaRPr>
          </a:p>
          <a:p>
            <a:pPr algn="l" eaLnBrk="1" hangingPunct="1">
              <a:buClr>
                <a:srgbClr val="E2001A"/>
              </a:buClr>
              <a:buSzPct val="100000"/>
              <a:buFont typeface="Wingdings" pitchFamily="2" charset="2"/>
              <a:buChar char="§"/>
            </a:pPr>
            <a:r>
              <a:rPr lang="de-DE" sz="2000" b="1" dirty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Use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of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cleaning</a:t>
            </a:r>
            <a:r>
              <a:rPr lang="de-DE" sz="2000" b="1" dirty="0" smtClean="0">
                <a:solidFill>
                  <a:srgbClr val="191919"/>
                </a:solidFill>
              </a:rPr>
              <a:t> </a:t>
            </a:r>
            <a:r>
              <a:rPr lang="de-DE" sz="2000" b="1" dirty="0" err="1" smtClean="0">
                <a:solidFill>
                  <a:srgbClr val="191919"/>
                </a:solidFill>
              </a:rPr>
              <a:t>agents</a:t>
            </a:r>
            <a:r>
              <a:rPr lang="de-DE" sz="2000" b="1" dirty="0" smtClean="0">
                <a:solidFill>
                  <a:srgbClr val="191919"/>
                </a:solidFill>
              </a:rPr>
              <a:t>: </a:t>
            </a:r>
            <a:r>
              <a:rPr lang="de-DE" sz="2000" b="1" dirty="0" err="1" smtClean="0">
                <a:solidFill>
                  <a:srgbClr val="191919"/>
                </a:solidFill>
              </a:rPr>
              <a:t>yes</a:t>
            </a:r>
            <a:r>
              <a:rPr lang="de-DE" sz="2000" b="1" dirty="0">
                <a:solidFill>
                  <a:srgbClr val="191919"/>
                </a:solidFill>
              </a:rPr>
              <a:t/>
            </a:r>
            <a:br>
              <a:rPr lang="de-DE" sz="2000" b="1" dirty="0">
                <a:solidFill>
                  <a:srgbClr val="191919"/>
                </a:solidFill>
              </a:rPr>
            </a:br>
            <a:r>
              <a:rPr lang="de-DE" sz="2000" b="1" dirty="0">
                <a:solidFill>
                  <a:srgbClr val="191919"/>
                </a:solidFill>
              </a:rPr>
              <a:t>	</a:t>
            </a:r>
          </a:p>
        </p:txBody>
      </p:sp>
      <p:grpSp>
        <p:nvGrpSpPr>
          <p:cNvPr id="43" name="Gruppieren 42"/>
          <p:cNvGrpSpPr>
            <a:grpSpLocks noChangeAspect="1"/>
          </p:cNvGrpSpPr>
          <p:nvPr/>
        </p:nvGrpSpPr>
        <p:grpSpPr>
          <a:xfrm>
            <a:off x="819374" y="1507922"/>
            <a:ext cx="3693249" cy="612563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Abgerundetes Rechteck 43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defTabSz="6223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Example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: </a:t>
              </a:r>
              <a:r>
                <a:rPr lang="de-DE" sz="2000" b="1" dirty="0" err="1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M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eals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per 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day</a:t>
              </a:r>
              <a:endParaRPr lang="de-DE" sz="2000" b="1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41990" name="Rectangle 3"/>
          <p:cNvSpPr txBox="1">
            <a:spLocks noChangeArrowheads="1"/>
          </p:cNvSpPr>
          <p:nvPr/>
        </p:nvSpPr>
        <p:spPr bwMode="auto">
          <a:xfrm>
            <a:off x="2562605" y="424882"/>
            <a:ext cx="6257893" cy="3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430"/>
              </a:spcAft>
              <a:buClr>
                <a:schemeClr val="accent2"/>
              </a:buClr>
            </a:pPr>
            <a:r>
              <a:rPr lang="de-DE" sz="2100" b="1" dirty="0" err="1" smtClean="0"/>
              <a:t>Dimensioning</a:t>
            </a:r>
            <a:r>
              <a:rPr lang="de-DE" sz="2100" b="1" dirty="0" smtClean="0"/>
              <a:t> </a:t>
            </a:r>
            <a:r>
              <a:rPr lang="de-DE" sz="2100" b="1" dirty="0" err="1" smtClean="0"/>
              <a:t>according</a:t>
            </a:r>
            <a:r>
              <a:rPr lang="de-DE" sz="2100" b="1" dirty="0" smtClean="0"/>
              <a:t> </a:t>
            </a:r>
            <a:r>
              <a:rPr lang="de-DE" sz="2100" b="1" dirty="0" err="1" smtClean="0"/>
              <a:t>to</a:t>
            </a:r>
            <a:r>
              <a:rPr lang="de-DE" sz="2100" b="1" dirty="0" smtClean="0"/>
              <a:t> EN 1825</a:t>
            </a:r>
            <a:endParaRPr lang="de-DE" sz="2100" b="1" dirty="0"/>
          </a:p>
        </p:txBody>
      </p:sp>
    </p:spTree>
    <p:extLst>
      <p:ext uri="{BB962C8B-B14F-4D97-AF65-F5344CB8AC3E}">
        <p14:creationId xmlns:p14="http://schemas.microsoft.com/office/powerpoint/2010/main" val="4033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88623" y="1478203"/>
            <a:ext cx="2576969" cy="612563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Abgerundetes Rechteck 6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defTabSz="6223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Useful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de-DE" sz="2000" b="1" dirty="0" err="1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R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emarks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:</a:t>
              </a:r>
              <a:endParaRPr lang="de-DE" sz="2000" b="1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62605" y="424882"/>
            <a:ext cx="6257893" cy="3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430"/>
              </a:spcAft>
              <a:buClr>
                <a:schemeClr val="accent2"/>
              </a:buClr>
            </a:pPr>
            <a:r>
              <a:rPr lang="de-DE" sz="2100" b="1" dirty="0" smtClean="0"/>
              <a:t>Further Information</a:t>
            </a:r>
            <a:endParaRPr lang="de-DE" sz="21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01998" y="5990265"/>
            <a:ext cx="560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1800" dirty="0" err="1">
                <a:latin typeface="+mn-lt"/>
              </a:rPr>
              <a:t>N</a:t>
            </a:r>
            <a:r>
              <a:rPr lang="de-DE" sz="1800" dirty="0" err="1" smtClean="0">
                <a:latin typeface="+mn-lt"/>
              </a:rPr>
              <a:t>o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information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about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the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meals</a:t>
            </a:r>
            <a:r>
              <a:rPr lang="de-DE" sz="1800" dirty="0" smtClean="0">
                <a:latin typeface="+mn-lt"/>
              </a:rPr>
              <a:t> per </a:t>
            </a:r>
            <a:r>
              <a:rPr lang="de-DE" sz="1800" dirty="0" err="1" smtClean="0">
                <a:latin typeface="+mn-lt"/>
              </a:rPr>
              <a:t>day</a:t>
            </a:r>
            <a:r>
              <a:rPr lang="de-DE" sz="1800" dirty="0" smtClean="0">
                <a:latin typeface="+mn-lt"/>
              </a:rPr>
              <a:t> ?</a:t>
            </a:r>
            <a:endParaRPr lang="de-DE" sz="18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3418" y="5990265"/>
            <a:ext cx="475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de-DE" sz="1800" dirty="0" err="1" smtClean="0">
                <a:latin typeface="+mj-lt"/>
              </a:rPr>
              <a:t>Maybe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you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can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get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some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information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about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the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amount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of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seats</a:t>
            </a:r>
            <a:r>
              <a:rPr lang="de-DE" sz="1800" dirty="0" smtClean="0">
                <a:latin typeface="+mj-lt"/>
              </a:rPr>
              <a:t> !</a:t>
            </a:r>
            <a:endParaRPr lang="de-DE" sz="1800" dirty="0">
              <a:latin typeface="+mj-lt"/>
            </a:endParaRPr>
          </a:p>
        </p:txBody>
      </p:sp>
      <p:pic>
        <p:nvPicPr>
          <p:cNvPr id="13" name="Picture 14" descr="bodenseebra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23" y="2812136"/>
            <a:ext cx="3347963" cy="2714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orint-tagung.com/uploads/pics/Frankfurt-Restaurant-036-Bearbeite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69" y="2812136"/>
            <a:ext cx="3667482" cy="27421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88623" y="1478203"/>
            <a:ext cx="2576969" cy="612563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Abgerundetes Rechteck 6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defTabSz="6223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Useful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de-DE" sz="2000" b="1" dirty="0" err="1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R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emarks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:</a:t>
              </a:r>
              <a:endParaRPr lang="de-DE" sz="2000" b="1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62605" y="424882"/>
            <a:ext cx="6257893" cy="3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430"/>
              </a:spcAft>
              <a:buClr>
                <a:schemeClr val="accent2"/>
              </a:buClr>
            </a:pPr>
            <a:r>
              <a:rPr lang="de-DE" sz="2100" b="1" dirty="0" smtClean="0"/>
              <a:t>Further Information</a:t>
            </a:r>
            <a:endParaRPr lang="de-DE" sz="21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-92745" y="5990265"/>
            <a:ext cx="59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de-DE" sz="1800" dirty="0" err="1">
                <a:latin typeface="+mn-lt"/>
              </a:rPr>
              <a:t>N</a:t>
            </a:r>
            <a:r>
              <a:rPr lang="de-DE" sz="1800" dirty="0" err="1" smtClean="0">
                <a:latin typeface="+mn-lt"/>
              </a:rPr>
              <a:t>o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information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about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the</a:t>
            </a:r>
            <a:r>
              <a:rPr lang="de-DE" sz="1800" dirty="0" smtClean="0">
                <a:latin typeface="+mn-lt"/>
              </a:rPr>
              <a:t> </a:t>
            </a:r>
          </a:p>
          <a:p>
            <a:pPr algn="ctr">
              <a:buClr>
                <a:srgbClr val="FF0000"/>
              </a:buClr>
            </a:pPr>
            <a:r>
              <a:rPr lang="de-DE" sz="1800" dirty="0" err="1" smtClean="0">
                <a:latin typeface="+mn-lt"/>
              </a:rPr>
              <a:t>density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of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the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grease</a:t>
            </a:r>
            <a:r>
              <a:rPr lang="de-DE" sz="1800" dirty="0" smtClean="0">
                <a:latin typeface="+mn-lt"/>
              </a:rPr>
              <a:t> ?</a:t>
            </a:r>
            <a:endParaRPr lang="de-DE" sz="18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3418" y="5990265"/>
            <a:ext cx="475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de-DE" sz="1800" dirty="0" smtClean="0">
                <a:latin typeface="+mn-lt"/>
              </a:rPr>
              <a:t>EN </a:t>
            </a:r>
            <a:r>
              <a:rPr lang="de-DE" sz="1800" dirty="0">
                <a:latin typeface="+mn-lt"/>
              </a:rPr>
              <a:t>1825-2 </a:t>
            </a:r>
            <a:r>
              <a:rPr lang="de-DE" sz="1800" dirty="0" err="1">
                <a:latin typeface="+mn-lt"/>
              </a:rPr>
              <a:t>appendix</a:t>
            </a:r>
            <a:r>
              <a:rPr lang="de-DE" sz="1800" dirty="0">
                <a:latin typeface="+mn-lt"/>
              </a:rPr>
              <a:t> B </a:t>
            </a:r>
            <a:r>
              <a:rPr lang="de-DE" sz="1800" dirty="0" err="1">
                <a:latin typeface="+mn-lt"/>
              </a:rPr>
              <a:t>includes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table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with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density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values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selected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fats</a:t>
            </a:r>
            <a:r>
              <a:rPr lang="de-DE" sz="1800" dirty="0">
                <a:latin typeface="+mn-lt"/>
              </a:rPr>
              <a:t> </a:t>
            </a:r>
            <a:endParaRPr lang="de-DE" sz="1800" dirty="0" smtClean="0">
              <a:latin typeface="+mn-lt"/>
            </a:endParaRPr>
          </a:p>
          <a:p>
            <a:pPr algn="ctr">
              <a:buClr>
                <a:srgbClr val="FF0000"/>
              </a:buClr>
            </a:pPr>
            <a:r>
              <a:rPr lang="de-DE" sz="1800" dirty="0" err="1" smtClean="0">
                <a:latin typeface="+mn-lt"/>
              </a:rPr>
              <a:t>and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oils</a:t>
            </a:r>
            <a:r>
              <a:rPr lang="de-DE" sz="1800" dirty="0">
                <a:latin typeface="+mn-lt"/>
              </a:rPr>
              <a:t>.</a:t>
            </a:r>
          </a:p>
          <a:p>
            <a:pPr algn="ctr">
              <a:buClr>
                <a:srgbClr val="FF0000"/>
              </a:buClr>
            </a:pPr>
            <a:endParaRPr lang="de-DE" sz="1800" dirty="0">
              <a:latin typeface="+mj-lt"/>
            </a:endParaRPr>
          </a:p>
        </p:txBody>
      </p:sp>
      <p:pic>
        <p:nvPicPr>
          <p:cNvPr id="10" name="Picture 8" descr="http://www.schule-bw.de/unterricht/faecher/physik/online_material/mechanik/druck/sinkenschwim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21" y="2923906"/>
            <a:ext cx="4022317" cy="2630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8"/>
          <a:stretch/>
        </p:blipFill>
        <p:spPr bwMode="auto">
          <a:xfrm>
            <a:off x="5490813" y="2923906"/>
            <a:ext cx="5066351" cy="2630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smtClean="0">
                <a:solidFill>
                  <a:srgbClr val="000000"/>
                </a:solidFill>
              </a:rPr>
            </a:br>
            <a:r>
              <a:rPr 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9725" y="2260600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4000" b="1" dirty="0" smtClean="0">
                <a:solidFill>
                  <a:schemeClr val="bg1"/>
                </a:solidFill>
              </a:rPr>
              <a:t>2.) </a:t>
            </a:r>
            <a:r>
              <a:rPr lang="de-DE" sz="4000" b="1" dirty="0" err="1" smtClean="0">
                <a:solidFill>
                  <a:schemeClr val="bg1"/>
                </a:solidFill>
              </a:rPr>
              <a:t>Sizing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according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to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kitchen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equipment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4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versorgung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00" y="3167100"/>
            <a:ext cx="292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1842" name="Rectangle 2"/>
          <p:cNvSpPr>
            <a:spLocks noChangeArrowheads="1"/>
          </p:cNvSpPr>
          <p:nvPr/>
        </p:nvSpPr>
        <p:spPr bwMode="auto">
          <a:xfrm>
            <a:off x="4009300" y="20871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52000" bIns="0"/>
          <a:lstStyle/>
          <a:p>
            <a:pPr marL="1588" lvl="1" defTabSz="1054100">
              <a:lnSpc>
                <a:spcPts val="2200"/>
              </a:lnSpc>
              <a:buClr>
                <a:schemeClr val="tx1"/>
              </a:buClr>
              <a:buSzPct val="90000"/>
              <a:buFont typeface="StoneSans-Bold" pitchFamily="2" charset="0"/>
              <a:buNone/>
            </a:pPr>
            <a:endParaRPr lang="de-DE" sz="1600" b="1"/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Dimensioning</a:t>
            </a:r>
            <a:r>
              <a:rPr lang="de-DE" smtClean="0"/>
              <a:t> according kitchen equipment</a:t>
            </a:r>
            <a:endParaRPr lang="de-DE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686000" y="3943218"/>
            <a:ext cx="5599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600" b="1" smtClean="0">
                <a:solidFill>
                  <a:schemeClr val="tx1"/>
                </a:solidFill>
              </a:rPr>
              <a:t>Type of equipment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de-DE" sz="1600" b="1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600" b="1" smtClean="0">
                <a:solidFill>
                  <a:schemeClr val="tx1"/>
                </a:solidFill>
              </a:rPr>
              <a:t>Quantity of each specific equipment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717223" y="2602347"/>
            <a:ext cx="2102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Factors:</a:t>
            </a:r>
            <a:endParaRPr lang="de-DE" kern="0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4717223" y="3339900"/>
            <a:ext cx="363547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5753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2" grpId="0" autoUpdateAnimBg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73.254.78.28/~charlit0/wp-content/uploads/2011/03/ElectricTiltingBraisingPan-16gall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00" y="3205299"/>
            <a:ext cx="1688682" cy="2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366713"/>
            <a:ext cx="8105775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smtClean="0"/>
              <a:t>Dimensioning according to kitchen equipment</a:t>
            </a:r>
          </a:p>
        </p:txBody>
      </p:sp>
      <p:pic>
        <p:nvPicPr>
          <p:cNvPr id="1843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778300"/>
            <a:ext cx="571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89" y="3367036"/>
            <a:ext cx="571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empiresuppliesonline.co.uk/ekmps/shops/empiresupplies/images/1.6m-commercial-stainless-steel-lhd-double-bowl-sink-156-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0" y="3824422"/>
            <a:ext cx="1955580" cy="13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rofessionallaundryequipment.co.uk/uploads/images/Products/G8060_dishwasher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43" y="3433061"/>
            <a:ext cx="1586357" cy="186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7day-chef.com/media/catalog/product/cache/1/image/9df78eab33525d08d6e5fb8d27136e95/e/a/easybaskett_1_1_1_1_1_1_1_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00" y="33670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versorgung_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470" y="0"/>
            <a:ext cx="1232812" cy="9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53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EN 1825 defines qi value and factors for simultanous operation:</a:t>
            </a:r>
            <a:endParaRPr lang="de-DE" kern="0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05737"/>
              </p:ext>
            </p:extLst>
          </p:nvPr>
        </p:nvGraphicFramePr>
        <p:xfrm>
          <a:off x="366000" y="3167100"/>
          <a:ext cx="9806400" cy="3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600"/>
                <a:gridCol w="2451600"/>
                <a:gridCol w="2451600"/>
                <a:gridCol w="2451600"/>
              </a:tblGrid>
              <a:tr h="2353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kern="120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noFill/>
                  </a:tcPr>
                </a:tc>
              </a:tr>
              <a:tr h="930164"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Rinse</a:t>
                      </a:r>
                      <a:r>
                        <a:rPr lang="de-DE" b="1" baseline="0" smtClean="0"/>
                        <a:t> sinks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Dish washers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Tilting frying pans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smtClean="0"/>
                        <a:t>Tilting boiling pans</a:t>
                      </a:r>
                      <a:endParaRPr lang="de-DE" b="1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4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366713"/>
            <a:ext cx="8105775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smtClean="0"/>
              <a:t>Dimensioning according to kitchen equipment</a:t>
            </a:r>
          </a:p>
        </p:txBody>
      </p:sp>
      <p:pic>
        <p:nvPicPr>
          <p:cNvPr id="1843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778300"/>
            <a:ext cx="571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89" y="3367036"/>
            <a:ext cx="571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 descr="versorgung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470" y="0"/>
            <a:ext cx="1232812" cy="9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95600" y="1655100"/>
            <a:ext cx="9535800" cy="5175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Example: Tilting boiling pan, outlet with 100 mm, 4 items</a:t>
            </a:r>
            <a:endParaRPr lang="de-DE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0300"/>
            <a:ext cx="9315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www.7day-chef.com/media/catalog/product/cache/1/image/9df78eab33525d08d6e5fb8d27136e95/e/a/easybaskett_1_1_1_1_1_1_1_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0" y="13527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95600" y="5799600"/>
            <a:ext cx="9467550" cy="388800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8142000" y="3757700"/>
            <a:ext cx="858000" cy="2528400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8142000" y="5799600"/>
            <a:ext cx="858000" cy="388800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00" y="6326975"/>
            <a:ext cx="1943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23500" y="6666300"/>
            <a:ext cx="3284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= 2,52 l/s 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3735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smtClean="0">
                <a:solidFill>
                  <a:srgbClr val="000000"/>
                </a:solidFill>
              </a:rPr>
            </a:br>
            <a:r>
              <a:rPr 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9725" y="2260600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de-DE" sz="4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4000" b="1" dirty="0" err="1" smtClean="0">
                <a:solidFill>
                  <a:schemeClr val="bg1"/>
                </a:solidFill>
              </a:rPr>
              <a:t>Selection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of</a:t>
            </a:r>
            <a:r>
              <a:rPr lang="de-DE" sz="4000" b="1" dirty="0" smtClean="0">
                <a:solidFill>
                  <a:schemeClr val="bg1"/>
                </a:solidFill>
              </a:rPr>
              <a:t> Nominal Sizes (NS)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0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88623" y="1478203"/>
            <a:ext cx="2899606" cy="612563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Abgerundetes Rechteck 5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defTabSz="6223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Useful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Remarks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I:</a:t>
              </a:r>
              <a:endParaRPr lang="de-DE" sz="2000" b="1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2605" y="424882"/>
            <a:ext cx="6257893" cy="3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430"/>
              </a:spcAft>
              <a:buClr>
                <a:schemeClr val="accent2"/>
              </a:buClr>
            </a:pPr>
            <a:r>
              <a:rPr lang="de-DE" sz="2100" b="1" dirty="0" smtClean="0"/>
              <a:t>Further Information</a:t>
            </a:r>
            <a:endParaRPr lang="de-DE" sz="2100" b="1" dirty="0"/>
          </a:p>
        </p:txBody>
      </p:sp>
      <p:pic>
        <p:nvPicPr>
          <p:cNvPr id="9" name="Picture 2" descr="http://katalog.aco-haustechnik.de/var/aco/storage/ilcatalogue/files/image/prodInfo.right.jpg/IM0004360_prodInfo.righ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2" y="2565062"/>
            <a:ext cx="1994328" cy="17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88622" y="7090325"/>
            <a:ext cx="9523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000" b="1" u="sng" dirty="0" err="1">
                <a:latin typeface="+mn-lt"/>
                <a:sym typeface="Wingdings" pitchFamily="2" charset="2"/>
              </a:rPr>
              <a:t>G</a:t>
            </a:r>
            <a:r>
              <a:rPr lang="de-DE" sz="2000" b="1" u="sng" dirty="0" err="1" smtClean="0">
                <a:latin typeface="+mn-lt"/>
                <a:sym typeface="Wingdings" pitchFamily="2" charset="2"/>
              </a:rPr>
              <a:t>rease</a:t>
            </a:r>
            <a:r>
              <a:rPr lang="de-DE" sz="2000" b="1" u="sng" dirty="0" smtClean="0">
                <a:latin typeface="+mn-lt"/>
                <a:sym typeface="Wingdings" pitchFamily="2" charset="2"/>
              </a:rPr>
              <a:t> </a:t>
            </a:r>
            <a:r>
              <a:rPr lang="de-DE" sz="2000" b="1" u="sng" dirty="0" err="1">
                <a:latin typeface="+mn-lt"/>
                <a:sym typeface="Wingdings" pitchFamily="2" charset="2"/>
              </a:rPr>
              <a:t>and</a:t>
            </a:r>
            <a:r>
              <a:rPr lang="de-DE" sz="2000" b="1" u="sng" dirty="0">
                <a:latin typeface="+mn-lt"/>
                <a:sym typeface="Wingdings" pitchFamily="2" charset="2"/>
              </a:rPr>
              <a:t> </a:t>
            </a:r>
            <a:r>
              <a:rPr lang="de-DE" sz="2000" b="1" u="sng" dirty="0" err="1">
                <a:latin typeface="+mn-lt"/>
                <a:sym typeface="Wingdings" pitchFamily="2" charset="2"/>
              </a:rPr>
              <a:t>sludge</a:t>
            </a:r>
            <a:r>
              <a:rPr lang="de-DE" sz="2000" b="1" u="sng" dirty="0">
                <a:latin typeface="+mn-lt"/>
                <a:sym typeface="Wingdings" pitchFamily="2" charset="2"/>
              </a:rPr>
              <a:t> will </a:t>
            </a:r>
            <a:r>
              <a:rPr lang="de-DE" sz="2000" b="1" u="sng" dirty="0" err="1">
                <a:latin typeface="+mn-lt"/>
                <a:sym typeface="Wingdings" pitchFamily="2" charset="2"/>
              </a:rPr>
              <a:t>become</a:t>
            </a:r>
            <a:r>
              <a:rPr lang="de-DE" sz="2000" b="1" u="sng" dirty="0">
                <a:latin typeface="+mn-lt"/>
                <a:sym typeface="Wingdings" pitchFamily="2" charset="2"/>
              </a:rPr>
              <a:t> </a:t>
            </a:r>
            <a:r>
              <a:rPr lang="de-DE" sz="2000" b="1" u="sng" dirty="0" err="1" smtClean="0">
                <a:latin typeface="+mn-lt"/>
                <a:sym typeface="Wingdings" pitchFamily="2" charset="2"/>
              </a:rPr>
              <a:t>hard</a:t>
            </a:r>
            <a:r>
              <a:rPr lang="de-DE" sz="2000" b="1" u="sng" dirty="0" smtClean="0">
                <a:latin typeface="+mn-lt"/>
                <a:sym typeface="Wingdings" pitchFamily="2" charset="2"/>
              </a:rPr>
              <a:t> </a:t>
            </a:r>
            <a:r>
              <a:rPr lang="de-DE" sz="2000" b="1" u="sng" dirty="0" err="1" smtClean="0">
                <a:latin typeface="+mn-lt"/>
                <a:sym typeface="Wingdings" pitchFamily="2" charset="2"/>
              </a:rPr>
              <a:t>during</a:t>
            </a:r>
            <a:r>
              <a:rPr lang="de-DE" sz="2000" b="1" u="sng" dirty="0" smtClean="0">
                <a:latin typeface="+mn-lt"/>
                <a:sym typeface="Wingdings" pitchFamily="2" charset="2"/>
              </a:rPr>
              <a:t> </a:t>
            </a:r>
            <a:r>
              <a:rPr lang="de-DE" sz="2000" b="1" u="sng" dirty="0" err="1">
                <a:latin typeface="+mn-lt"/>
                <a:sym typeface="Wingdings" pitchFamily="2" charset="2"/>
              </a:rPr>
              <a:t>the</a:t>
            </a:r>
            <a:r>
              <a:rPr lang="de-DE" sz="2000" b="1" u="sng" dirty="0">
                <a:latin typeface="+mn-lt"/>
                <a:sym typeface="Wingdings" pitchFamily="2" charset="2"/>
              </a:rPr>
              <a:t> „</a:t>
            </a:r>
            <a:r>
              <a:rPr lang="de-DE" sz="2000" b="1" u="sng" dirty="0" err="1">
                <a:latin typeface="+mn-lt"/>
                <a:sym typeface="Wingdings" pitchFamily="2" charset="2"/>
              </a:rPr>
              <a:t>saved</a:t>
            </a:r>
            <a:r>
              <a:rPr lang="de-DE" sz="2000" b="1" u="sng" dirty="0">
                <a:latin typeface="+mn-lt"/>
                <a:sym typeface="Wingdings" pitchFamily="2" charset="2"/>
              </a:rPr>
              <a:t>“ </a:t>
            </a:r>
            <a:r>
              <a:rPr lang="de-DE" sz="2000" b="1" u="sng" dirty="0" err="1">
                <a:latin typeface="+mn-lt"/>
                <a:sym typeface="Wingdings" pitchFamily="2" charset="2"/>
              </a:rPr>
              <a:t>weeks</a:t>
            </a:r>
            <a:r>
              <a:rPr lang="de-DE" sz="2000" b="1" u="sng" dirty="0">
                <a:latin typeface="+mn-lt"/>
                <a:sym typeface="Wingdings" pitchFamily="2" charset="2"/>
              </a:rPr>
              <a:t>. </a:t>
            </a:r>
          </a:p>
        </p:txBody>
      </p:sp>
      <p:pic>
        <p:nvPicPr>
          <p:cNvPr id="11" name="Picture 2" descr="http://katalog.aco-haustechnik.de/var/aco/storage/ilcatalogue/files/image/prodInfo.right.jpg/IM0004360_prodInfo.righ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45" y="2002697"/>
            <a:ext cx="3251134" cy="29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23198" y="4461248"/>
            <a:ext cx="20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NS 4</a:t>
            </a:r>
            <a:endParaRPr lang="de-DE" sz="18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61852" y="4925174"/>
            <a:ext cx="20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NS 10</a:t>
            </a:r>
            <a:endParaRPr lang="de-DE" sz="1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403941" y="5479171"/>
            <a:ext cx="531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latin typeface="+mj-lt"/>
              </a:rPr>
              <a:t>According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to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calculation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you</a:t>
            </a:r>
            <a:r>
              <a:rPr lang="de-DE" sz="1800" dirty="0" smtClean="0">
                <a:latin typeface="+mj-lt"/>
              </a:rPr>
              <a:t> </a:t>
            </a:r>
          </a:p>
          <a:p>
            <a:pPr algn="ctr"/>
            <a:r>
              <a:rPr lang="de-DE" sz="1800" dirty="0" err="1" smtClean="0">
                <a:latin typeface="+mj-lt"/>
              </a:rPr>
              <a:t>need</a:t>
            </a:r>
            <a:r>
              <a:rPr lang="de-DE" sz="1800" dirty="0" smtClean="0">
                <a:latin typeface="+mj-lt"/>
              </a:rPr>
              <a:t> a NS 4 but…</a:t>
            </a:r>
            <a:endParaRPr lang="de-DE" sz="1800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15827" y="5479172"/>
            <a:ext cx="460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j-lt"/>
              </a:rPr>
              <a:t>…</a:t>
            </a:r>
            <a:r>
              <a:rPr lang="de-DE" sz="1800" dirty="0" err="1" smtClean="0">
                <a:latin typeface="+mj-lt"/>
              </a:rPr>
              <a:t>you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choose</a:t>
            </a:r>
            <a:r>
              <a:rPr lang="de-DE" sz="1800" dirty="0" smtClean="0">
                <a:latin typeface="+mj-lt"/>
              </a:rPr>
              <a:t> NS 10 </a:t>
            </a:r>
            <a:r>
              <a:rPr lang="de-DE" sz="1800" dirty="0" err="1" smtClean="0">
                <a:latin typeface="+mj-lt"/>
              </a:rPr>
              <a:t>to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delay</a:t>
            </a:r>
            <a:r>
              <a:rPr lang="de-DE" sz="1800" dirty="0" smtClean="0">
                <a:latin typeface="+mj-lt"/>
              </a:rPr>
              <a:t> </a:t>
            </a:r>
          </a:p>
          <a:p>
            <a:pPr algn="ctr"/>
            <a:r>
              <a:rPr lang="de-DE" sz="1800" dirty="0" err="1" smtClean="0">
                <a:latin typeface="+mj-lt"/>
              </a:rPr>
              <a:t>disposal</a:t>
            </a:r>
            <a:r>
              <a:rPr lang="de-DE" sz="1800" dirty="0" smtClean="0">
                <a:latin typeface="+mj-lt"/>
              </a:rPr>
              <a:t> time</a:t>
            </a:r>
            <a:endParaRPr lang="de-DE" sz="1800" dirty="0">
              <a:latin typeface="+mj-lt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80146" y="7293405"/>
            <a:ext cx="754083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72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 noChangeAspect="1"/>
          </p:cNvSpPr>
          <p:nvPr/>
        </p:nvSpPr>
        <p:spPr>
          <a:xfrm>
            <a:off x="1202671" y="2482306"/>
            <a:ext cx="2940568" cy="1191556"/>
          </a:xfrm>
          <a:custGeom>
            <a:avLst/>
            <a:gdLst>
              <a:gd name="connsiteX0" fmla="*/ 0 w 2944812"/>
              <a:gd name="connsiteY0" fmla="*/ 0 h 1177924"/>
              <a:gd name="connsiteX1" fmla="*/ 2355850 w 2944812"/>
              <a:gd name="connsiteY1" fmla="*/ 0 h 1177924"/>
              <a:gd name="connsiteX2" fmla="*/ 2944812 w 2944812"/>
              <a:gd name="connsiteY2" fmla="*/ 588962 h 1177924"/>
              <a:gd name="connsiteX3" fmla="*/ 2355850 w 2944812"/>
              <a:gd name="connsiteY3" fmla="*/ 1177924 h 1177924"/>
              <a:gd name="connsiteX4" fmla="*/ 0 w 2944812"/>
              <a:gd name="connsiteY4" fmla="*/ 1177924 h 1177924"/>
              <a:gd name="connsiteX5" fmla="*/ 588962 w 2944812"/>
              <a:gd name="connsiteY5" fmla="*/ 588962 h 1177924"/>
              <a:gd name="connsiteX6" fmla="*/ 0 w 2944812"/>
              <a:gd name="connsiteY6" fmla="*/ 0 h 11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812" h="1177924">
                <a:moveTo>
                  <a:pt x="0" y="0"/>
                </a:moveTo>
                <a:lnTo>
                  <a:pt x="2355850" y="0"/>
                </a:lnTo>
                <a:lnTo>
                  <a:pt x="2944812" y="588962"/>
                </a:lnTo>
                <a:lnTo>
                  <a:pt x="2355850" y="1177924"/>
                </a:lnTo>
                <a:lnTo>
                  <a:pt x="0" y="1177924"/>
                </a:lnTo>
                <a:lnTo>
                  <a:pt x="588962" y="58896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">
            <a:bevelT w="190500" h="508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115" tIns="8891" rIns="352850" bIns="8891" numCol="1" spcCol="889" anchor="ctr" anchorCtr="0">
            <a:noAutofit/>
          </a:bodyPr>
          <a:lstStyle/>
          <a:p>
            <a:pPr algn="ctr" defTabSz="622389">
              <a:lnSpc>
                <a:spcPct val="90000"/>
              </a:lnSpc>
              <a:spcAft>
                <a:spcPct val="35000"/>
              </a:spcAft>
            </a:pPr>
            <a:r>
              <a:rPr lang="de-DE" sz="17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EN 1825-1</a:t>
            </a:r>
          </a:p>
        </p:txBody>
      </p:sp>
      <p:sp>
        <p:nvSpPr>
          <p:cNvPr id="15" name="Freihandform 14"/>
          <p:cNvSpPr>
            <a:spLocks noChangeAspect="1"/>
          </p:cNvSpPr>
          <p:nvPr/>
        </p:nvSpPr>
        <p:spPr>
          <a:xfrm>
            <a:off x="4144913" y="2614536"/>
            <a:ext cx="2450473" cy="980604"/>
          </a:xfrm>
          <a:custGeom>
            <a:avLst/>
            <a:gdLst>
              <a:gd name="connsiteX0" fmla="*/ 0 w 2444194"/>
              <a:gd name="connsiteY0" fmla="*/ 0 h 977677"/>
              <a:gd name="connsiteX1" fmla="*/ 1955356 w 2444194"/>
              <a:gd name="connsiteY1" fmla="*/ 0 h 977677"/>
              <a:gd name="connsiteX2" fmla="*/ 2444194 w 2444194"/>
              <a:gd name="connsiteY2" fmla="*/ 488839 h 977677"/>
              <a:gd name="connsiteX3" fmla="*/ 1955356 w 2444194"/>
              <a:gd name="connsiteY3" fmla="*/ 977677 h 977677"/>
              <a:gd name="connsiteX4" fmla="*/ 0 w 2444194"/>
              <a:gd name="connsiteY4" fmla="*/ 977677 h 977677"/>
              <a:gd name="connsiteX5" fmla="*/ 488839 w 2444194"/>
              <a:gd name="connsiteY5" fmla="*/ 488839 h 977677"/>
              <a:gd name="connsiteX6" fmla="*/ 0 w 2444194"/>
              <a:gd name="connsiteY6" fmla="*/ 0 h 9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4194" h="977677">
                <a:moveTo>
                  <a:pt x="0" y="0"/>
                </a:moveTo>
                <a:lnTo>
                  <a:pt x="1955356" y="0"/>
                </a:lnTo>
                <a:lnTo>
                  <a:pt x="2444194" y="488839"/>
                </a:lnTo>
                <a:lnTo>
                  <a:pt x="1955356" y="977677"/>
                </a:lnTo>
                <a:lnTo>
                  <a:pt x="0" y="977677"/>
                </a:lnTo>
                <a:lnTo>
                  <a:pt x="488839" y="488839"/>
                </a:lnTo>
                <a:lnTo>
                  <a:pt x="0" y="0"/>
                </a:lnTo>
                <a:close/>
              </a:path>
            </a:pathLst>
          </a:custGeom>
          <a:solidFill>
            <a:srgbClr val="5F5F5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">
            <a:bevelT w="190500" h="508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8240" tIns="8002" rIns="277240" bIns="8002" numCol="1" spcCol="889" anchor="ctr" anchorCtr="0">
            <a:noAutofit/>
          </a:bodyPr>
          <a:lstStyle/>
          <a:p>
            <a:pPr algn="ctr" defTabSz="56015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Manufacture</a:t>
            </a:r>
            <a:r>
              <a:rPr lang="de-DE" sz="1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standard</a:t>
            </a:r>
            <a:endParaRPr lang="de-DE" sz="1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Freihandform 15"/>
          <p:cNvSpPr>
            <a:spLocks noChangeAspect="1"/>
          </p:cNvSpPr>
          <p:nvPr/>
        </p:nvSpPr>
        <p:spPr>
          <a:xfrm>
            <a:off x="6663192" y="2614536"/>
            <a:ext cx="2603627" cy="980604"/>
          </a:xfrm>
          <a:custGeom>
            <a:avLst/>
            <a:gdLst>
              <a:gd name="connsiteX0" fmla="*/ 0 w 2444194"/>
              <a:gd name="connsiteY0" fmla="*/ 0 h 977677"/>
              <a:gd name="connsiteX1" fmla="*/ 1955356 w 2444194"/>
              <a:gd name="connsiteY1" fmla="*/ 0 h 977677"/>
              <a:gd name="connsiteX2" fmla="*/ 2444194 w 2444194"/>
              <a:gd name="connsiteY2" fmla="*/ 488839 h 977677"/>
              <a:gd name="connsiteX3" fmla="*/ 1955356 w 2444194"/>
              <a:gd name="connsiteY3" fmla="*/ 977677 h 977677"/>
              <a:gd name="connsiteX4" fmla="*/ 0 w 2444194"/>
              <a:gd name="connsiteY4" fmla="*/ 977677 h 977677"/>
              <a:gd name="connsiteX5" fmla="*/ 488839 w 2444194"/>
              <a:gd name="connsiteY5" fmla="*/ 488839 h 977677"/>
              <a:gd name="connsiteX6" fmla="*/ 0 w 2444194"/>
              <a:gd name="connsiteY6" fmla="*/ 0 h 9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4194" h="977677">
                <a:moveTo>
                  <a:pt x="0" y="0"/>
                </a:moveTo>
                <a:lnTo>
                  <a:pt x="1955356" y="0"/>
                </a:lnTo>
                <a:lnTo>
                  <a:pt x="2444194" y="488839"/>
                </a:lnTo>
                <a:lnTo>
                  <a:pt x="1955356" y="977677"/>
                </a:lnTo>
                <a:lnTo>
                  <a:pt x="0" y="977677"/>
                </a:lnTo>
                <a:lnTo>
                  <a:pt x="488839" y="488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">
            <a:bevelT w="190500" h="508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8240" tIns="8002" rIns="252036" bIns="8002" numCol="1" spcCol="889" anchor="ctr" anchorCtr="0">
            <a:noAutofit/>
          </a:bodyPr>
          <a:lstStyle/>
          <a:p>
            <a:pPr algn="ctr" defTabSz="560150">
              <a:lnSpc>
                <a:spcPct val="90000"/>
              </a:lnSpc>
              <a:spcAft>
                <a:spcPct val="35000"/>
              </a:spcAft>
            </a:pPr>
            <a:endParaRPr lang="de-DE" sz="1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Freihandform 16"/>
          <p:cNvSpPr>
            <a:spLocks noChangeAspect="1"/>
          </p:cNvSpPr>
          <p:nvPr/>
        </p:nvSpPr>
        <p:spPr>
          <a:xfrm>
            <a:off x="1202671" y="4402167"/>
            <a:ext cx="2940568" cy="1191556"/>
          </a:xfrm>
          <a:custGeom>
            <a:avLst/>
            <a:gdLst>
              <a:gd name="connsiteX0" fmla="*/ 0 w 2944812"/>
              <a:gd name="connsiteY0" fmla="*/ 0 h 1177924"/>
              <a:gd name="connsiteX1" fmla="*/ 2355850 w 2944812"/>
              <a:gd name="connsiteY1" fmla="*/ 0 h 1177924"/>
              <a:gd name="connsiteX2" fmla="*/ 2944812 w 2944812"/>
              <a:gd name="connsiteY2" fmla="*/ 588962 h 1177924"/>
              <a:gd name="connsiteX3" fmla="*/ 2355850 w 2944812"/>
              <a:gd name="connsiteY3" fmla="*/ 1177924 h 1177924"/>
              <a:gd name="connsiteX4" fmla="*/ 0 w 2944812"/>
              <a:gd name="connsiteY4" fmla="*/ 1177924 h 1177924"/>
              <a:gd name="connsiteX5" fmla="*/ 588962 w 2944812"/>
              <a:gd name="connsiteY5" fmla="*/ 588962 h 1177924"/>
              <a:gd name="connsiteX6" fmla="*/ 0 w 2944812"/>
              <a:gd name="connsiteY6" fmla="*/ 0 h 11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812" h="1177924">
                <a:moveTo>
                  <a:pt x="0" y="0"/>
                </a:moveTo>
                <a:lnTo>
                  <a:pt x="2355850" y="0"/>
                </a:lnTo>
                <a:lnTo>
                  <a:pt x="2944812" y="588962"/>
                </a:lnTo>
                <a:lnTo>
                  <a:pt x="2355850" y="1177924"/>
                </a:lnTo>
                <a:lnTo>
                  <a:pt x="0" y="1177924"/>
                </a:lnTo>
                <a:lnTo>
                  <a:pt x="588962" y="58896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">
            <a:bevelT w="190500" h="508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115" tIns="8891" rIns="352850" bIns="8891" numCol="1" spcCol="889" anchor="ctr" anchorCtr="0">
            <a:noAutofit/>
          </a:bodyPr>
          <a:lstStyle/>
          <a:p>
            <a:pPr algn="ctr" defTabSz="622389">
              <a:lnSpc>
                <a:spcPct val="90000"/>
              </a:lnSpc>
              <a:spcAft>
                <a:spcPct val="35000"/>
              </a:spcAft>
            </a:pPr>
            <a:r>
              <a:rPr lang="de-DE" sz="17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EN 1825-2</a:t>
            </a:r>
          </a:p>
        </p:txBody>
      </p:sp>
      <p:sp>
        <p:nvSpPr>
          <p:cNvPr id="18" name="Freihandform 17"/>
          <p:cNvSpPr>
            <a:spLocks noChangeAspect="1"/>
          </p:cNvSpPr>
          <p:nvPr/>
        </p:nvSpPr>
        <p:spPr>
          <a:xfrm>
            <a:off x="4144913" y="4507643"/>
            <a:ext cx="2450473" cy="980604"/>
          </a:xfrm>
          <a:custGeom>
            <a:avLst/>
            <a:gdLst>
              <a:gd name="connsiteX0" fmla="*/ 0 w 2444194"/>
              <a:gd name="connsiteY0" fmla="*/ 0 h 977677"/>
              <a:gd name="connsiteX1" fmla="*/ 1955356 w 2444194"/>
              <a:gd name="connsiteY1" fmla="*/ 0 h 977677"/>
              <a:gd name="connsiteX2" fmla="*/ 2444194 w 2444194"/>
              <a:gd name="connsiteY2" fmla="*/ 488839 h 977677"/>
              <a:gd name="connsiteX3" fmla="*/ 1955356 w 2444194"/>
              <a:gd name="connsiteY3" fmla="*/ 977677 h 977677"/>
              <a:gd name="connsiteX4" fmla="*/ 0 w 2444194"/>
              <a:gd name="connsiteY4" fmla="*/ 977677 h 977677"/>
              <a:gd name="connsiteX5" fmla="*/ 488839 w 2444194"/>
              <a:gd name="connsiteY5" fmla="*/ 488839 h 977677"/>
              <a:gd name="connsiteX6" fmla="*/ 0 w 2444194"/>
              <a:gd name="connsiteY6" fmla="*/ 0 h 9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4194" h="977677">
                <a:moveTo>
                  <a:pt x="0" y="0"/>
                </a:moveTo>
                <a:lnTo>
                  <a:pt x="1955356" y="0"/>
                </a:lnTo>
                <a:lnTo>
                  <a:pt x="2444194" y="488839"/>
                </a:lnTo>
                <a:lnTo>
                  <a:pt x="1955356" y="977677"/>
                </a:lnTo>
                <a:lnTo>
                  <a:pt x="0" y="977677"/>
                </a:lnTo>
                <a:lnTo>
                  <a:pt x="488839" y="488839"/>
                </a:lnTo>
                <a:lnTo>
                  <a:pt x="0" y="0"/>
                </a:lnTo>
                <a:close/>
              </a:path>
            </a:pathLst>
          </a:custGeom>
          <a:solidFill>
            <a:srgbClr val="5F5F5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">
            <a:bevelT w="190500" h="508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8240" tIns="8002" rIns="277240" bIns="8002" numCol="1" spcCol="889" anchor="ctr" anchorCtr="0">
            <a:noAutofit/>
          </a:bodyPr>
          <a:lstStyle/>
          <a:p>
            <a:pPr algn="ctr" defTabSz="56015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Application</a:t>
            </a:r>
            <a:r>
              <a:rPr lang="de-DE" sz="1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standard</a:t>
            </a:r>
            <a:endParaRPr lang="de-DE" sz="1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Freihandform 18"/>
          <p:cNvSpPr>
            <a:spLocks noChangeAspect="1"/>
          </p:cNvSpPr>
          <p:nvPr/>
        </p:nvSpPr>
        <p:spPr>
          <a:xfrm>
            <a:off x="6663191" y="4507643"/>
            <a:ext cx="2603627" cy="980604"/>
          </a:xfrm>
          <a:custGeom>
            <a:avLst/>
            <a:gdLst>
              <a:gd name="connsiteX0" fmla="*/ 0 w 2444194"/>
              <a:gd name="connsiteY0" fmla="*/ 0 h 977677"/>
              <a:gd name="connsiteX1" fmla="*/ 1955356 w 2444194"/>
              <a:gd name="connsiteY1" fmla="*/ 0 h 977677"/>
              <a:gd name="connsiteX2" fmla="*/ 2444194 w 2444194"/>
              <a:gd name="connsiteY2" fmla="*/ 488839 h 977677"/>
              <a:gd name="connsiteX3" fmla="*/ 1955356 w 2444194"/>
              <a:gd name="connsiteY3" fmla="*/ 977677 h 977677"/>
              <a:gd name="connsiteX4" fmla="*/ 0 w 2444194"/>
              <a:gd name="connsiteY4" fmla="*/ 977677 h 977677"/>
              <a:gd name="connsiteX5" fmla="*/ 488839 w 2444194"/>
              <a:gd name="connsiteY5" fmla="*/ 488839 h 977677"/>
              <a:gd name="connsiteX6" fmla="*/ 0 w 2444194"/>
              <a:gd name="connsiteY6" fmla="*/ 0 h 9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4194" h="977677">
                <a:moveTo>
                  <a:pt x="0" y="0"/>
                </a:moveTo>
                <a:lnTo>
                  <a:pt x="1955356" y="0"/>
                </a:lnTo>
                <a:lnTo>
                  <a:pt x="2444194" y="488839"/>
                </a:lnTo>
                <a:lnTo>
                  <a:pt x="1955356" y="977677"/>
                </a:lnTo>
                <a:lnTo>
                  <a:pt x="0" y="977677"/>
                </a:lnTo>
                <a:lnTo>
                  <a:pt x="488839" y="4888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">
            <a:bevelT w="190500" h="508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8240" tIns="8002" rIns="252036" bIns="8002" numCol="1" spcCol="889" anchor="ctr" anchorCtr="0">
            <a:noAutofit/>
          </a:bodyPr>
          <a:lstStyle/>
          <a:p>
            <a:pPr algn="ctr" defTabSz="56015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Dimensioning</a:t>
            </a:r>
            <a:endParaRPr lang="de-DE" sz="1400" b="1" dirty="0" smtClean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 defTabSz="56015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Installation</a:t>
            </a:r>
          </a:p>
          <a:p>
            <a:pPr algn="ctr" defTabSz="560150">
              <a:lnSpc>
                <a:spcPct val="90000"/>
              </a:lnSpc>
              <a:spcAft>
                <a:spcPct val="35000"/>
              </a:spcAft>
            </a:pPr>
            <a:r>
              <a:rPr lang="de-DE" sz="14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Maintenance</a:t>
            </a:r>
            <a:endParaRPr lang="de-DE" sz="1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668028" y="279029"/>
            <a:ext cx="6848166" cy="704850"/>
          </a:xfrm>
        </p:spPr>
        <p:txBody>
          <a:bodyPr/>
          <a:lstStyle/>
          <a:p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Grease</a:t>
            </a:r>
            <a:r>
              <a:rPr lang="de-DE" dirty="0" smtClean="0"/>
              <a:t> Separators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30922" y="2598837"/>
            <a:ext cx="21705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chemeClr val="bg1"/>
                </a:solidFill>
                <a:latin typeface="+mn-lt"/>
              </a:rPr>
              <a:t>Manufacturing </a:t>
            </a:r>
            <a:r>
              <a:rPr lang="de-DE" sz="1400" b="1" i="1" dirty="0" err="1">
                <a:solidFill>
                  <a:schemeClr val="bg1"/>
                </a:solidFill>
                <a:latin typeface="+mn-lt"/>
              </a:rPr>
              <a:t>principles</a:t>
            </a:r>
            <a:endParaRPr lang="de-DE" sz="14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1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+mn-lt"/>
              </a:rPr>
              <a:t>and</a:t>
            </a:r>
            <a:r>
              <a:rPr lang="de-DE" sz="1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+mn-lt"/>
              </a:rPr>
              <a:t>testing</a:t>
            </a:r>
            <a:r>
              <a:rPr lang="de-DE" sz="1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+mn-lt"/>
              </a:rPr>
              <a:t>of</a:t>
            </a:r>
            <a:endParaRPr lang="de-DE" sz="14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1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+mn-lt"/>
              </a:rPr>
              <a:t>grease</a:t>
            </a:r>
            <a:r>
              <a:rPr lang="de-DE" sz="1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+mn-lt"/>
              </a:rPr>
              <a:t>separators</a:t>
            </a:r>
            <a:endParaRPr lang="de-DE" sz="1400" b="1" i="1" dirty="0">
              <a:solidFill>
                <a:schemeClr val="bg1"/>
              </a:solidFill>
              <a:latin typeface="+mn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1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88623" y="1478203"/>
            <a:ext cx="2899606" cy="612563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Abgerundetes Rechteck 5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defTabSz="6223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Useful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Remarks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II:</a:t>
              </a:r>
              <a:endParaRPr lang="de-DE" sz="2000" b="1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2605" y="424882"/>
            <a:ext cx="6257893" cy="3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430"/>
              </a:spcAft>
              <a:buClr>
                <a:schemeClr val="accent2"/>
              </a:buClr>
            </a:pPr>
            <a:r>
              <a:rPr lang="de-DE" sz="2100" b="1" dirty="0" smtClean="0"/>
              <a:t>Further Information</a:t>
            </a:r>
            <a:endParaRPr lang="de-DE" sz="21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147200" y="6683562"/>
            <a:ext cx="397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+mn-lt"/>
              </a:rPr>
              <a:t>&gt;NS 20 </a:t>
            </a:r>
            <a:r>
              <a:rPr lang="de-DE" sz="2000" b="1" dirty="0" err="1" smtClean="0">
                <a:latin typeface="+mn-lt"/>
              </a:rPr>
              <a:t>manunfactured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from</a:t>
            </a:r>
            <a:r>
              <a:rPr lang="de-DE" sz="2000" b="1" dirty="0" smtClean="0">
                <a:latin typeface="+mn-lt"/>
              </a:rPr>
              <a:t> PE </a:t>
            </a:r>
            <a:r>
              <a:rPr lang="de-DE" sz="2000" b="1" dirty="0" err="1" smtClean="0">
                <a:latin typeface="+mn-lt"/>
              </a:rPr>
              <a:t>plates</a:t>
            </a:r>
            <a:r>
              <a:rPr lang="de-DE" sz="2000" b="1" dirty="0" smtClean="0">
                <a:latin typeface="+mn-lt"/>
              </a:rPr>
              <a:t> (</a:t>
            </a:r>
            <a:r>
              <a:rPr lang="de-DE" sz="2000" b="1" dirty="0" err="1" smtClean="0">
                <a:latin typeface="+mn-lt"/>
              </a:rPr>
              <a:t>welded</a:t>
            </a:r>
            <a:r>
              <a:rPr lang="de-DE" sz="2000" b="1" dirty="0" smtClean="0">
                <a:latin typeface="+mn-lt"/>
              </a:rPr>
              <a:t>) </a:t>
            </a:r>
            <a:endParaRPr lang="de-DE" sz="2000" b="1" dirty="0">
              <a:latin typeface="+mn-lt"/>
            </a:endParaRPr>
          </a:p>
        </p:txBody>
      </p:sp>
      <p:pic>
        <p:nvPicPr>
          <p:cNvPr id="6146" name="Picture 2" descr="C:\Users\mjaeger\AppData\Local\Microsoft\Windows\Temporary Internet Files\Content.Outlook\DZ4MRUNM\Foto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5" y="2245145"/>
            <a:ext cx="5535750" cy="4151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atalog.aco-haustechnik.de/var/aco/storage/ilcatalogue/files/image/prodInfo.right.jpg/IM0004342_prodInfo.righ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99" y="2245145"/>
            <a:ext cx="4130164" cy="4151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379499" y="6683562"/>
            <a:ext cx="397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+mn-lt"/>
              </a:rPr>
              <a:t>&gt;NS 20 </a:t>
            </a:r>
            <a:r>
              <a:rPr lang="de-DE" sz="2000" b="1" dirty="0" err="1" smtClean="0">
                <a:latin typeface="+mn-lt"/>
              </a:rPr>
              <a:t>manunfactured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from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stainless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steel</a:t>
            </a:r>
            <a:r>
              <a:rPr lang="de-DE" sz="2000" b="1" dirty="0" smtClean="0">
                <a:latin typeface="+mn-lt"/>
              </a:rPr>
              <a:t> </a:t>
            </a:r>
            <a:endParaRPr lang="de-DE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03251" y="6148820"/>
            <a:ext cx="870663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+mn-lt"/>
                <a:sym typeface="Wingdings" pitchFamily="2" charset="2"/>
              </a:rPr>
              <a:t>We</a:t>
            </a:r>
            <a:r>
              <a:rPr lang="de-DE" sz="2000" dirty="0" smtClean="0">
                <a:latin typeface="+mn-lt"/>
                <a:sym typeface="Wingdings" pitchFamily="2" charset="2"/>
              </a:rPr>
              <a:t> </a:t>
            </a:r>
            <a:r>
              <a:rPr lang="de-DE" sz="2000" dirty="0">
                <a:latin typeface="+mn-lt"/>
                <a:sym typeface="Wingdings" pitchFamily="2" charset="2"/>
              </a:rPr>
              <a:t>also </a:t>
            </a:r>
            <a:r>
              <a:rPr lang="de-DE" sz="2000" dirty="0" err="1">
                <a:latin typeface="+mn-lt"/>
                <a:sym typeface="Wingdings" pitchFamily="2" charset="2"/>
              </a:rPr>
              <a:t>offer</a:t>
            </a:r>
            <a:r>
              <a:rPr lang="de-DE" sz="2000" dirty="0">
                <a:latin typeface="+mn-lt"/>
                <a:sym typeface="Wingdings" pitchFamily="2" charset="2"/>
              </a:rPr>
              <a:t> Nominal Sizes </a:t>
            </a:r>
            <a:r>
              <a:rPr lang="de-DE" sz="2000" b="1" dirty="0">
                <a:latin typeface="+mn-lt"/>
                <a:sym typeface="Wingdings" pitchFamily="2" charset="2"/>
              </a:rPr>
              <a:t>3</a:t>
            </a:r>
            <a:r>
              <a:rPr lang="de-DE" sz="2000" dirty="0">
                <a:latin typeface="+mn-lt"/>
                <a:sym typeface="Wingdings" pitchFamily="2" charset="2"/>
              </a:rPr>
              <a:t>, </a:t>
            </a:r>
            <a:r>
              <a:rPr lang="de-DE" sz="2000" b="1" dirty="0">
                <a:latin typeface="+mn-lt"/>
                <a:sym typeface="Wingdings" pitchFamily="2" charset="2"/>
              </a:rPr>
              <a:t>5.5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dirty="0" err="1">
                <a:latin typeface="+mn-lt"/>
                <a:sym typeface="Wingdings" pitchFamily="2" charset="2"/>
              </a:rPr>
              <a:t>and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b="1" dirty="0">
                <a:latin typeface="+mn-lt"/>
                <a:sym typeface="Wingdings" pitchFamily="2" charset="2"/>
              </a:rPr>
              <a:t>8.5</a:t>
            </a:r>
            <a:r>
              <a:rPr lang="de-DE" sz="2000" dirty="0">
                <a:latin typeface="+mn-lt"/>
                <a:sym typeface="Wingdings" pitchFamily="2" charset="2"/>
              </a:rPr>
              <a:t>. 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n-lt"/>
                <a:sym typeface="Wingdings" pitchFamily="2" charset="2"/>
              </a:rPr>
              <a:t>May </a:t>
            </a:r>
            <a:r>
              <a:rPr lang="de-DE" sz="2000" dirty="0" err="1" smtClean="0">
                <a:latin typeface="+mn-lt"/>
                <a:sym typeface="Wingdings" pitchFamily="2" charset="2"/>
              </a:rPr>
              <a:t>be</a:t>
            </a:r>
            <a:r>
              <a:rPr lang="de-DE" sz="2000" dirty="0" smtClean="0">
                <a:latin typeface="+mn-lt"/>
                <a:sym typeface="Wingdings" pitchFamily="2" charset="2"/>
              </a:rPr>
              <a:t> </a:t>
            </a:r>
            <a:r>
              <a:rPr lang="de-DE" sz="2000" dirty="0" err="1" smtClean="0">
                <a:latin typeface="+mn-lt"/>
                <a:sym typeface="Wingdings" pitchFamily="2" charset="2"/>
              </a:rPr>
              <a:t>you</a:t>
            </a:r>
            <a:r>
              <a:rPr lang="de-DE" sz="2000" dirty="0" smtClean="0">
                <a:latin typeface="+mn-lt"/>
                <a:sym typeface="Wingdings" pitchFamily="2" charset="2"/>
              </a:rPr>
              <a:t> </a:t>
            </a:r>
            <a:r>
              <a:rPr lang="de-DE" sz="2000" dirty="0" err="1" smtClean="0">
                <a:latin typeface="+mn-lt"/>
                <a:sym typeface="Wingdings" pitchFamily="2" charset="2"/>
              </a:rPr>
              <a:t>can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b="1" dirty="0" err="1" smtClean="0">
                <a:latin typeface="+mn-lt"/>
                <a:sym typeface="Wingdings" pitchFamily="2" charset="2"/>
              </a:rPr>
              <a:t>quote</a:t>
            </a:r>
            <a:r>
              <a:rPr lang="de-DE" sz="2000" b="1" dirty="0" smtClean="0">
                <a:latin typeface="+mn-lt"/>
                <a:sym typeface="Wingdings" pitchFamily="2" charset="2"/>
              </a:rPr>
              <a:t> </a:t>
            </a:r>
            <a:r>
              <a:rPr lang="de-DE" sz="2000" b="1" dirty="0" err="1">
                <a:latin typeface="+mn-lt"/>
                <a:sym typeface="Wingdings" pitchFamily="2" charset="2"/>
              </a:rPr>
              <a:t>against</a:t>
            </a:r>
            <a:r>
              <a:rPr lang="de-DE" sz="2000" b="1" dirty="0">
                <a:latin typeface="+mn-lt"/>
                <a:sym typeface="Wingdings" pitchFamily="2" charset="2"/>
              </a:rPr>
              <a:t> a </a:t>
            </a:r>
            <a:r>
              <a:rPr lang="de-DE" sz="2000" b="1" dirty="0" err="1">
                <a:latin typeface="+mn-lt"/>
                <a:sym typeface="Wingdings" pitchFamily="2" charset="2"/>
              </a:rPr>
              <a:t>competitor</a:t>
            </a:r>
            <a:r>
              <a:rPr lang="de-DE" sz="2000" b="1" dirty="0">
                <a:latin typeface="+mn-lt"/>
                <a:sym typeface="Wingdings" pitchFamily="2" charset="2"/>
              </a:rPr>
              <a:t> </a:t>
            </a:r>
            <a:r>
              <a:rPr lang="de-DE" sz="2000" dirty="0" err="1">
                <a:latin typeface="+mn-lt"/>
                <a:sym typeface="Wingdings" pitchFamily="2" charset="2"/>
              </a:rPr>
              <a:t>that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dirty="0" err="1">
                <a:latin typeface="+mn-lt"/>
                <a:sym typeface="Wingdings" pitchFamily="2" charset="2"/>
              </a:rPr>
              <a:t>doesn‘t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dirty="0" err="1">
                <a:latin typeface="+mn-lt"/>
                <a:sym typeface="Wingdings" pitchFamily="2" charset="2"/>
              </a:rPr>
              <a:t>offer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dirty="0" err="1">
                <a:latin typeface="+mn-lt"/>
                <a:sym typeface="Wingdings" pitchFamily="2" charset="2"/>
              </a:rPr>
              <a:t>that</a:t>
            </a:r>
            <a:r>
              <a:rPr lang="de-DE" sz="2000" dirty="0">
                <a:latin typeface="+mn-lt"/>
                <a:sym typeface="Wingdings" pitchFamily="2" charset="2"/>
              </a:rPr>
              <a:t> </a:t>
            </a:r>
            <a:r>
              <a:rPr lang="de-DE" sz="2000" dirty="0" err="1" smtClean="0">
                <a:latin typeface="+mn-lt"/>
                <a:sym typeface="Wingdings" pitchFamily="2" charset="2"/>
              </a:rPr>
              <a:t>sizes</a:t>
            </a:r>
            <a:r>
              <a:rPr lang="de-DE" sz="2000" dirty="0" smtClean="0">
                <a:latin typeface="+mn-lt"/>
                <a:sym typeface="Wingdings" pitchFamily="2" charset="2"/>
              </a:rPr>
              <a:t> </a:t>
            </a:r>
            <a:endParaRPr lang="de-DE" sz="2000" dirty="0">
              <a:latin typeface="+mn-lt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83814"/>
              </p:ext>
            </p:extLst>
          </p:nvPr>
        </p:nvGraphicFramePr>
        <p:xfrm>
          <a:off x="1258773" y="2268129"/>
          <a:ext cx="8122718" cy="336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21"/>
                <a:gridCol w="612041"/>
                <a:gridCol w="617517"/>
                <a:gridCol w="570016"/>
                <a:gridCol w="581891"/>
                <a:gridCol w="629392"/>
                <a:gridCol w="629392"/>
                <a:gridCol w="724395"/>
                <a:gridCol w="665018"/>
                <a:gridCol w="665018"/>
                <a:gridCol w="617517"/>
              </a:tblGrid>
              <a:tr h="112025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5.5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8.5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</a:t>
                      </a:r>
                      <a:endParaRPr lang="de-DE" dirty="0"/>
                    </a:p>
                  </a:txBody>
                  <a:tcPr anchor="ctr"/>
                </a:tc>
              </a:tr>
              <a:tr h="112025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/>
                        <a:t>X</a:t>
                      </a:r>
                      <a:endParaRPr lang="de-DE" sz="4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/>
                        <a:t>X</a:t>
                      </a:r>
                      <a:endParaRPr lang="de-DE" sz="4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dirty="0" smtClean="0"/>
                        <a:t>X</a:t>
                      </a:r>
                      <a:endParaRPr lang="de-DE" sz="4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20258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Competitors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s://pbs.twimg.com/profile_images/890878393/AC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77" y="3353386"/>
            <a:ext cx="1212655" cy="12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888623" y="1478203"/>
            <a:ext cx="3137112" cy="612563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Abgerundetes Rechteck 13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defTabSz="6223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Useful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de-DE" sz="2000" b="1" dirty="0" err="1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Remarks</a:t>
              </a:r>
              <a:r>
                <a:rPr lang="de-DE" sz="2000" b="1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III:</a:t>
              </a:r>
              <a:endParaRPr lang="de-DE" sz="2000" b="1" dirty="0">
                <a:ln w="3175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62605" y="424882"/>
            <a:ext cx="6257893" cy="3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defTabSz="1504950" eaLnBrk="0" hangingPunct="0">
              <a:defRPr sz="3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150495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ts val="3430"/>
              </a:spcAft>
              <a:buClr>
                <a:schemeClr val="accent2"/>
              </a:buClr>
            </a:pPr>
            <a:r>
              <a:rPr lang="de-DE" sz="2100" b="1" dirty="0" smtClean="0"/>
              <a:t>Further Information</a:t>
            </a:r>
            <a:endParaRPr lang="de-DE" sz="2100" b="1" dirty="0"/>
          </a:p>
        </p:txBody>
      </p:sp>
    </p:spTree>
    <p:extLst>
      <p:ext uri="{BB962C8B-B14F-4D97-AF65-F5344CB8AC3E}">
        <p14:creationId xmlns:p14="http://schemas.microsoft.com/office/powerpoint/2010/main" val="35632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smtClean="0">
                <a:solidFill>
                  <a:srgbClr val="000000"/>
                </a:solidFill>
              </a:rPr>
            </a:br>
            <a:r>
              <a:rPr 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9725" y="2260600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de-DE" sz="4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4000" b="1" dirty="0" smtClean="0">
                <a:solidFill>
                  <a:schemeClr val="bg1"/>
                </a:solidFill>
              </a:rPr>
              <a:t>Further </a:t>
            </a:r>
            <a:r>
              <a:rPr lang="de-DE" sz="4000" b="1" dirty="0" err="1" smtClean="0">
                <a:solidFill>
                  <a:schemeClr val="bg1"/>
                </a:solidFill>
              </a:rPr>
              <a:t>questions</a:t>
            </a:r>
            <a:r>
              <a:rPr lang="de-DE" sz="4000" b="1" dirty="0" smtClean="0">
                <a:solidFill>
                  <a:schemeClr val="bg1"/>
                </a:solidFill>
              </a:rPr>
              <a:t> ?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87" name="Text Box 35"/>
          <p:cNvSpPr txBox="1">
            <a:spLocks noChangeArrowheads="1"/>
          </p:cNvSpPr>
          <p:nvPr/>
        </p:nvSpPr>
        <p:spPr bwMode="auto">
          <a:xfrm>
            <a:off x="273379" y="1793986"/>
            <a:ext cx="8571543" cy="353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700" b="1" u="sng" dirty="0" err="1" smtClean="0"/>
              <a:t>Inlet</a:t>
            </a:r>
            <a:r>
              <a:rPr lang="de-DE" sz="1700" b="1" dirty="0" smtClean="0"/>
              <a:t>: Volume rate in l/s </a:t>
            </a:r>
            <a:r>
              <a:rPr lang="de-DE" sz="1700" b="1" dirty="0" err="1" smtClean="0"/>
              <a:t>determines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the</a:t>
            </a:r>
            <a:r>
              <a:rPr lang="de-DE" sz="1700" b="1" dirty="0" smtClean="0"/>
              <a:t> nominal </a:t>
            </a:r>
            <a:r>
              <a:rPr lang="de-DE" sz="1700" b="1" dirty="0" err="1" smtClean="0"/>
              <a:t>size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of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the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grease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separator</a:t>
            </a:r>
            <a:endParaRPr lang="de-DE" sz="17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85" y="2930530"/>
            <a:ext cx="5493743" cy="40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Gerade Verbindung mit Pfeil 24"/>
          <p:cNvCxnSpPr/>
          <p:nvPr/>
        </p:nvCxnSpPr>
        <p:spPr bwMode="auto">
          <a:xfrm flipV="1">
            <a:off x="890897" y="3982325"/>
            <a:ext cx="2830614" cy="89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890897" y="2327621"/>
            <a:ext cx="0" cy="165470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649899" y="228600"/>
            <a:ext cx="6848166" cy="704850"/>
          </a:xfrm>
        </p:spPr>
        <p:txBody>
          <a:bodyPr/>
          <a:lstStyle/>
          <a:p>
            <a:r>
              <a:rPr lang="de-DE" dirty="0" err="1" smtClean="0"/>
              <a:t>Dimensioning</a:t>
            </a:r>
            <a:r>
              <a:rPr lang="de-DE" dirty="0" smtClean="0"/>
              <a:t>: Determination </a:t>
            </a:r>
            <a:r>
              <a:rPr lang="de-DE" dirty="0" err="1" smtClean="0"/>
              <a:t>of</a:t>
            </a:r>
            <a:r>
              <a:rPr lang="de-DE" dirty="0" smtClean="0"/>
              <a:t> Nominal Size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0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ChangeArrowheads="1"/>
          </p:cNvSpPr>
          <p:nvPr/>
        </p:nvSpPr>
        <p:spPr bwMode="auto">
          <a:xfrm>
            <a:off x="2336800" y="2998525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52000" bIns="0"/>
          <a:lstStyle/>
          <a:p>
            <a:pPr marL="1588" lvl="1" defTabSz="1054100">
              <a:lnSpc>
                <a:spcPts val="2200"/>
              </a:lnSpc>
              <a:buClr>
                <a:schemeClr val="tx1"/>
              </a:buClr>
              <a:buSzPct val="90000"/>
              <a:buFont typeface="StoneSans-Bold" pitchFamily="2" charset="0"/>
              <a:buNone/>
            </a:pPr>
            <a:endParaRPr lang="de-DE" sz="1600" b="1"/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pic>
        <p:nvPicPr>
          <p:cNvPr id="1571852" name="Picture 12" descr="versorgung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68525"/>
            <a:ext cx="292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4268525"/>
            <a:ext cx="292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1855" name="Picture 15" descr="Schweineschlacht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268525"/>
            <a:ext cx="2890837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2668028" y="279029"/>
            <a:ext cx="684816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dirty="0" err="1"/>
              <a:t>Dimensioning</a:t>
            </a:r>
            <a:r>
              <a:rPr lang="de-DE" dirty="0"/>
              <a:t> (EN 1825</a:t>
            </a:r>
            <a:r>
              <a:rPr lang="de-DE" dirty="0" smtClean="0"/>
              <a:t>)</a:t>
            </a:r>
          </a:p>
          <a:p>
            <a:r>
              <a:rPr lang="de-DE" kern="0" dirty="0" smtClean="0"/>
              <a:t>European Standard</a:t>
            </a:r>
            <a:endParaRPr lang="de-DE" kern="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723900" y="1417335"/>
            <a:ext cx="9060873" cy="753339"/>
            <a:chOff x="148403" y="259210"/>
            <a:chExt cx="5572414" cy="647994"/>
          </a:xfrm>
          <a:solidFill>
            <a:srgbClr val="5F5F5F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Abgerundetes Rechteck 14"/>
            <p:cNvSpPr/>
            <p:nvPr/>
          </p:nvSpPr>
          <p:spPr>
            <a:xfrm>
              <a:off x="148403" y="259210"/>
              <a:ext cx="5572414" cy="647994"/>
            </a:xfrm>
            <a:prstGeom prst="roundRect">
              <a:avLst/>
            </a:prstGeom>
            <a:grpFill/>
            <a:ln w="0">
              <a:noFill/>
            </a:ln>
            <a:effectLst>
              <a:glow>
                <a:schemeClr val="accent3">
                  <a:satMod val="175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  <a:reflection endPos="0" dir="5400000" sy="-100000" algn="bl" rotWithShape="0"/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Abgerundetes Rechteck 4"/>
            <p:cNvSpPr/>
            <p:nvPr/>
          </p:nvSpPr>
          <p:spPr>
            <a:xfrm>
              <a:off x="180035" y="290842"/>
              <a:ext cx="5509150" cy="584730"/>
            </a:xfrm>
            <a:prstGeom prst="rect">
              <a:avLst/>
            </a:prstGeom>
            <a:grpFill/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108000" tIns="75600" rIns="108000" bIns="75600" spcCol="1270" anchor="ctr"/>
            <a:lstStyle/>
            <a:p>
              <a:pPr algn="ctr"/>
              <a:r>
                <a:rPr lang="en-GB" sz="2800" b="1" dirty="0"/>
                <a:t>Types of dimensioning the grease separator</a:t>
              </a:r>
              <a:endParaRPr lang="de-DE" sz="2800" dirty="0"/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3074" y="3062025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Based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on</a:t>
            </a:r>
            <a:br>
              <a:rPr lang="de-DE" sz="2000" b="1" dirty="0">
                <a:solidFill>
                  <a:schemeClr val="bg1"/>
                </a:solidFill>
                <a:latin typeface="+mn-lt"/>
              </a:rPr>
            </a:b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kitchen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equipment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793423" y="3062025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Based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on </a:t>
            </a:r>
            <a:br>
              <a:rPr lang="de-DE" sz="2000" b="1" dirty="0">
                <a:solidFill>
                  <a:schemeClr val="bg1"/>
                </a:solidFill>
                <a:latin typeface="+mn-lt"/>
              </a:rPr>
            </a:b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meals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per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day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875463" y="3062025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Based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on </a:t>
            </a:r>
            <a:br>
              <a:rPr lang="de-DE" sz="2000" b="1" dirty="0">
                <a:solidFill>
                  <a:schemeClr val="bg1"/>
                </a:solidFill>
                <a:latin typeface="+mn-lt"/>
              </a:rPr>
            </a:b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number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de-DE" sz="2000" b="1" dirty="0">
                <a:solidFill>
                  <a:schemeClr val="bg1"/>
                </a:solidFill>
                <a:latin typeface="+mn-lt"/>
              </a:rPr>
            </a:b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slaughtered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animals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1960771" y="2341747"/>
            <a:ext cx="376029" cy="656778"/>
          </a:xfrm>
          <a:prstGeom prst="downArrow">
            <a:avLst>
              <a:gd name="adj1" fmla="val 50000"/>
              <a:gd name="adj2" fmla="val 4034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76200" prstMaterial="plastic">
            <a:bevelT w="127000" h="38100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066321" y="2341747"/>
            <a:ext cx="376029" cy="656778"/>
          </a:xfrm>
          <a:prstGeom prst="downArrow">
            <a:avLst>
              <a:gd name="adj1" fmla="val 50000"/>
              <a:gd name="adj2" fmla="val 4034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76200" prstMaterial="plastic">
            <a:bevelT w="127000" h="38100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8117785" y="2341747"/>
            <a:ext cx="376029" cy="656778"/>
          </a:xfrm>
          <a:prstGeom prst="downArrow">
            <a:avLst>
              <a:gd name="adj1" fmla="val 50000"/>
              <a:gd name="adj2" fmla="val 4034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extrusionH="76200" prstMaterial="plastic">
            <a:bevelT w="127000" h="38100"/>
          </a:sp3d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95003" y="2670136"/>
            <a:ext cx="7445827" cy="4621313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ChangeArrowheads="1"/>
          </p:cNvSpPr>
          <p:nvPr/>
        </p:nvSpPr>
        <p:spPr bwMode="auto">
          <a:xfrm>
            <a:off x="2396175" y="127665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52000" bIns="0"/>
          <a:lstStyle/>
          <a:p>
            <a:pPr marL="1588" lvl="1" defTabSz="1054100">
              <a:lnSpc>
                <a:spcPts val="2200"/>
              </a:lnSpc>
              <a:buClr>
                <a:schemeClr val="tx1"/>
              </a:buClr>
              <a:buSzPct val="90000"/>
              <a:buFont typeface="StoneSans-Bold" pitchFamily="2" charset="0"/>
              <a:buNone/>
            </a:pPr>
            <a:endParaRPr lang="de-DE" sz="1600" b="1"/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715" y="228600"/>
            <a:ext cx="6513513" cy="704850"/>
          </a:xfrm>
        </p:spPr>
        <p:txBody>
          <a:bodyPr/>
          <a:lstStyle/>
          <a:p>
            <a:r>
              <a:rPr lang="de-DE" dirty="0" err="1"/>
              <a:t>Dimensioning</a:t>
            </a:r>
            <a:r>
              <a:rPr lang="de-DE" dirty="0"/>
              <a:t> (EN 1825)</a:t>
            </a:r>
            <a:br>
              <a:rPr lang="de-DE" dirty="0"/>
            </a:br>
            <a:r>
              <a:rPr lang="de-DE" dirty="0"/>
              <a:t>European Standard</a:t>
            </a:r>
          </a:p>
        </p:txBody>
      </p:sp>
      <p:sp>
        <p:nvSpPr>
          <p:cNvPr id="2" name="Geschweifte Klammer rechts 1"/>
          <p:cNvSpPr/>
          <p:nvPr/>
        </p:nvSpPr>
        <p:spPr bwMode="auto">
          <a:xfrm rot="5400000">
            <a:off x="5091378" y="2046354"/>
            <a:ext cx="438724" cy="629886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88878" y="5439567"/>
            <a:ext cx="209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FLOW RATE (l/s)</a:t>
            </a:r>
            <a:endParaRPr lang="de-DE" sz="1800" b="1" dirty="0"/>
          </a:p>
        </p:txBody>
      </p:sp>
      <p:sp>
        <p:nvSpPr>
          <p:cNvPr id="4" name="Pfeil nach unten 3"/>
          <p:cNvSpPr/>
          <p:nvPr/>
        </p:nvSpPr>
        <p:spPr bwMode="auto">
          <a:xfrm>
            <a:off x="5177643" y="5808899"/>
            <a:ext cx="290959" cy="3843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01060" y="7058135"/>
            <a:ext cx="364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NOMINAL SIZE (NS</a:t>
            </a:r>
            <a:r>
              <a:rPr lang="de-DE" sz="2400" b="1" dirty="0" smtClean="0"/>
              <a:t>)</a:t>
            </a:r>
            <a:endParaRPr lang="de-DE" sz="24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336800" y="13479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52000" bIns="0"/>
          <a:lstStyle/>
          <a:p>
            <a:pPr marL="1588" lvl="1" defTabSz="1054100">
              <a:lnSpc>
                <a:spcPts val="2200"/>
              </a:lnSpc>
              <a:buClr>
                <a:schemeClr val="tx1"/>
              </a:buClr>
              <a:buSzPct val="90000"/>
              <a:buFont typeface="StoneSans-Bold" pitchFamily="2" charset="0"/>
              <a:buNone/>
            </a:pPr>
            <a:endParaRPr lang="de-DE" sz="1600" b="1"/>
          </a:p>
        </p:txBody>
      </p:sp>
      <p:pic>
        <p:nvPicPr>
          <p:cNvPr id="17" name="Picture 12" descr="versorgung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17900"/>
            <a:ext cx="292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bodenseebra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617900"/>
            <a:ext cx="292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Schweineschlacht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17900"/>
            <a:ext cx="2890837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23074" y="1411400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Based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on</a:t>
            </a:r>
            <a:br>
              <a:rPr lang="de-DE" sz="2000" b="1" dirty="0">
                <a:solidFill>
                  <a:schemeClr val="bg1"/>
                </a:solidFill>
                <a:latin typeface="+mj-lt"/>
              </a:rPr>
            </a:br>
            <a:r>
              <a:rPr lang="de-DE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kitchen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equipment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793423" y="1411400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Based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on </a:t>
            </a:r>
            <a:br>
              <a:rPr lang="de-DE" sz="2000" b="1" dirty="0">
                <a:solidFill>
                  <a:schemeClr val="bg1"/>
                </a:solidFill>
                <a:latin typeface="+mj-lt"/>
              </a:rPr>
            </a:b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meals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per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day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875463" y="1411400"/>
            <a:ext cx="2921825" cy="105871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0" tIns="0" rIns="0" bIns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Based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on </a:t>
            </a:r>
            <a:br>
              <a:rPr lang="de-DE" sz="2000" b="1" dirty="0">
                <a:solidFill>
                  <a:schemeClr val="bg1"/>
                </a:solidFill>
                <a:latin typeface="+mj-lt"/>
              </a:rPr>
            </a:b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number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2000" b="1" dirty="0">
                <a:solidFill>
                  <a:schemeClr val="bg1"/>
                </a:solidFill>
                <a:latin typeface="+mj-lt"/>
              </a:rPr>
            </a:b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slaughtered</a:t>
            </a:r>
            <a:r>
              <a:rPr lang="de-DE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j-lt"/>
              </a:rPr>
              <a:t>animals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103383" y="6240755"/>
            <a:ext cx="278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DIFFICULTY FACTORS</a:t>
            </a:r>
            <a:endParaRPr lang="de-DE" sz="1800" b="1" dirty="0"/>
          </a:p>
        </p:txBody>
      </p:sp>
      <p:sp>
        <p:nvSpPr>
          <p:cNvPr id="24" name="Pfeil nach unten 23"/>
          <p:cNvSpPr/>
          <p:nvPr/>
        </p:nvSpPr>
        <p:spPr bwMode="auto">
          <a:xfrm>
            <a:off x="5177643" y="6610087"/>
            <a:ext cx="290959" cy="3843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87" name="Text Box 35"/>
          <p:cNvSpPr txBox="1">
            <a:spLocks noChangeArrowheads="1"/>
          </p:cNvSpPr>
          <p:nvPr/>
        </p:nvSpPr>
        <p:spPr bwMode="auto">
          <a:xfrm>
            <a:off x="796557" y="2309632"/>
            <a:ext cx="2553427" cy="1138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700" b="1" dirty="0" err="1" smtClean="0"/>
              <a:t>Inlet</a:t>
            </a:r>
            <a:r>
              <a:rPr lang="de-DE" sz="1700" b="1" dirty="0" smtClean="0"/>
              <a:t>: </a:t>
            </a:r>
          </a:p>
          <a:p>
            <a:pPr algn="ctr">
              <a:spcBef>
                <a:spcPct val="50000"/>
              </a:spcBef>
            </a:pPr>
            <a:r>
              <a:rPr lang="de-DE" sz="1700" dirty="0" err="1" smtClean="0"/>
              <a:t>Determined</a:t>
            </a:r>
            <a:r>
              <a:rPr lang="de-DE" sz="1700" dirty="0" smtClean="0"/>
              <a:t> Volume rate </a:t>
            </a:r>
          </a:p>
          <a:p>
            <a:pPr algn="ctr">
              <a:spcBef>
                <a:spcPct val="50000"/>
              </a:spcBef>
            </a:pPr>
            <a:r>
              <a:rPr lang="de-DE" sz="1700" b="1" dirty="0" smtClean="0"/>
              <a:t>2,85 </a:t>
            </a:r>
            <a:r>
              <a:rPr lang="de-DE" sz="1700" b="1" dirty="0"/>
              <a:t>l/s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668028" y="279029"/>
            <a:ext cx="6848166" cy="704850"/>
          </a:xfrm>
        </p:spPr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Dimensioning</a:t>
            </a:r>
            <a:endParaRPr lang="de-DE" dirty="0"/>
          </a:p>
        </p:txBody>
      </p:sp>
      <p:pic>
        <p:nvPicPr>
          <p:cNvPr id="2050" name="Picture 2" descr="http://katalog.aco-haustechnik.de/var/aco/storage/ilcatalogue/files/image/prodInfo.right.jpg/IM0004360_prodInfo.righ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86" y="4595285"/>
            <a:ext cx="1432542" cy="14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933007" y="2300680"/>
            <a:ext cx="2650856" cy="1138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700" b="1" dirty="0" err="1" smtClean="0"/>
              <a:t>Inlet</a:t>
            </a:r>
            <a:r>
              <a:rPr lang="de-DE" sz="1700" b="1" dirty="0" smtClean="0"/>
              <a:t>: </a:t>
            </a:r>
          </a:p>
          <a:p>
            <a:pPr algn="ctr">
              <a:spcBef>
                <a:spcPct val="50000"/>
              </a:spcBef>
            </a:pPr>
            <a:r>
              <a:rPr lang="de-DE" sz="1700" dirty="0" err="1" smtClean="0"/>
              <a:t>Determined</a:t>
            </a:r>
            <a:r>
              <a:rPr lang="de-DE" sz="1700" dirty="0" smtClean="0"/>
              <a:t> Volume rate</a:t>
            </a:r>
          </a:p>
          <a:p>
            <a:pPr algn="ctr">
              <a:spcBef>
                <a:spcPct val="50000"/>
              </a:spcBef>
            </a:pPr>
            <a:r>
              <a:rPr lang="de-DE" sz="1700" b="1" dirty="0" smtClean="0"/>
              <a:t> </a:t>
            </a:r>
            <a:r>
              <a:rPr lang="de-DE" sz="1700" b="1" dirty="0"/>
              <a:t>4,8 l/s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7191921" y="2282775"/>
            <a:ext cx="2973364" cy="1138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700" b="1" dirty="0" err="1" smtClean="0"/>
              <a:t>Inlet</a:t>
            </a:r>
            <a:r>
              <a:rPr lang="de-DE" sz="1700" b="1" dirty="0" smtClean="0"/>
              <a:t>: </a:t>
            </a:r>
          </a:p>
          <a:p>
            <a:pPr algn="ctr">
              <a:spcBef>
                <a:spcPct val="50000"/>
              </a:spcBef>
            </a:pPr>
            <a:r>
              <a:rPr lang="de-DE" sz="1700" dirty="0" err="1" smtClean="0"/>
              <a:t>Determined</a:t>
            </a:r>
            <a:r>
              <a:rPr lang="de-DE" sz="1700" dirty="0" smtClean="0"/>
              <a:t> Volume rate</a:t>
            </a:r>
          </a:p>
          <a:p>
            <a:pPr algn="ctr">
              <a:spcBef>
                <a:spcPct val="50000"/>
              </a:spcBef>
            </a:pPr>
            <a:r>
              <a:rPr lang="de-DE" sz="1700" b="1" dirty="0" smtClean="0"/>
              <a:t> </a:t>
            </a:r>
            <a:r>
              <a:rPr lang="de-DE" sz="1700" b="1" dirty="0"/>
              <a:t>9,3 l/s</a:t>
            </a:r>
          </a:p>
        </p:txBody>
      </p:sp>
      <p:pic>
        <p:nvPicPr>
          <p:cNvPr id="37" name="Picture 2" descr="http://katalog.aco-haustechnik.de/var/aco/storage/ilcatalogue/files/image/prodInfo.right.jpg/IM0004360_prodInfo.righ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82" y="4253104"/>
            <a:ext cx="2125582" cy="20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katalog.aco-haustechnik.de/var/aco/storage/ilcatalogue/files/image/prodInfo.right.jpg/IM0004360_prodInfo.righ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58" y="3903208"/>
            <a:ext cx="2834249" cy="27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926509" y="6959085"/>
            <a:ext cx="2096055" cy="326253"/>
          </a:xfrm>
          <a:prstGeom prst="rect">
            <a:avLst/>
          </a:prstGeom>
          <a:noFill/>
        </p:spPr>
        <p:txBody>
          <a:bodyPr wrap="square" lIns="64017" tIns="32009" rIns="64017" bIns="32009" rtlCol="0">
            <a:spAutoFit/>
          </a:bodyPr>
          <a:lstStyle/>
          <a:p>
            <a:pPr algn="ctr"/>
            <a:r>
              <a:rPr lang="de-DE" sz="1700" b="1" dirty="0" smtClean="0"/>
              <a:t>Nominal </a:t>
            </a:r>
            <a:r>
              <a:rPr lang="de-DE" sz="1700" b="1" dirty="0" err="1" smtClean="0"/>
              <a:t>size</a:t>
            </a:r>
            <a:r>
              <a:rPr lang="de-DE" sz="1700" b="1" dirty="0" smtClean="0"/>
              <a:t> </a:t>
            </a:r>
            <a:r>
              <a:rPr lang="de-DE" sz="1700" b="1" dirty="0"/>
              <a:t>3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067845" y="6950129"/>
            <a:ext cx="2455213" cy="326253"/>
          </a:xfrm>
          <a:prstGeom prst="rect">
            <a:avLst/>
          </a:prstGeom>
          <a:noFill/>
        </p:spPr>
        <p:txBody>
          <a:bodyPr wrap="square" lIns="64017" tIns="32009" rIns="64017" bIns="32009" rtlCol="0">
            <a:spAutoFit/>
          </a:bodyPr>
          <a:lstStyle/>
          <a:p>
            <a:pPr algn="ctr"/>
            <a:r>
              <a:rPr lang="de-DE" sz="1700" b="1" dirty="0" smtClean="0"/>
              <a:t>Nominal </a:t>
            </a:r>
            <a:r>
              <a:rPr lang="de-DE" sz="1700" b="1" dirty="0" err="1" smtClean="0"/>
              <a:t>size</a:t>
            </a:r>
            <a:r>
              <a:rPr lang="de-DE" sz="1700" b="1" dirty="0" smtClean="0"/>
              <a:t> </a:t>
            </a:r>
            <a:r>
              <a:rPr lang="de-DE" sz="1700" b="1" dirty="0"/>
              <a:t>5,5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357137" y="6944328"/>
            <a:ext cx="2455213" cy="326253"/>
          </a:xfrm>
          <a:prstGeom prst="rect">
            <a:avLst/>
          </a:prstGeom>
          <a:noFill/>
        </p:spPr>
        <p:txBody>
          <a:bodyPr wrap="square" lIns="64017" tIns="32009" rIns="64017" bIns="32009" rtlCol="0">
            <a:spAutoFit/>
          </a:bodyPr>
          <a:lstStyle/>
          <a:p>
            <a:pPr algn="ctr"/>
            <a:r>
              <a:rPr lang="de-DE" sz="1700" b="1" dirty="0" smtClean="0"/>
              <a:t>Nominal </a:t>
            </a:r>
            <a:r>
              <a:rPr lang="de-DE" sz="1700" b="1" dirty="0" err="1" smtClean="0"/>
              <a:t>size</a:t>
            </a:r>
            <a:r>
              <a:rPr lang="de-DE" sz="1700" b="1" dirty="0" smtClean="0"/>
              <a:t> </a:t>
            </a:r>
            <a:r>
              <a:rPr lang="de-DE" sz="1700" b="1" dirty="0"/>
              <a:t>10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972080" y="5051473"/>
            <a:ext cx="47844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4039690" y="4927633"/>
            <a:ext cx="44807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6733309" y="4802301"/>
            <a:ext cx="725345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62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smtClean="0">
                <a:solidFill>
                  <a:srgbClr val="000000"/>
                </a:solidFill>
              </a:rPr>
            </a:br>
            <a:r>
              <a:rPr 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/>
          <a:p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9725" y="2260600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4000" b="1" dirty="0" smtClean="0">
                <a:solidFill>
                  <a:schemeClr val="bg1"/>
                </a:solidFill>
              </a:rPr>
              <a:t>1.) </a:t>
            </a:r>
            <a:r>
              <a:rPr lang="de-DE" sz="4000" b="1" dirty="0" err="1" smtClean="0">
                <a:solidFill>
                  <a:schemeClr val="bg1"/>
                </a:solidFill>
              </a:rPr>
              <a:t>Sizing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according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to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produced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meals</a:t>
            </a:r>
            <a:r>
              <a:rPr lang="de-DE" sz="4000" b="1" dirty="0" smtClean="0">
                <a:solidFill>
                  <a:schemeClr val="bg1"/>
                </a:solidFill>
              </a:rPr>
              <a:t> per </a:t>
            </a:r>
            <a:r>
              <a:rPr lang="de-DE" sz="4000" b="1" dirty="0" err="1" smtClean="0">
                <a:solidFill>
                  <a:schemeClr val="bg1"/>
                </a:solidFill>
              </a:rPr>
              <a:t>day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9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ChangeArrowheads="1"/>
          </p:cNvSpPr>
          <p:nvPr/>
        </p:nvSpPr>
        <p:spPr bwMode="auto">
          <a:xfrm>
            <a:off x="4009300" y="20871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52000" bIns="0"/>
          <a:lstStyle/>
          <a:p>
            <a:pPr marL="1588" lvl="1" defTabSz="1054100">
              <a:lnSpc>
                <a:spcPts val="2200"/>
              </a:lnSpc>
              <a:buClr>
                <a:schemeClr val="tx1"/>
              </a:buClr>
              <a:buSzPct val="90000"/>
              <a:buFont typeface="StoneSans-Bold" pitchFamily="2" charset="0"/>
              <a:buNone/>
            </a:pPr>
            <a:endParaRPr lang="de-DE" sz="1600" b="1"/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6477000" y="304800"/>
            <a:ext cx="3657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endParaRPr lang="de-DE" sz="1800" b="1">
              <a:latin typeface="Arial Black" pitchFamily="34" charset="0"/>
            </a:endParaRPr>
          </a:p>
        </p:txBody>
      </p:sp>
      <p:sp>
        <p:nvSpPr>
          <p:cNvPr id="157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745344" y="228600"/>
            <a:ext cx="6513513" cy="704850"/>
          </a:xfrm>
        </p:spPr>
        <p:txBody>
          <a:bodyPr/>
          <a:lstStyle/>
          <a:p>
            <a:r>
              <a:rPr lang="de-DE" dirty="0" err="1" smtClean="0"/>
              <a:t>Dimensioning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meals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/>
          </a:p>
        </p:txBody>
      </p:sp>
      <p:pic>
        <p:nvPicPr>
          <p:cNvPr id="1571854" name="Picture 14" descr="bodenseebr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00" y="3167100"/>
            <a:ext cx="2921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686000" y="3943218"/>
            <a:ext cx="559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600" b="1" smtClean="0">
                <a:solidFill>
                  <a:schemeClr val="tx1"/>
                </a:solidFill>
              </a:rPr>
              <a:t>Type of kitchen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de-DE" sz="1600" b="1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600" b="1" smtClean="0">
                <a:solidFill>
                  <a:schemeClr val="tx1"/>
                </a:solidFill>
              </a:rPr>
              <a:t>Quantity of produced meals per day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de-DE" sz="1600" b="1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600" b="1" smtClean="0">
                <a:solidFill>
                  <a:schemeClr val="tx1"/>
                </a:solidFill>
              </a:rPr>
              <a:t>Operating hours</a:t>
            </a: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717223" y="2602347"/>
            <a:ext cx="2102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kern="0" smtClean="0"/>
              <a:t>Factors:</a:t>
            </a:r>
            <a:endParaRPr lang="de-DE" kern="0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4717223" y="3339900"/>
            <a:ext cx="363547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Ellipse 1"/>
          <p:cNvSpPr/>
          <p:nvPr/>
        </p:nvSpPr>
        <p:spPr bwMode="auto">
          <a:xfrm>
            <a:off x="4519441" y="3871357"/>
            <a:ext cx="2497864" cy="52752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5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9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2" grpId="0" autoUpdateAnimBg="0"/>
      <p:bldP spid="13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Y2SnSpd0u2wfeDB1tWv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L0Fo5Oh0ePAQlzmIh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Xt1RJMJEClew03vzsa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bXu91ZNUesk6bcfSPb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heme/theme1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FABA00"/>
      </a:dk2>
      <a:lt2>
        <a:srgbClr val="95AE17"/>
      </a:lt2>
      <a:accent1>
        <a:srgbClr val="E2001A"/>
      </a:accent1>
      <a:accent2>
        <a:srgbClr val="005A9A"/>
      </a:accent2>
      <a:accent3>
        <a:srgbClr val="FFFFFF"/>
      </a:accent3>
      <a:accent4>
        <a:srgbClr val="000000"/>
      </a:accent4>
      <a:accent5>
        <a:srgbClr val="EEAAAB"/>
      </a:accent5>
      <a:accent6>
        <a:srgbClr val="00518B"/>
      </a:accent6>
      <a:hlink>
        <a:srgbClr val="5ABEE4"/>
      </a:hlink>
      <a:folHlink>
        <a:srgbClr val="EC7405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751</Words>
  <Application>Microsoft Office PowerPoint</Application>
  <PresentationFormat>Benutzerdefiniert</PresentationFormat>
  <Paragraphs>206</Paragraphs>
  <Slides>32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2_Benutzerdefiniertes Design</vt:lpstr>
      <vt:lpstr>Benutzerdefiniertes Design</vt:lpstr>
      <vt:lpstr>PowerPoint-Präsentation</vt:lpstr>
      <vt:lpstr>DIMENSIONING</vt:lpstr>
      <vt:lpstr>Regulations for Grease Separators</vt:lpstr>
      <vt:lpstr>Dimensioning: Determination of Nominal Size</vt:lpstr>
      <vt:lpstr>PowerPoint-Präsentation</vt:lpstr>
      <vt:lpstr>Dimensioning (EN 1825) European Standard</vt:lpstr>
      <vt:lpstr>Examples of Dimensioning</vt:lpstr>
      <vt:lpstr>Headline, Verdana Fett 20 P. Maximal  zwei Zeilen. Zeilenabstand 1,1 Zeilen.</vt:lpstr>
      <vt:lpstr>Dimensioning according to meals per day</vt:lpstr>
      <vt:lpstr>Types of kitchen</vt:lpstr>
      <vt:lpstr>Type of kitchen</vt:lpstr>
      <vt:lpstr>Produced meals per day</vt:lpstr>
      <vt:lpstr>Produced meals per day</vt:lpstr>
      <vt:lpstr>Operating hours</vt:lpstr>
      <vt:lpstr>Operating hours</vt:lpstr>
      <vt:lpstr>Headline, Verdana Fett 20 P. Maximal  zwei Zeilen. Zeilenabstand 1,1 Zeilen.</vt:lpstr>
      <vt:lpstr>Types of Difficulty factors</vt:lpstr>
      <vt:lpstr>Difficulty factor: Cleaning Agents</vt:lpstr>
      <vt:lpstr>Difficulty factor: temperature</vt:lpstr>
      <vt:lpstr>Difficulty factor: density of cooking oil</vt:lpstr>
      <vt:lpstr>PowerPoint-Präsentation</vt:lpstr>
      <vt:lpstr>PowerPoint-Präsentation</vt:lpstr>
      <vt:lpstr>PowerPoint-Präsentation</vt:lpstr>
      <vt:lpstr>Headline, Verdana Fett 20 P. Maximal  zwei Zeilen. Zeilenabstand 1,1 Zeilen.</vt:lpstr>
      <vt:lpstr>Dimensioning according kitchen equipment</vt:lpstr>
      <vt:lpstr>Dimensioning according to kitchen equipment</vt:lpstr>
      <vt:lpstr>Dimensioning according to kitchen equipment</vt:lpstr>
      <vt:lpstr>Headline, Verdana Fett 20 P. Maximal  zwei Zeilen. Zeilenabstand 1,1 Zeilen.</vt:lpstr>
      <vt:lpstr>PowerPoint-Präsentation</vt:lpstr>
      <vt:lpstr>PowerPoint-Präsentation</vt:lpstr>
      <vt:lpstr>PowerPoint-Präsentation</vt:lpstr>
      <vt:lpstr>Headline, Verdana Fett 20 P. Maximal  zwei Zeilen. Zeilenabstand 1,1 Zeilen.</vt:lpstr>
    </vt:vector>
  </TitlesOfParts>
  <Company>ACO Passavant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Normen</dc:title>
  <dc:subject>Abscheider Schulung</dc:subject>
  <dc:creator>Thes Dallmeier-Tiessen</dc:creator>
  <cp:lastModifiedBy>Jäger, Matthias</cp:lastModifiedBy>
  <cp:revision>428</cp:revision>
  <dcterms:created xsi:type="dcterms:W3CDTF">2001-04-10T08:20:04Z</dcterms:created>
  <dcterms:modified xsi:type="dcterms:W3CDTF">2016-09-21T09:22:11Z</dcterms:modified>
</cp:coreProperties>
</file>