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81" r:id="rId9"/>
    <p:sldId id="280" r:id="rId10"/>
    <p:sldId id="266" r:id="rId11"/>
    <p:sldId id="267" r:id="rId12"/>
    <p:sldId id="269" r:id="rId13"/>
    <p:sldId id="270" r:id="rId14"/>
    <p:sldId id="271" r:id="rId15"/>
    <p:sldId id="272" r:id="rId16"/>
    <p:sldId id="278" r:id="rId17"/>
    <p:sldId id="273" r:id="rId18"/>
    <p:sldId id="274" r:id="rId19"/>
    <p:sldId id="275" r:id="rId20"/>
    <p:sldId id="276" r:id="rId21"/>
    <p:sldId id="279" r:id="rId22"/>
    <p:sldId id="282" r:id="rId23"/>
    <p:sldId id="283" r:id="rId24"/>
    <p:sldId id="277" r:id="rId25"/>
  </p:sldIdLst>
  <p:sldSz cx="9144000" cy="6858000" type="screen4x3"/>
  <p:notesSz cx="7315200" cy="9601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9" autoAdjust="0"/>
    <p:restoredTop sz="96754" autoAdjust="0"/>
  </p:normalViewPr>
  <p:slideViewPr>
    <p:cSldViewPr>
      <p:cViewPr>
        <p:scale>
          <a:sx n="100" d="100"/>
          <a:sy n="100" d="100"/>
        </p:scale>
        <p:origin x="2064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0FDA1-5A7A-42CC-85F8-9F8024F789BD}" type="datetimeFigureOut">
              <a:rPr lang="de-DE" smtClean="0"/>
              <a:t>18.11.2016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8AEAB-8205-4529-80B2-DFED8D71E40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6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63F03-B026-4065-AF35-B6C72EE12CAD}" type="slidenum">
              <a:rPr lang="en-GB"/>
              <a:pPr/>
              <a:t>1</a:t>
            </a:fld>
            <a:endParaRPr lang="en-GB"/>
          </a:p>
        </p:txBody>
      </p:sp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357188"/>
            <a:ext cx="4672013" cy="3503612"/>
          </a:xfrm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605" y="4074590"/>
            <a:ext cx="5365353" cy="386013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368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AEAB-8205-4529-80B2-DFED8D71E40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97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AEAB-8205-4529-80B2-DFED8D71E40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97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AEAB-8205-4529-80B2-DFED8D71E40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97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AEAB-8205-4529-80B2-DFED8D71E40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97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AEAB-8205-4529-80B2-DFED8D71E40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97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AEAB-8205-4529-80B2-DFED8D71E40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97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AEAB-8205-4529-80B2-DFED8D71E40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97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AEAB-8205-4529-80B2-DFED8D71E40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97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AEAB-8205-4529-80B2-DFED8D71E40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97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AEAB-8205-4529-80B2-DFED8D71E40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9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AEAB-8205-4529-80B2-DFED8D71E40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97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AEAB-8205-4529-80B2-DFED8D71E40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97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AEAB-8205-4529-80B2-DFED8D71E40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97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AEAB-8205-4529-80B2-DFED8D71E40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97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AEAB-8205-4529-80B2-DFED8D71E40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97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AEAB-8205-4529-80B2-DFED8D71E40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9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AEAB-8205-4529-80B2-DFED8D71E40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97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AEAB-8205-4529-80B2-DFED8D71E40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9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AEAB-8205-4529-80B2-DFED8D71E40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9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AEAB-8205-4529-80B2-DFED8D71E40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9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AEAB-8205-4529-80B2-DFED8D71E40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97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AEAB-8205-4529-80B2-DFED8D71E40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97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AEAB-8205-4529-80B2-DFED8D71E40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9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.w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200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2001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300">
              <a:solidFill>
                <a:srgbClr val="191919"/>
              </a:solidFill>
            </a:endParaRPr>
          </a:p>
        </p:txBody>
      </p:sp>
      <p:pic>
        <p:nvPicPr>
          <p:cNvPr id="265219" name="Picture 3" descr="Kopf_Startfolie dunkle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39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20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90" y="684068"/>
            <a:ext cx="1163410" cy="94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5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335111" y="623455"/>
            <a:ext cx="5547632" cy="10564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333750" y="4739409"/>
            <a:ext cx="4969329" cy="1066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2652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99583" y="2148899"/>
            <a:ext cx="7045779" cy="2453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300">
              <a:solidFill>
                <a:srgbClr val="1919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5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16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04983" y="207818"/>
            <a:ext cx="1698171" cy="581890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106386" y="207818"/>
            <a:ext cx="4967968" cy="581890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91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04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540" y="4407478"/>
            <a:ext cx="7772400" cy="1360921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540" y="2906568"/>
            <a:ext cx="7772400" cy="1500909"/>
          </a:xfrm>
        </p:spPr>
        <p:txBody>
          <a:bodyPr anchor="b"/>
          <a:lstStyle>
            <a:lvl1pPr marL="0" indent="0">
              <a:buNone/>
              <a:defRPr sz="1800"/>
            </a:lvl1pPr>
            <a:lvl2pPr marL="401696" indent="0">
              <a:buNone/>
              <a:defRPr sz="1600"/>
            </a:lvl2pPr>
            <a:lvl3pPr marL="803392" indent="0">
              <a:buNone/>
              <a:defRPr sz="1400"/>
            </a:lvl3pPr>
            <a:lvl4pPr marL="1205088" indent="0">
              <a:buNone/>
              <a:defRPr sz="1200"/>
            </a:lvl4pPr>
            <a:lvl5pPr marL="1606784" indent="0">
              <a:buNone/>
              <a:defRPr sz="1200"/>
            </a:lvl5pPr>
            <a:lvl6pPr marL="2008480" indent="0">
              <a:buNone/>
              <a:defRPr sz="1200"/>
            </a:lvl6pPr>
            <a:lvl7pPr marL="2410176" indent="0">
              <a:buNone/>
              <a:defRPr sz="1200"/>
            </a:lvl7pPr>
            <a:lvl8pPr marL="2811871" indent="0">
              <a:buNone/>
              <a:defRPr sz="1200"/>
            </a:lvl8pPr>
            <a:lvl9pPr marL="3213567" indent="0">
              <a:buNone/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3585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106386" y="2120034"/>
            <a:ext cx="3009900" cy="390669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46914" y="2120034"/>
            <a:ext cx="3011261" cy="390669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12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2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546"/>
            <a:ext cx="4039961" cy="63933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696" indent="0">
              <a:buNone/>
              <a:defRPr sz="1800" b="1"/>
            </a:lvl2pPr>
            <a:lvl3pPr marL="803392" indent="0">
              <a:buNone/>
              <a:defRPr sz="1600" b="1"/>
            </a:lvl3pPr>
            <a:lvl4pPr marL="1205088" indent="0">
              <a:buNone/>
              <a:defRPr sz="1400" b="1"/>
            </a:lvl4pPr>
            <a:lvl5pPr marL="1606784" indent="0">
              <a:buNone/>
              <a:defRPr sz="1400" b="1"/>
            </a:lvl5pPr>
            <a:lvl6pPr marL="2008480" indent="0">
              <a:buNone/>
              <a:defRPr sz="1400" b="1"/>
            </a:lvl6pPr>
            <a:lvl7pPr marL="2410176" indent="0">
              <a:buNone/>
              <a:defRPr sz="1400" b="1"/>
            </a:lvl7pPr>
            <a:lvl8pPr marL="2811871" indent="0">
              <a:buNone/>
              <a:defRPr sz="1400" b="1"/>
            </a:lvl8pPr>
            <a:lvl9pPr marL="3213567" indent="0">
              <a:buNone/>
              <a:defRPr sz="14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39961" cy="39514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479" y="1535546"/>
            <a:ext cx="4041321" cy="63933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696" indent="0">
              <a:buNone/>
              <a:defRPr sz="1800" b="1"/>
            </a:lvl2pPr>
            <a:lvl3pPr marL="803392" indent="0">
              <a:buNone/>
              <a:defRPr sz="1600" b="1"/>
            </a:lvl3pPr>
            <a:lvl4pPr marL="1205088" indent="0">
              <a:buNone/>
              <a:defRPr sz="1400" b="1"/>
            </a:lvl4pPr>
            <a:lvl5pPr marL="1606784" indent="0">
              <a:buNone/>
              <a:defRPr sz="1400" b="1"/>
            </a:lvl5pPr>
            <a:lvl6pPr marL="2008480" indent="0">
              <a:buNone/>
              <a:defRPr sz="1400" b="1"/>
            </a:lvl6pPr>
            <a:lvl7pPr marL="2410176" indent="0">
              <a:buNone/>
              <a:defRPr sz="1400" b="1"/>
            </a:lvl7pPr>
            <a:lvl8pPr marL="2811871" indent="0">
              <a:buNone/>
              <a:defRPr sz="1400" b="1"/>
            </a:lvl8pPr>
            <a:lvl9pPr marL="3213567" indent="0">
              <a:buNone/>
              <a:defRPr sz="14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479" y="2174876"/>
            <a:ext cx="4041321" cy="39514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771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95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42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2762"/>
            <a:ext cx="3008540" cy="1161761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4597" y="272762"/>
            <a:ext cx="5112203" cy="585354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4523"/>
            <a:ext cx="3008540" cy="4691785"/>
          </a:xfrm>
        </p:spPr>
        <p:txBody>
          <a:bodyPr/>
          <a:lstStyle>
            <a:lvl1pPr marL="0" indent="0">
              <a:buNone/>
              <a:defRPr sz="1200"/>
            </a:lvl1pPr>
            <a:lvl2pPr marL="401696" indent="0">
              <a:buNone/>
              <a:defRPr sz="1100"/>
            </a:lvl2pPr>
            <a:lvl3pPr marL="803392" indent="0">
              <a:buNone/>
              <a:defRPr sz="900"/>
            </a:lvl3pPr>
            <a:lvl4pPr marL="1205088" indent="0">
              <a:buNone/>
              <a:defRPr sz="800"/>
            </a:lvl4pPr>
            <a:lvl5pPr marL="1606784" indent="0">
              <a:buNone/>
              <a:defRPr sz="800"/>
            </a:lvl5pPr>
            <a:lvl6pPr marL="2008480" indent="0">
              <a:buNone/>
              <a:defRPr sz="800"/>
            </a:lvl6pPr>
            <a:lvl7pPr marL="2410176" indent="0">
              <a:buNone/>
              <a:defRPr sz="800"/>
            </a:lvl7pPr>
            <a:lvl8pPr marL="2811871" indent="0">
              <a:buNone/>
              <a:defRPr sz="800"/>
            </a:lvl8pPr>
            <a:lvl9pPr marL="3213567" indent="0">
              <a:buNone/>
              <a:defRPr sz="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102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061" y="4800023"/>
            <a:ext cx="5486400" cy="567171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061" y="613353"/>
            <a:ext cx="5486400" cy="4114511"/>
          </a:xfrm>
        </p:spPr>
        <p:txBody>
          <a:bodyPr/>
          <a:lstStyle>
            <a:lvl1pPr marL="0" indent="0">
              <a:buNone/>
              <a:defRPr sz="2800"/>
            </a:lvl1pPr>
            <a:lvl2pPr marL="401696" indent="0">
              <a:buNone/>
              <a:defRPr sz="2500"/>
            </a:lvl2pPr>
            <a:lvl3pPr marL="803392" indent="0">
              <a:buNone/>
              <a:defRPr sz="2100"/>
            </a:lvl3pPr>
            <a:lvl4pPr marL="1205088" indent="0">
              <a:buNone/>
              <a:defRPr sz="1800"/>
            </a:lvl4pPr>
            <a:lvl5pPr marL="1606784" indent="0">
              <a:buNone/>
              <a:defRPr sz="1800"/>
            </a:lvl5pPr>
            <a:lvl6pPr marL="2008480" indent="0">
              <a:buNone/>
              <a:defRPr sz="1800"/>
            </a:lvl6pPr>
            <a:lvl7pPr marL="2410176" indent="0">
              <a:buNone/>
              <a:defRPr sz="1800"/>
            </a:lvl7pPr>
            <a:lvl8pPr marL="2811871" indent="0">
              <a:buNone/>
              <a:defRPr sz="1800"/>
            </a:lvl8pPr>
            <a:lvl9pPr marL="3213567" indent="0">
              <a:buNone/>
              <a:defRPr sz="18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061" y="5367194"/>
            <a:ext cx="5486400" cy="805295"/>
          </a:xfrm>
        </p:spPr>
        <p:txBody>
          <a:bodyPr/>
          <a:lstStyle>
            <a:lvl1pPr marL="0" indent="0">
              <a:buNone/>
              <a:defRPr sz="1200"/>
            </a:lvl1pPr>
            <a:lvl2pPr marL="401696" indent="0">
              <a:buNone/>
              <a:defRPr sz="1100"/>
            </a:lvl2pPr>
            <a:lvl3pPr marL="803392" indent="0">
              <a:buNone/>
              <a:defRPr sz="900"/>
            </a:lvl3pPr>
            <a:lvl4pPr marL="1205088" indent="0">
              <a:buNone/>
              <a:defRPr sz="800"/>
            </a:lvl4pPr>
            <a:lvl5pPr marL="1606784" indent="0">
              <a:buNone/>
              <a:defRPr sz="800"/>
            </a:lvl5pPr>
            <a:lvl6pPr marL="2008480" indent="0">
              <a:buNone/>
              <a:defRPr sz="800"/>
            </a:lvl6pPr>
            <a:lvl7pPr marL="2410176" indent="0">
              <a:buNone/>
              <a:defRPr sz="800"/>
            </a:lvl7pPr>
            <a:lvl8pPr marL="2811871" indent="0">
              <a:buNone/>
              <a:defRPr sz="800"/>
            </a:lvl8pPr>
            <a:lvl9pPr marL="3213567" indent="0">
              <a:buNone/>
              <a:defRPr sz="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554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11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06386" y="2120034"/>
            <a:ext cx="6151790" cy="390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Erste Ebene</a:t>
            </a:r>
          </a:p>
          <a:p>
            <a:pPr lvl="2"/>
            <a:r>
              <a:rPr lang="de-DE" smtClean="0"/>
              <a:t>Zweite Ebene</a:t>
            </a:r>
          </a:p>
          <a:p>
            <a:pPr lvl="3"/>
            <a:r>
              <a:rPr lang="de-DE" smtClean="0"/>
              <a:t>Dritte Ebene</a:t>
            </a:r>
          </a:p>
          <a:p>
            <a:pPr lvl="4"/>
            <a:r>
              <a:rPr lang="de-DE" smtClean="0"/>
              <a:t>Vierte Ebene</a:t>
            </a:r>
          </a:p>
        </p:txBody>
      </p:sp>
      <p:pic>
        <p:nvPicPr>
          <p:cNvPr id="264194" name="Picture 2" descr="Neuer Kopf dunkelgrau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6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195" name="Picture 3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97" y="297296"/>
            <a:ext cx="616403" cy="50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196" name="Rectangle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99583" y="916421"/>
            <a:ext cx="7045779" cy="2453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300">
              <a:solidFill>
                <a:srgbClr val="191919"/>
              </a:solidFill>
            </a:endParaRPr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3888922" y="389659"/>
            <a:ext cx="5244193" cy="75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300">
              <a:solidFill>
                <a:srgbClr val="191919"/>
              </a:solidFill>
            </a:endParaRP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20143" y="207818"/>
            <a:ext cx="5583011" cy="64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3451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2pPr>
      <a:lvl3pPr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3pPr>
      <a:lvl4pPr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4pPr>
      <a:lvl5pPr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5pPr>
      <a:lvl6pPr marL="401696"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6pPr>
      <a:lvl7pPr marL="803392"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7pPr>
      <a:lvl8pPr marL="1205088"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8pPr>
      <a:lvl9pPr marL="1606784"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9pPr>
    </p:titleStyle>
    <p:bodyStyle>
      <a:lvl1pPr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DF0029"/>
        </a:buClr>
        <a:buFont typeface="Wingdings" pitchFamily="2" charset="2"/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157610" indent="-156215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2pPr>
      <a:lvl3pPr marL="471435" indent="-156215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Verdana" pitchFamily="34" charset="0"/>
        <a:buChar char="□"/>
        <a:defRPr sz="1300">
          <a:solidFill>
            <a:schemeClr val="tx1"/>
          </a:solidFill>
          <a:latin typeface="+mn-lt"/>
        </a:defRPr>
      </a:lvl3pPr>
      <a:lvl4pPr marL="788050" indent="-159005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-"/>
        <a:defRPr sz="1300">
          <a:solidFill>
            <a:schemeClr val="tx1"/>
          </a:solidFill>
          <a:latin typeface="+mn-lt"/>
        </a:defRPr>
      </a:lvl4pPr>
      <a:lvl5pPr marL="1103269" indent="-157610" algn="l" rtl="0" fontAlgn="base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5pPr>
      <a:lvl6pPr marL="1504965" indent="-157610" algn="l" rtl="0" fontAlgn="base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1906661" indent="-157610" algn="l" rtl="0" fontAlgn="base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08357" indent="-157610" algn="l" rtl="0" fontAlgn="base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10053" indent="-157610" algn="l" rtl="0" fontAlgn="base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96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3392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5088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6784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8480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0176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1871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3567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ChangeArrowheads="1"/>
          </p:cNvSpPr>
          <p:nvPr/>
        </p:nvSpPr>
        <p:spPr bwMode="auto">
          <a:xfrm>
            <a:off x="0" y="2362489"/>
            <a:ext cx="9144000" cy="1407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27" tIns="40163" rIns="80327" bIns="401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300">
              <a:solidFill>
                <a:srgbClr val="191919"/>
              </a:solidFill>
            </a:endParaRP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27784" y="572391"/>
            <a:ext cx="5547632" cy="1056409"/>
          </a:xfrm>
        </p:spPr>
        <p:txBody>
          <a:bodyPr/>
          <a:lstStyle/>
          <a:p>
            <a:r>
              <a:rPr lang="en-US" sz="2800" dirty="0" smtClean="0"/>
              <a:t>Multiline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000" b="0" dirty="0" smtClean="0"/>
              <a:t>Polymer Concrete Drain Systems</a:t>
            </a:r>
            <a:endParaRPr lang="de-DE" sz="2800" b="0" dirty="0"/>
          </a:p>
        </p:txBody>
      </p:sp>
      <p:pic>
        <p:nvPicPr>
          <p:cNvPr id="786437" name="Picture 5" descr="showerdrain_Tit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9" y="2362489"/>
            <a:ext cx="1462768" cy="14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6438" name="Picture 6" descr="Acade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34" y="2362489"/>
            <a:ext cx="1462767" cy="14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6439" name="Picture 7" descr="Formel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411" y="2359603"/>
            <a:ext cx="1462767" cy="14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6440" name="Picture 8" descr="Multi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66" y="2362489"/>
            <a:ext cx="1462768" cy="14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6441" name="Picture 9" descr="Olympistadi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62489"/>
            <a:ext cx="1462768" cy="14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6442" name="Picture 10" descr="Regenschir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904" y="2362489"/>
            <a:ext cx="1462767" cy="14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4221088"/>
            <a:ext cx="44278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Benefits of Line Drainage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Polymer Concrete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Combinations and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Gratings and </a:t>
            </a: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</a:rPr>
              <a:t>Brickslot</a:t>
            </a:r>
            <a:endParaRPr lang="en-GB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Sizes and 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References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929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1760" y="-219697"/>
            <a:ext cx="5547632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5pPr>
            <a:lvl6pPr marL="40169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6pPr>
            <a:lvl7pPr marL="80339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7pPr>
            <a:lvl8pPr marL="12050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8pPr>
            <a:lvl9pPr marL="160678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Multiline</a:t>
            </a:r>
            <a:endParaRPr lang="de-DE" sz="2400" kern="0" dirty="0"/>
          </a:p>
          <a:p>
            <a:r>
              <a:rPr lang="de-DE" b="0" kern="0" dirty="0" smtClean="0"/>
              <a:t>Combinations and Applications</a:t>
            </a:r>
            <a:endParaRPr lang="en-US" sz="2800" b="0" kern="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779612"/>
            <a:ext cx="86201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80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1760" y="-219697"/>
            <a:ext cx="5547632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5pPr>
            <a:lvl6pPr marL="40169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6pPr>
            <a:lvl7pPr marL="80339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7pPr>
            <a:lvl8pPr marL="12050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8pPr>
            <a:lvl9pPr marL="160678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Multiline</a:t>
            </a:r>
            <a:endParaRPr lang="de-DE" sz="2400" kern="0" dirty="0"/>
          </a:p>
          <a:p>
            <a:r>
              <a:rPr lang="de-DE" b="0" kern="0" dirty="0" smtClean="0"/>
              <a:t>Combinations and Applications</a:t>
            </a:r>
            <a:endParaRPr lang="en-US" sz="2800" b="0" kern="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293096"/>
            <a:ext cx="8686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8" y="1556792"/>
            <a:ext cx="86677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90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1760" y="-219697"/>
            <a:ext cx="5547632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5pPr>
            <a:lvl6pPr marL="40169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6pPr>
            <a:lvl7pPr marL="80339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7pPr>
            <a:lvl8pPr marL="12050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8pPr>
            <a:lvl9pPr marL="160678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Multiline</a:t>
            </a:r>
            <a:endParaRPr lang="de-DE" sz="2400" kern="0" dirty="0"/>
          </a:p>
          <a:p>
            <a:r>
              <a:rPr lang="de-DE" b="0" kern="0" dirty="0" smtClean="0"/>
              <a:t>Combinations and Applications</a:t>
            </a:r>
            <a:endParaRPr lang="en-US" sz="2800" b="0" kern="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38" y="1340768"/>
            <a:ext cx="84677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4077072"/>
            <a:ext cx="85153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6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1760" y="-219697"/>
            <a:ext cx="5547632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5pPr>
            <a:lvl6pPr marL="40169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6pPr>
            <a:lvl7pPr marL="80339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7pPr>
            <a:lvl8pPr marL="12050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8pPr>
            <a:lvl9pPr marL="160678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Multiline</a:t>
            </a:r>
            <a:endParaRPr lang="de-DE" sz="2400" kern="0" dirty="0"/>
          </a:p>
          <a:p>
            <a:r>
              <a:rPr lang="de-DE" b="0" kern="0" dirty="0" smtClean="0"/>
              <a:t>Combinations and Applications</a:t>
            </a:r>
            <a:endParaRPr lang="en-US" sz="2800" b="0" kern="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53" y="1628800"/>
            <a:ext cx="8534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760" y="6567155"/>
            <a:ext cx="88387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00" dirty="0"/>
              <a:t>* The mentioned lengths are subjected to the site and local condition. The sloping conditions are applicable only for V 100 and V 150.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97517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1760" y="-219697"/>
            <a:ext cx="5547632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5pPr>
            <a:lvl6pPr marL="40169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6pPr>
            <a:lvl7pPr marL="80339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7pPr>
            <a:lvl8pPr marL="12050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8pPr>
            <a:lvl9pPr marL="160678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Multiline</a:t>
            </a:r>
            <a:endParaRPr lang="de-DE" sz="2400" kern="0" dirty="0"/>
          </a:p>
          <a:p>
            <a:r>
              <a:rPr lang="de-DE" b="0" kern="0" dirty="0" smtClean="0"/>
              <a:t>Gratings and Brickslot</a:t>
            </a:r>
            <a:endParaRPr lang="en-US" sz="2800" b="0" kern="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9512" y="1181651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Grating covers for every </a:t>
            </a:r>
            <a:r>
              <a:rPr lang="en-IN" b="1" dirty="0" smtClean="0"/>
              <a:t>application</a:t>
            </a:r>
          </a:p>
          <a:p>
            <a:endParaRPr lang="en-IN" b="1" dirty="0"/>
          </a:p>
          <a:p>
            <a:r>
              <a:rPr lang="en-IN" dirty="0"/>
              <a:t>The ACO </a:t>
            </a:r>
            <a:r>
              <a:rPr lang="en-IN" dirty="0" smtClean="0"/>
              <a:t>Multiline </a:t>
            </a:r>
            <a:r>
              <a:rPr lang="en-IN" dirty="0"/>
              <a:t>system </a:t>
            </a:r>
            <a:r>
              <a:rPr lang="en-IN" dirty="0" smtClean="0"/>
              <a:t>solution has </a:t>
            </a:r>
            <a:r>
              <a:rPr lang="en-IN" dirty="0"/>
              <a:t>a simple range of different </a:t>
            </a:r>
            <a:r>
              <a:rPr lang="en-IN" dirty="0" smtClean="0"/>
              <a:t>gratings </a:t>
            </a:r>
            <a:r>
              <a:rPr lang="en-GB" dirty="0" smtClean="0"/>
              <a:t>suitable </a:t>
            </a:r>
            <a:r>
              <a:rPr lang="en-GB" dirty="0"/>
              <a:t>for most </a:t>
            </a:r>
            <a:r>
              <a:rPr lang="en-GB" dirty="0" smtClean="0"/>
              <a:t>architectural </a:t>
            </a:r>
            <a:r>
              <a:rPr lang="en-IN" dirty="0" smtClean="0"/>
              <a:t>requirements </a:t>
            </a:r>
            <a:r>
              <a:rPr lang="en-IN" dirty="0"/>
              <a:t>in terms of aesthetics, </a:t>
            </a:r>
            <a:r>
              <a:rPr lang="en-IN" dirty="0" smtClean="0"/>
              <a:t>functionality and </a:t>
            </a:r>
            <a:r>
              <a:rPr lang="en-IN" dirty="0"/>
              <a:t>strength. The gratings </a:t>
            </a:r>
            <a:r>
              <a:rPr lang="en-IN" dirty="0" smtClean="0"/>
              <a:t>can be </a:t>
            </a:r>
            <a:r>
              <a:rPr lang="en-IN" dirty="0"/>
              <a:t>combined as required independent </a:t>
            </a:r>
            <a:r>
              <a:rPr lang="en-IN" dirty="0" smtClean="0"/>
              <a:t>of the </a:t>
            </a:r>
            <a:r>
              <a:rPr lang="en-IN" dirty="0"/>
              <a:t>channel body, and are suitable for all</a:t>
            </a:r>
          </a:p>
          <a:p>
            <a:r>
              <a:rPr lang="en-IN" dirty="0"/>
              <a:t>load classes from A 15 to E 600.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212976"/>
            <a:ext cx="6120680" cy="333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45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1760" y="-219697"/>
            <a:ext cx="5547632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5pPr>
            <a:lvl6pPr marL="40169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6pPr>
            <a:lvl7pPr marL="80339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7pPr>
            <a:lvl8pPr marL="12050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8pPr>
            <a:lvl9pPr marL="160678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Multiline</a:t>
            </a:r>
            <a:endParaRPr lang="de-DE" sz="2400" kern="0" dirty="0"/>
          </a:p>
          <a:p>
            <a:r>
              <a:rPr lang="de-DE" b="0" kern="0" dirty="0" smtClean="0"/>
              <a:t>Gratings and Brickslot</a:t>
            </a:r>
            <a:endParaRPr lang="en-US" sz="2800" b="0" kern="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72" y="1449893"/>
            <a:ext cx="8842516" cy="478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81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1760" y="-219697"/>
            <a:ext cx="5547632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5pPr>
            <a:lvl6pPr marL="40169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6pPr>
            <a:lvl7pPr marL="80339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7pPr>
            <a:lvl8pPr marL="12050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8pPr>
            <a:lvl9pPr marL="160678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Multiline</a:t>
            </a:r>
            <a:endParaRPr lang="de-DE" sz="2400" kern="0" dirty="0"/>
          </a:p>
          <a:p>
            <a:r>
              <a:rPr lang="de-DE" b="0" kern="0" dirty="0" smtClean="0"/>
              <a:t>Gratings and Brickslot</a:t>
            </a:r>
            <a:endParaRPr lang="en-US" sz="2800" b="0" kern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55111" y="1405878"/>
            <a:ext cx="1513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Stainless Steel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105375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Cast Iron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39241" y="4105374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Polypropylene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756245" y="1405877"/>
            <a:ext cx="1687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Galvanised Steel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1721991"/>
            <a:ext cx="4189692" cy="177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8253" y="1713654"/>
            <a:ext cx="4064227" cy="177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4413151"/>
            <a:ext cx="4189692" cy="192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8252" y="4413152"/>
            <a:ext cx="4064227" cy="186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22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8293" y="2852936"/>
            <a:ext cx="177812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1760" y="-219697"/>
            <a:ext cx="5547632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5pPr>
            <a:lvl6pPr marL="40169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6pPr>
            <a:lvl7pPr marL="80339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7pPr>
            <a:lvl8pPr marL="12050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8pPr>
            <a:lvl9pPr marL="160678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Multiline</a:t>
            </a:r>
            <a:endParaRPr lang="de-DE" sz="2400" kern="0" dirty="0"/>
          </a:p>
          <a:p>
            <a:r>
              <a:rPr lang="de-DE" b="0" kern="0" dirty="0" smtClean="0"/>
              <a:t>Gratings and Brickslot</a:t>
            </a:r>
            <a:endParaRPr lang="en-US" sz="2800" b="0" kern="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9512" y="1412776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ACO </a:t>
            </a:r>
            <a:r>
              <a:rPr lang="en-GB" b="1" dirty="0" err="1"/>
              <a:t>Brickslot</a:t>
            </a:r>
            <a:r>
              <a:rPr lang="en-GB" b="1" dirty="0"/>
              <a:t> </a:t>
            </a:r>
            <a:r>
              <a:rPr lang="en-GB" dirty="0" smtClean="0"/>
              <a:t>is </a:t>
            </a:r>
            <a:r>
              <a:rPr lang="en-IN" dirty="0" smtClean="0"/>
              <a:t>a </a:t>
            </a:r>
            <a:r>
              <a:rPr lang="en-IN" dirty="0"/>
              <a:t>subtle and unobtrusive grating which </a:t>
            </a:r>
            <a:r>
              <a:rPr lang="en-IN" dirty="0" smtClean="0"/>
              <a:t>can be </a:t>
            </a:r>
            <a:r>
              <a:rPr lang="en-IN" dirty="0"/>
              <a:t>used to complement discreet </a:t>
            </a:r>
            <a:r>
              <a:rPr lang="en-IN" dirty="0" smtClean="0"/>
              <a:t>drainage applications </a:t>
            </a:r>
            <a:r>
              <a:rPr lang="en-IN" dirty="0"/>
              <a:t>when combined with an</a:t>
            </a:r>
          </a:p>
          <a:p>
            <a:r>
              <a:rPr lang="en-IN" dirty="0"/>
              <a:t>ACO DRAIN channel. Compatible with </a:t>
            </a:r>
            <a:r>
              <a:rPr lang="en-IN" dirty="0" smtClean="0"/>
              <a:t>most paving </a:t>
            </a:r>
            <a:r>
              <a:rPr lang="en-IN" dirty="0"/>
              <a:t>materials, the vertical sides of </a:t>
            </a:r>
            <a:r>
              <a:rPr lang="en-IN" dirty="0" smtClean="0"/>
              <a:t>the grating </a:t>
            </a:r>
            <a:r>
              <a:rPr lang="en-IN" dirty="0"/>
              <a:t>enable pavements to be laid </a:t>
            </a:r>
            <a:r>
              <a:rPr lang="en-IN" dirty="0" smtClean="0"/>
              <a:t>directly </a:t>
            </a:r>
            <a:r>
              <a:rPr lang="en-GB" dirty="0" smtClean="0"/>
              <a:t>against </a:t>
            </a:r>
            <a:r>
              <a:rPr lang="en-GB" dirty="0"/>
              <a:t>the unit´s edge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9512" y="3291949"/>
            <a:ext cx="54726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System Advantages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Enforced </a:t>
            </a:r>
            <a:r>
              <a:rPr lang="en-IN" dirty="0"/>
              <a:t>top of the slot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Easy </a:t>
            </a:r>
            <a:r>
              <a:rPr lang="en-GB" dirty="0"/>
              <a:t>maintenance and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Easy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May </a:t>
            </a:r>
            <a:r>
              <a:rPr lang="en-IN" dirty="0"/>
              <a:t>be installed with any paving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Range </a:t>
            </a:r>
            <a:r>
              <a:rPr lang="en-IN" dirty="0"/>
              <a:t>of gratings for discreet line drainage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Totally </a:t>
            </a:r>
            <a:r>
              <a:rPr lang="en-GB" dirty="0"/>
              <a:t>secured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Fast </a:t>
            </a:r>
            <a:r>
              <a:rPr lang="en-IN" dirty="0"/>
              <a:t>removal of surface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Fully </a:t>
            </a:r>
            <a:r>
              <a:rPr lang="en-IN" dirty="0"/>
              <a:t>EN 1433 tested and certified</a:t>
            </a:r>
            <a:endParaRPr lang="en-GB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0093" y="5351983"/>
            <a:ext cx="3696363" cy="138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07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1760" y="-219697"/>
            <a:ext cx="5547632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5pPr>
            <a:lvl6pPr marL="40169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6pPr>
            <a:lvl7pPr marL="80339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7pPr>
            <a:lvl8pPr marL="12050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8pPr>
            <a:lvl9pPr marL="160678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Multiline</a:t>
            </a:r>
            <a:endParaRPr lang="de-DE" sz="2400" kern="0" dirty="0"/>
          </a:p>
          <a:p>
            <a:r>
              <a:rPr lang="de-DE" b="0" kern="0" dirty="0" smtClean="0"/>
              <a:t>Gratings and Brickslot</a:t>
            </a:r>
            <a:endParaRPr lang="en-US" sz="2800" b="0" kern="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23528" y="126876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/>
              <a:t>Brickslot</a:t>
            </a:r>
            <a:r>
              <a:rPr lang="en-GB" b="1" dirty="0"/>
              <a:t> </a:t>
            </a:r>
            <a:r>
              <a:rPr lang="en-GB" b="1" dirty="0" smtClean="0"/>
              <a:t>- Fields </a:t>
            </a:r>
            <a:r>
              <a:rPr lang="en-GB" b="1" dirty="0"/>
              <a:t>of </a:t>
            </a:r>
            <a:r>
              <a:rPr lang="en-GB" b="1" dirty="0" smtClean="0"/>
              <a:t>Application</a:t>
            </a:r>
            <a:endParaRPr lang="en-GB" b="1" dirty="0"/>
          </a:p>
          <a:p>
            <a:r>
              <a:rPr lang="en-IN" dirty="0"/>
              <a:t>Ideal for use against buildings facades, for level threshold drainage and pedestrian areas thanks to narrow </a:t>
            </a:r>
            <a:r>
              <a:rPr lang="en-IN" dirty="0" smtClean="0"/>
              <a:t>heel-safe </a:t>
            </a:r>
            <a:r>
              <a:rPr lang="en-IN" dirty="0"/>
              <a:t>slot geometry</a:t>
            </a:r>
            <a:r>
              <a:rPr lang="en-IN" dirty="0" smtClean="0"/>
              <a:t>.</a:t>
            </a:r>
            <a:endParaRPr lang="en-IN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2735952" cy="222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7831" y="2439938"/>
            <a:ext cx="2735952" cy="218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603" y="4530278"/>
            <a:ext cx="2758105" cy="215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92" y="4530277"/>
            <a:ext cx="2735952" cy="217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6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1760" y="-219697"/>
            <a:ext cx="5547632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5pPr>
            <a:lvl6pPr marL="40169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6pPr>
            <a:lvl7pPr marL="80339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7pPr>
            <a:lvl8pPr marL="12050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8pPr>
            <a:lvl9pPr marL="160678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Multiline</a:t>
            </a:r>
            <a:endParaRPr lang="de-DE" sz="2400" kern="0" dirty="0"/>
          </a:p>
          <a:p>
            <a:r>
              <a:rPr lang="de-DE" b="0" kern="0" dirty="0" smtClean="0"/>
              <a:t>Installation	</a:t>
            </a:r>
            <a:endParaRPr lang="en-US" sz="2800" b="0" kern="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51520" y="141277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ACO Multiline drain systems consist of a full range of channels, gratings and sump units. When installed correctly, the system is designed to withstand a variety of loadings classified by EN 1433. 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37" y="2492896"/>
            <a:ext cx="76866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52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1760" y="-219697"/>
            <a:ext cx="5547632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5pPr>
            <a:lvl6pPr marL="40169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6pPr>
            <a:lvl7pPr marL="80339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7pPr>
            <a:lvl8pPr marL="12050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8pPr>
            <a:lvl9pPr marL="160678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Multiline</a:t>
            </a:r>
            <a:endParaRPr lang="de-DE" sz="2400" kern="0" dirty="0"/>
          </a:p>
          <a:p>
            <a:r>
              <a:rPr lang="de-DE" b="0" kern="0" dirty="0" smtClean="0"/>
              <a:t>Benefits of Line Drainage</a:t>
            </a:r>
            <a:endParaRPr lang="en-US" sz="2800" b="0" kern="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39140" y="1412776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Surface </a:t>
            </a:r>
            <a:r>
              <a:rPr lang="en-IN" dirty="0"/>
              <a:t>drainage systems aim to control surface rainfall run-off by slowing its drainage rate, relieving pressure on sewerage systems and mimicking natural drainage as closely as possible</a:t>
            </a:r>
            <a:r>
              <a:rPr lang="en-IN" dirty="0" smtClean="0"/>
              <a:t>. </a:t>
            </a:r>
            <a:r>
              <a:rPr lang="en-IN" dirty="0"/>
              <a:t>Efficient surface drainage prevents damage to pavements and properties and reduces safety hazards caused by ponding.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1" y="3417649"/>
            <a:ext cx="2745105" cy="193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99792" y="3370455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Surface drainage is designed to</a:t>
            </a:r>
            <a:r>
              <a:rPr lang="en-IN" dirty="0" smtClean="0"/>
              <a:t>:</a:t>
            </a:r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Reduce standing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Reduce slip hazards and subsequent injury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Protect and extend life of pavements and roadways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Protect property from flood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Reduce inconvenience to public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Reduce hydroplaning on roads</a:t>
            </a:r>
          </a:p>
        </p:txBody>
      </p:sp>
    </p:spTree>
    <p:extLst>
      <p:ext uri="{BB962C8B-B14F-4D97-AF65-F5344CB8AC3E}">
        <p14:creationId xmlns:p14="http://schemas.microsoft.com/office/powerpoint/2010/main" val="25169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1760" y="-219697"/>
            <a:ext cx="5547632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5pPr>
            <a:lvl6pPr marL="40169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6pPr>
            <a:lvl7pPr marL="80339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7pPr>
            <a:lvl8pPr marL="12050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8pPr>
            <a:lvl9pPr marL="160678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Multiline</a:t>
            </a:r>
            <a:endParaRPr lang="de-DE" sz="2400" kern="0" dirty="0"/>
          </a:p>
          <a:p>
            <a:r>
              <a:rPr lang="de-DE" b="0" kern="0" dirty="0" smtClean="0"/>
              <a:t>Installation	</a:t>
            </a:r>
            <a:endParaRPr lang="en-US" sz="2800" b="0" kern="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51520" y="128153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Typical </a:t>
            </a:r>
            <a:r>
              <a:rPr lang="en-IN" dirty="0"/>
              <a:t>equipment to be used for the installation are excavation equipment, string line and laser level, measuring tools, drill, grinder, saw, rubber hammer and the appropriate back-fill material. 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71886"/>
            <a:ext cx="82772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3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1760" y="-219697"/>
            <a:ext cx="5547632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5pPr>
            <a:lvl6pPr marL="40169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6pPr>
            <a:lvl7pPr marL="80339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7pPr>
            <a:lvl8pPr marL="12050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8pPr>
            <a:lvl9pPr marL="160678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Multiline</a:t>
            </a:r>
            <a:endParaRPr lang="de-DE" sz="2400" kern="0" dirty="0"/>
          </a:p>
          <a:p>
            <a:r>
              <a:rPr lang="de-DE" b="0" kern="0" dirty="0" smtClean="0"/>
              <a:t>Sizes and Dimensions</a:t>
            </a:r>
            <a:endParaRPr lang="en-US" sz="2800" b="0" kern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62009" y="1548406"/>
            <a:ext cx="389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Details of 20 m sloped channels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" y="2251074"/>
            <a:ext cx="8885075" cy="31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76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1760" y="-219697"/>
            <a:ext cx="5547632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5pPr>
            <a:lvl6pPr marL="40169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6pPr>
            <a:lvl7pPr marL="80339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7pPr>
            <a:lvl8pPr marL="12050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8pPr>
            <a:lvl9pPr marL="160678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Multiline</a:t>
            </a:r>
            <a:endParaRPr lang="de-DE" sz="2400" kern="0" dirty="0"/>
          </a:p>
          <a:p>
            <a:r>
              <a:rPr lang="de-DE" b="0" kern="0" dirty="0" smtClean="0"/>
              <a:t>Sizes and Dimensions</a:t>
            </a:r>
            <a:endParaRPr lang="en-US" sz="2800" b="0" kern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1194708"/>
            <a:ext cx="615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V100 Multiline: Start- and end depth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12" y="1564040"/>
            <a:ext cx="5868776" cy="52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66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1760" y="-219697"/>
            <a:ext cx="5547632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5pPr>
            <a:lvl6pPr marL="40169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6pPr>
            <a:lvl7pPr marL="80339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7pPr>
            <a:lvl8pPr marL="12050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8pPr>
            <a:lvl9pPr marL="160678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Multiline</a:t>
            </a:r>
            <a:endParaRPr lang="de-DE" sz="2400" kern="0" dirty="0"/>
          </a:p>
          <a:p>
            <a:r>
              <a:rPr lang="de-DE" b="0" kern="0" dirty="0" smtClean="0"/>
              <a:t>Sizes and Dimensions</a:t>
            </a:r>
            <a:endParaRPr lang="en-US" sz="2800" b="0" kern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1194708"/>
            <a:ext cx="615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V150 Multiline: Start- and end depth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31" y="1564040"/>
            <a:ext cx="6024282" cy="524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80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1760" y="-219697"/>
            <a:ext cx="5547632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5pPr>
            <a:lvl6pPr marL="40169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6pPr>
            <a:lvl7pPr marL="80339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7pPr>
            <a:lvl8pPr marL="12050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8pPr>
            <a:lvl9pPr marL="160678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Multiline</a:t>
            </a:r>
            <a:endParaRPr lang="de-DE" sz="2400" kern="0" dirty="0"/>
          </a:p>
          <a:p>
            <a:r>
              <a:rPr lang="de-DE" b="0" kern="0" dirty="0" smtClean="0"/>
              <a:t>Selected References	</a:t>
            </a:r>
            <a:endParaRPr lang="en-US" sz="2800" b="0" kern="0" dirty="0" smtClean="0"/>
          </a:p>
        </p:txBody>
      </p:sp>
      <p:pic>
        <p:nvPicPr>
          <p:cNvPr id="3" name="Picture 2" descr="100_09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9" y="1683683"/>
            <a:ext cx="2594169" cy="194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512" y="1437462"/>
            <a:ext cx="23006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Vrindavan</a:t>
            </a:r>
            <a:r>
              <a:rPr lang="en-US" altLang="en-US" sz="10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 </a:t>
            </a:r>
            <a:r>
              <a:rPr lang="en-US" altLang="en-US" sz="10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 Bangalore</a:t>
            </a:r>
            <a:r>
              <a:rPr lang="en-US" altLang="en-US" sz="1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"/>
          <a:stretch/>
        </p:blipFill>
        <p:spPr>
          <a:xfrm>
            <a:off x="3235357" y="1683683"/>
            <a:ext cx="2673285" cy="1945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1683683"/>
            <a:ext cx="2808311" cy="194562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31840" y="1412776"/>
            <a:ext cx="31790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Indira Gandhi International Airport, </a:t>
            </a:r>
            <a:r>
              <a:rPr lang="en-US" alt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en-US" altLang="en-US" sz="10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Delhi</a:t>
            </a:r>
            <a:endParaRPr lang="en-US" altLang="en-US" sz="1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323640" y="1412776"/>
            <a:ext cx="14285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Rajghat</a:t>
            </a:r>
            <a:r>
              <a:rPr lang="en-US" altLang="en-US" sz="10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New Delhi</a:t>
            </a:r>
            <a:endParaRPr lang="en-US" altLang="en-US" sz="1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8" y="4412693"/>
            <a:ext cx="2594169" cy="197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1207" y="4154153"/>
            <a:ext cx="29386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Adani </a:t>
            </a:r>
            <a:r>
              <a:rPr lang="en-US" altLang="en-US" sz="10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Shantigram</a:t>
            </a:r>
            <a:r>
              <a:rPr lang="en-US" altLang="en-US" sz="10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Belvedere Club, Gujarat</a:t>
            </a:r>
            <a:endParaRPr lang="en-US" altLang="en-US" sz="1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03848" y="4131955"/>
            <a:ext cx="151355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 Builders, Mumbai</a:t>
            </a:r>
            <a:endParaRPr lang="en-US" altLang="en-US" sz="1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0380"/>
            <a:ext cx="26955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273410" y="4131955"/>
            <a:ext cx="179889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DLF Cyber Hub, Gurgaon</a:t>
            </a:r>
            <a:endParaRPr lang="en-US" altLang="en-US" sz="1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30379"/>
            <a:ext cx="276834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1760" y="-219697"/>
            <a:ext cx="5547632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5pPr>
            <a:lvl6pPr marL="40169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6pPr>
            <a:lvl7pPr marL="80339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7pPr>
            <a:lvl8pPr marL="12050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8pPr>
            <a:lvl9pPr marL="160678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Multiline</a:t>
            </a:r>
            <a:endParaRPr lang="de-DE" sz="2400" kern="0" dirty="0"/>
          </a:p>
          <a:p>
            <a:r>
              <a:rPr lang="de-DE" b="0" kern="0" dirty="0" smtClean="0"/>
              <a:t>Benefits of Line Drainage</a:t>
            </a:r>
            <a:endParaRPr lang="en-US" sz="2800" b="0" kern="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00986" y="126876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Line drainage offers many advantages compared to point drain solutions due to the high drainage capacity and easy installation and maintenance.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34839" y="5013176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/>
              <a:t>Some further advantages are:</a:t>
            </a:r>
            <a:endParaRPr lang="en-GB" sz="1600" dirty="0"/>
          </a:p>
          <a:p>
            <a:r>
              <a:rPr lang="en-IN" sz="1600" dirty="0" smtClean="0"/>
              <a:t>• </a:t>
            </a:r>
            <a:r>
              <a:rPr lang="en-GB" sz="1600" dirty="0" smtClean="0"/>
              <a:t>Neat </a:t>
            </a:r>
            <a:r>
              <a:rPr lang="en-GB" sz="1600" dirty="0"/>
              <a:t>linear appearance</a:t>
            </a:r>
          </a:p>
          <a:p>
            <a:r>
              <a:rPr lang="en-IN" sz="1600" dirty="0"/>
              <a:t>• Simple grades to design and construct</a:t>
            </a:r>
          </a:p>
          <a:p>
            <a:r>
              <a:rPr lang="en-IN" sz="1600" dirty="0"/>
              <a:t>• Easy to install - shallower excavation and easy grading of pavement</a:t>
            </a:r>
          </a:p>
          <a:p>
            <a:r>
              <a:rPr lang="en-IN" sz="1600" dirty="0"/>
              <a:t>• Continuously intercepts water along its length and provides superior drainage</a:t>
            </a:r>
          </a:p>
          <a:p>
            <a:r>
              <a:rPr lang="en-IN" sz="1600" dirty="0"/>
              <a:t>• Minimal need for underground pipes</a:t>
            </a:r>
          </a:p>
          <a:p>
            <a:r>
              <a:rPr lang="en-IN" sz="1600" dirty="0"/>
              <a:t>• Maintenance is quick and easy as trench is at the surface and easier to </a:t>
            </a:r>
            <a:r>
              <a:rPr lang="en-IN" sz="1600" dirty="0" smtClean="0"/>
              <a:t>access</a:t>
            </a:r>
            <a:endParaRPr lang="en-IN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04" y="2000036"/>
            <a:ext cx="5081120" cy="301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9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1760" y="-219697"/>
            <a:ext cx="5547632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5pPr>
            <a:lvl6pPr marL="40169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6pPr>
            <a:lvl7pPr marL="80339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7pPr>
            <a:lvl8pPr marL="12050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8pPr>
            <a:lvl9pPr marL="160678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Multiline</a:t>
            </a:r>
            <a:endParaRPr lang="de-DE" sz="2400" kern="0" dirty="0"/>
          </a:p>
          <a:p>
            <a:r>
              <a:rPr lang="de-DE" b="0" kern="0" dirty="0" smtClean="0"/>
              <a:t>Polymer Concrete Properties</a:t>
            </a:r>
            <a:endParaRPr lang="en-US" sz="2800" b="0" kern="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73798" y="1340768"/>
            <a:ext cx="8964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What is Polymer Concrete</a:t>
            </a:r>
            <a:r>
              <a:rPr lang="en-IN" b="1" dirty="0" smtClean="0"/>
              <a:t>?</a:t>
            </a:r>
          </a:p>
          <a:p>
            <a:r>
              <a:rPr lang="en-IN" dirty="0" smtClean="0"/>
              <a:t>Polymer </a:t>
            </a:r>
            <a:r>
              <a:rPr lang="en-IN" dirty="0"/>
              <a:t>concrete is a versatile highly durable </a:t>
            </a:r>
            <a:r>
              <a:rPr lang="en-IN" dirty="0" smtClean="0"/>
              <a:t>material. </a:t>
            </a:r>
            <a:r>
              <a:rPr lang="en-IN" dirty="0"/>
              <a:t>It is a mixture of mineral aggregates and resins, which forms a lightweight, corrosion resistant material ideally suited to channel </a:t>
            </a:r>
            <a:r>
              <a:rPr lang="en-IN" dirty="0" smtClean="0"/>
              <a:t>drainage. </a:t>
            </a:r>
          </a:p>
          <a:p>
            <a:endParaRPr lang="en-IN" dirty="0"/>
          </a:p>
          <a:p>
            <a:r>
              <a:rPr lang="en-IN" dirty="0" smtClean="0"/>
              <a:t> 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9338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622" y="3135456"/>
            <a:ext cx="47444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Mechanical Properties:</a:t>
            </a:r>
          </a:p>
          <a:p>
            <a:r>
              <a:rPr lang="en-GB" dirty="0" smtClean="0"/>
              <a:t>Superior bending tensile strength and compressive strength compared to concrete.</a:t>
            </a:r>
          </a:p>
          <a:p>
            <a:endParaRPr lang="en-GB" dirty="0"/>
          </a:p>
          <a:p>
            <a:r>
              <a:rPr lang="en-GB" b="1" dirty="0" err="1" smtClean="0"/>
              <a:t>Drainability</a:t>
            </a:r>
            <a:r>
              <a:rPr lang="en-GB" b="1" dirty="0" smtClean="0"/>
              <a:t>:</a:t>
            </a:r>
          </a:p>
          <a:p>
            <a:r>
              <a:rPr lang="en-GB" dirty="0" smtClean="0"/>
              <a:t>Considerably lower surface roughness and water absorption compared to concrete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97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1760" y="-219697"/>
            <a:ext cx="5547632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5pPr>
            <a:lvl6pPr marL="40169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6pPr>
            <a:lvl7pPr marL="80339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7pPr>
            <a:lvl8pPr marL="12050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8pPr>
            <a:lvl9pPr marL="160678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Multiline</a:t>
            </a:r>
            <a:endParaRPr lang="de-DE" sz="2400" kern="0" dirty="0"/>
          </a:p>
          <a:p>
            <a:r>
              <a:rPr lang="de-DE" b="0" kern="0" dirty="0" smtClean="0"/>
              <a:t>Polymer Concrete Properties</a:t>
            </a:r>
            <a:endParaRPr lang="en-US" sz="2800" b="0" kern="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0713"/>
            <a:ext cx="4392488" cy="231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556791"/>
            <a:ext cx="3888432" cy="234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00386"/>
            <a:ext cx="4392488" cy="234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535" y="4472394"/>
            <a:ext cx="4120953" cy="222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232218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Mechanical Properties: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139788"/>
            <a:ext cx="160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Drainability</a:t>
            </a:r>
            <a:r>
              <a:rPr lang="en-GB" dirty="0" smtClean="0"/>
              <a:t>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2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1760" y="-219697"/>
            <a:ext cx="5547632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5pPr>
            <a:lvl6pPr marL="40169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6pPr>
            <a:lvl7pPr marL="80339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7pPr>
            <a:lvl8pPr marL="12050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8pPr>
            <a:lvl9pPr marL="160678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Multiline</a:t>
            </a:r>
            <a:endParaRPr lang="de-DE" sz="2400" kern="0" dirty="0"/>
          </a:p>
          <a:p>
            <a:r>
              <a:rPr lang="de-DE" b="0" kern="0" dirty="0" smtClean="0"/>
              <a:t>Combinations and Applications</a:t>
            </a:r>
            <a:endParaRPr lang="en-US" sz="2800" b="0" kern="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7338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266" y="1268760"/>
            <a:ext cx="50407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Faster flow, more effective cleaning:</a:t>
            </a:r>
          </a:p>
          <a:p>
            <a:r>
              <a:rPr lang="en-IN" dirty="0" smtClean="0"/>
              <a:t>The V-profile of the channels in </a:t>
            </a:r>
            <a:r>
              <a:rPr lang="en-IN" dirty="0"/>
              <a:t>combination with </a:t>
            </a:r>
            <a:r>
              <a:rPr lang="en-IN" dirty="0" smtClean="0"/>
              <a:t>the smooth surface </a:t>
            </a:r>
            <a:r>
              <a:rPr lang="en-IN" dirty="0"/>
              <a:t>of the ACO </a:t>
            </a:r>
            <a:r>
              <a:rPr lang="en-IN" dirty="0" smtClean="0"/>
              <a:t>polymer </a:t>
            </a:r>
            <a:r>
              <a:rPr lang="en-GB" dirty="0" smtClean="0"/>
              <a:t>concrete </a:t>
            </a:r>
            <a:r>
              <a:rPr lang="en-GB" dirty="0"/>
              <a:t>produces amazing </a:t>
            </a:r>
            <a:r>
              <a:rPr lang="en-GB" dirty="0" smtClean="0"/>
              <a:t>results:</a:t>
            </a:r>
          </a:p>
          <a:p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Faster flow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Fast </a:t>
            </a:r>
            <a:r>
              <a:rPr lang="en-IN" dirty="0"/>
              <a:t>run-off </a:t>
            </a:r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Optimum </a:t>
            </a:r>
            <a:r>
              <a:rPr lang="en-IN" dirty="0"/>
              <a:t>self-cleaning </a:t>
            </a:r>
            <a:r>
              <a:rPr lang="en-IN" dirty="0" smtClean="0"/>
              <a:t>effect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81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1760" y="-219697"/>
            <a:ext cx="5547632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5pPr>
            <a:lvl6pPr marL="40169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6pPr>
            <a:lvl7pPr marL="80339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7pPr>
            <a:lvl8pPr marL="12050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8pPr>
            <a:lvl9pPr marL="160678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Multiline</a:t>
            </a:r>
            <a:endParaRPr lang="de-DE" sz="2400" kern="0" dirty="0"/>
          </a:p>
          <a:p>
            <a:r>
              <a:rPr lang="de-DE" b="0" kern="0" dirty="0" smtClean="0"/>
              <a:t>Combinations and Applications</a:t>
            </a:r>
            <a:endParaRPr lang="en-US" sz="2800" b="0" kern="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56" y="2996952"/>
            <a:ext cx="485720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1364575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Sloped </a:t>
            </a:r>
            <a:r>
              <a:rPr lang="en-GB" b="1" dirty="0" smtClean="0"/>
              <a:t>Channels Enhance Water Flow</a:t>
            </a:r>
            <a:endParaRPr lang="en-GB" b="1" dirty="0"/>
          </a:p>
          <a:p>
            <a:r>
              <a:rPr lang="en-GB" dirty="0"/>
              <a:t>ACO </a:t>
            </a:r>
            <a:r>
              <a:rPr lang="en-GB" dirty="0" smtClean="0"/>
              <a:t>Multiline </a:t>
            </a:r>
            <a:r>
              <a:rPr lang="en-GB" dirty="0"/>
              <a:t>drainage </a:t>
            </a:r>
            <a:r>
              <a:rPr lang="en-GB" dirty="0" smtClean="0"/>
              <a:t>systems </a:t>
            </a:r>
            <a:r>
              <a:rPr lang="en-IN" dirty="0" smtClean="0"/>
              <a:t>are </a:t>
            </a:r>
            <a:r>
              <a:rPr lang="en-IN" dirty="0"/>
              <a:t>suitable for all types of gradients,</a:t>
            </a:r>
          </a:p>
          <a:p>
            <a:r>
              <a:rPr lang="en-IN" dirty="0"/>
              <a:t>from sloped to neutral, and allow </a:t>
            </a:r>
            <a:r>
              <a:rPr lang="en-IN" dirty="0" smtClean="0"/>
              <a:t>different gradient </a:t>
            </a:r>
            <a:r>
              <a:rPr lang="en-IN" dirty="0"/>
              <a:t>types to be combined.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9512" y="3140968"/>
            <a:ext cx="40350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The conditions for complete drainage </a:t>
            </a:r>
            <a:r>
              <a:rPr lang="en-IN" dirty="0" smtClean="0"/>
              <a:t>of the </a:t>
            </a:r>
            <a:r>
              <a:rPr lang="en-IN" dirty="0"/>
              <a:t>channel drain are best when </a:t>
            </a:r>
            <a:r>
              <a:rPr lang="en-IN" dirty="0" smtClean="0"/>
              <a:t>the system </a:t>
            </a:r>
            <a:r>
              <a:rPr lang="en-IN" dirty="0"/>
              <a:t>is installed using sloped channels.</a:t>
            </a:r>
          </a:p>
          <a:p>
            <a:r>
              <a:rPr lang="en-IN" dirty="0"/>
              <a:t>This speeds up the drainage of </a:t>
            </a:r>
            <a:r>
              <a:rPr lang="en-IN" dirty="0" smtClean="0"/>
              <a:t>the water </a:t>
            </a:r>
            <a:r>
              <a:rPr lang="en-IN" dirty="0"/>
              <a:t>and boosts the </a:t>
            </a:r>
            <a:r>
              <a:rPr lang="en-IN" dirty="0" smtClean="0"/>
              <a:t>self-cleaning </a:t>
            </a:r>
            <a:r>
              <a:rPr lang="en-GB" dirty="0" smtClean="0"/>
              <a:t>effect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50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1760" y="-219697"/>
            <a:ext cx="5547632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5pPr>
            <a:lvl6pPr marL="40169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6pPr>
            <a:lvl7pPr marL="80339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7pPr>
            <a:lvl8pPr marL="12050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8pPr>
            <a:lvl9pPr marL="160678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Multiline</a:t>
            </a:r>
            <a:endParaRPr lang="de-DE" sz="2400" kern="0" dirty="0"/>
          </a:p>
          <a:p>
            <a:r>
              <a:rPr lang="de-DE" b="0" kern="0" dirty="0" smtClean="0"/>
              <a:t>Combinations and Applications</a:t>
            </a:r>
            <a:endParaRPr lang="en-US" sz="2800" b="0" kern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9512" y="1556792"/>
            <a:ext cx="83628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Advantages: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Continuous longer sloped channels up to 20 meters in one </a:t>
            </a:r>
            <a:r>
              <a:rPr lang="en-US" dirty="0" smtClean="0"/>
              <a:t>stretch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Combination of sloped and neutral channels up to 140 meters with single </a:t>
            </a:r>
            <a:r>
              <a:rPr lang="en-US" dirty="0" smtClean="0"/>
              <a:t>outlet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V100 Drain Channel:</a:t>
            </a:r>
          </a:p>
          <a:p>
            <a:r>
              <a:rPr lang="en-US" dirty="0" smtClean="0"/>
              <a:t>   Depth available between 150mm and </a:t>
            </a:r>
            <a:r>
              <a:rPr lang="en-US" dirty="0" smtClean="0"/>
              <a:t>250mm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V150 Drain Channel: </a:t>
            </a:r>
          </a:p>
          <a:p>
            <a:r>
              <a:rPr lang="en-US" dirty="0"/>
              <a:t> </a:t>
            </a:r>
            <a:r>
              <a:rPr lang="en-US" dirty="0" smtClean="0"/>
              <a:t>  Depth </a:t>
            </a:r>
            <a:r>
              <a:rPr lang="en-US" dirty="0"/>
              <a:t>available between 210mm and </a:t>
            </a:r>
            <a:r>
              <a:rPr lang="en-US" dirty="0" smtClean="0"/>
              <a:t>310mm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Better flow-rate (Discharge) with better </a:t>
            </a:r>
            <a:r>
              <a:rPr lang="en-US" dirty="0" smtClean="0"/>
              <a:t>velocity</a:t>
            </a: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73" y="3645024"/>
            <a:ext cx="2656179" cy="264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6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1760" y="-219697"/>
            <a:ext cx="5547632" cy="10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5pPr>
            <a:lvl6pPr marL="40169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6pPr>
            <a:lvl7pPr marL="80339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7pPr>
            <a:lvl8pPr marL="12050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8pPr>
            <a:lvl9pPr marL="160678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400" kern="0" dirty="0" smtClean="0"/>
              <a:t>Multiline</a:t>
            </a:r>
            <a:endParaRPr lang="de-DE" sz="2400" kern="0" dirty="0"/>
          </a:p>
          <a:p>
            <a:r>
              <a:rPr lang="de-DE" b="0" kern="0" dirty="0" smtClean="0"/>
              <a:t>Combinations and Applications</a:t>
            </a:r>
            <a:endParaRPr lang="en-US" sz="2800" b="0" kern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24932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Availability:</a:t>
            </a:r>
            <a:endParaRPr lang="en-IN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68" y="1623456"/>
            <a:ext cx="6484601" cy="49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12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fY2SnSpd0u2wfeDB1tW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1Y9Rybg9UOdldqly00lK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L008fCU0SYqGWZW26B8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L0Fo5Oh0ePAQlzmIh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Xt1RJMJEClew03vzsaM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bXu91ZNUesk6bcfSPbC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L008fCU0SYqGWZW26B8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itle01"/>
</p:tagLst>
</file>

<file path=ppt/theme/theme1.xml><?xml version="1.0" encoding="utf-8"?>
<a:theme xmlns:a="http://schemas.openxmlformats.org/drawingml/2006/main" name="2_Benutzerdefiniertes Design">
  <a:themeElements>
    <a:clrScheme name="2_Benutzerdefiniertes Design 1">
      <a:dk1>
        <a:srgbClr val="000000"/>
      </a:dk1>
      <a:lt1>
        <a:srgbClr val="FFFFFF"/>
      </a:lt1>
      <a:dk2>
        <a:srgbClr val="FABA00"/>
      </a:dk2>
      <a:lt2>
        <a:srgbClr val="95AE17"/>
      </a:lt2>
      <a:accent1>
        <a:srgbClr val="E2001A"/>
      </a:accent1>
      <a:accent2>
        <a:srgbClr val="005A9A"/>
      </a:accent2>
      <a:accent3>
        <a:srgbClr val="FFFFFF"/>
      </a:accent3>
      <a:accent4>
        <a:srgbClr val="000000"/>
      </a:accent4>
      <a:accent5>
        <a:srgbClr val="EEAAAB"/>
      </a:accent5>
      <a:accent6>
        <a:srgbClr val="00518B"/>
      </a:accent6>
      <a:hlink>
        <a:srgbClr val="5ABEE4"/>
      </a:hlink>
      <a:folHlink>
        <a:srgbClr val="EC7405"/>
      </a:folHlink>
    </a:clrScheme>
    <a:fontScheme name="2_Benutzerdefiniertes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FABA00"/>
        </a:dk2>
        <a:lt2>
          <a:srgbClr val="95AE17"/>
        </a:lt2>
        <a:accent1>
          <a:srgbClr val="E2001A"/>
        </a:accent1>
        <a:accent2>
          <a:srgbClr val="005A9A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00518B"/>
        </a:accent6>
        <a:hlink>
          <a:srgbClr val="5ABEE4"/>
        </a:hlink>
        <a:folHlink>
          <a:srgbClr val="EC74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854</Words>
  <Application>Microsoft Office PowerPoint</Application>
  <PresentationFormat>On-screen Show (4:3)</PresentationFormat>
  <Paragraphs>166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Verdana</vt:lpstr>
      <vt:lpstr>Wingdings</vt:lpstr>
      <vt:lpstr>2_Benutzerdefiniertes Design</vt:lpstr>
      <vt:lpstr>Multiline Polymer Concrete Drain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ACO Severin Ahlmann GmbH &amp; Co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Budget Meeting 2012</dc:title>
  <dc:creator>Schafft, Gerriet</dc:creator>
  <cp:lastModifiedBy>admin</cp:lastModifiedBy>
  <cp:revision>94</cp:revision>
  <cp:lastPrinted>2012-10-15T03:02:38Z</cp:lastPrinted>
  <dcterms:created xsi:type="dcterms:W3CDTF">2012-06-12T06:55:41Z</dcterms:created>
  <dcterms:modified xsi:type="dcterms:W3CDTF">2016-11-18T09:27:11Z</dcterms:modified>
</cp:coreProperties>
</file>