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77"/>
  </p:notesMasterIdLst>
  <p:handoutMasterIdLst>
    <p:handoutMasterId r:id="rId78"/>
  </p:handoutMasterIdLst>
  <p:sldIdLst>
    <p:sldId id="315" r:id="rId4"/>
    <p:sldId id="316" r:id="rId5"/>
    <p:sldId id="364" r:id="rId6"/>
    <p:sldId id="358" r:id="rId7"/>
    <p:sldId id="321" r:id="rId8"/>
    <p:sldId id="261" r:id="rId9"/>
    <p:sldId id="265" r:id="rId10"/>
    <p:sldId id="264" r:id="rId11"/>
    <p:sldId id="322" r:id="rId12"/>
    <p:sldId id="266" r:id="rId13"/>
    <p:sldId id="365" r:id="rId14"/>
    <p:sldId id="366" r:id="rId15"/>
    <p:sldId id="273" r:id="rId16"/>
    <p:sldId id="269" r:id="rId17"/>
    <p:sldId id="272" r:id="rId18"/>
    <p:sldId id="268" r:id="rId19"/>
    <p:sldId id="277" r:id="rId20"/>
    <p:sldId id="276" r:id="rId21"/>
    <p:sldId id="278" r:id="rId22"/>
    <p:sldId id="279" r:id="rId23"/>
    <p:sldId id="274" r:id="rId24"/>
    <p:sldId id="310" r:id="rId25"/>
    <p:sldId id="282" r:id="rId26"/>
    <p:sldId id="285" r:id="rId27"/>
    <p:sldId id="287" r:id="rId28"/>
    <p:sldId id="288" r:id="rId29"/>
    <p:sldId id="289" r:id="rId30"/>
    <p:sldId id="359" r:id="rId31"/>
    <p:sldId id="293" r:id="rId32"/>
    <p:sldId id="311" r:id="rId33"/>
    <p:sldId id="294" r:id="rId34"/>
    <p:sldId id="295" r:id="rId35"/>
    <p:sldId id="323" r:id="rId36"/>
    <p:sldId id="367" r:id="rId37"/>
    <p:sldId id="370" r:id="rId38"/>
    <p:sldId id="371" r:id="rId39"/>
    <p:sldId id="372" r:id="rId40"/>
    <p:sldId id="373" r:id="rId41"/>
    <p:sldId id="348" r:id="rId42"/>
    <p:sldId id="347" r:id="rId43"/>
    <p:sldId id="346" r:id="rId44"/>
    <p:sldId id="350" r:id="rId45"/>
    <p:sldId id="363" r:id="rId46"/>
    <p:sldId id="298" r:id="rId47"/>
    <p:sldId id="374" r:id="rId48"/>
    <p:sldId id="369" r:id="rId49"/>
    <p:sldId id="375" r:id="rId50"/>
    <p:sldId id="324" r:id="rId51"/>
    <p:sldId id="376" r:id="rId52"/>
    <p:sldId id="377" r:id="rId53"/>
    <p:sldId id="378" r:id="rId54"/>
    <p:sldId id="379" r:id="rId55"/>
    <p:sldId id="380" r:id="rId56"/>
    <p:sldId id="330" r:id="rId57"/>
    <p:sldId id="331" r:id="rId58"/>
    <p:sldId id="332" r:id="rId59"/>
    <p:sldId id="333" r:id="rId60"/>
    <p:sldId id="361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81" r:id="rId70"/>
    <p:sldId id="382" r:id="rId71"/>
    <p:sldId id="351" r:id="rId72"/>
    <p:sldId id="354" r:id="rId73"/>
    <p:sldId id="352" r:id="rId74"/>
    <p:sldId id="355" r:id="rId75"/>
    <p:sldId id="306" r:id="rId76"/>
  </p:sldIdLst>
  <p:sldSz cx="9144000" cy="6858000" type="screen4x3"/>
  <p:notesSz cx="10234613" cy="70993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4">
          <p15:clr>
            <a:srgbClr val="A4A3A4"/>
          </p15:clr>
        </p15:guide>
        <p15:guide id="2" orient="horz" pos="940">
          <p15:clr>
            <a:srgbClr val="A4A3A4"/>
          </p15:clr>
        </p15:guide>
        <p15:guide id="3" orient="horz" pos="1209">
          <p15:clr>
            <a:srgbClr val="A4A3A4"/>
          </p15:clr>
        </p15:guide>
        <p15:guide id="4" orient="horz" pos="3234">
          <p15:clr>
            <a:srgbClr val="A4A3A4"/>
          </p15:clr>
        </p15:guide>
        <p15:guide id="5" orient="horz" pos="3478">
          <p15:clr>
            <a:srgbClr val="A4A3A4"/>
          </p15:clr>
        </p15:guide>
        <p15:guide id="6" pos="5602">
          <p15:clr>
            <a:srgbClr val="A4A3A4"/>
          </p15:clr>
        </p15:guide>
        <p15:guide id="7" pos="1549">
          <p15:clr>
            <a:srgbClr val="A4A3A4"/>
          </p15:clr>
        </p15:guide>
        <p15:guide id="8" pos="902">
          <p15:clr>
            <a:srgbClr val="A4A3A4"/>
          </p15:clr>
        </p15:guide>
        <p15:guide id="9" pos="1326">
          <p15:clr>
            <a:srgbClr val="A4A3A4"/>
          </p15:clr>
        </p15:guide>
        <p15:guide id="10" pos="291">
          <p15:clr>
            <a:srgbClr val="A4A3A4"/>
          </p15:clr>
        </p15:guide>
        <p15:guide id="11" pos="3730">
          <p15:clr>
            <a:srgbClr val="A4A3A4"/>
          </p15:clr>
        </p15:guide>
        <p15:guide id="12" pos="5511">
          <p15:clr>
            <a:srgbClr val="A4A3A4"/>
          </p15:clr>
        </p15:guide>
        <p15:guide id="13" pos="2439">
          <p15:clr>
            <a:srgbClr val="A4A3A4"/>
          </p15:clr>
        </p15:guide>
        <p15:guide id="14" pos="3198">
          <p15:clr>
            <a:srgbClr val="A4A3A4"/>
          </p15:clr>
        </p15:guide>
        <p15:guide id="15" pos="44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33" autoAdjust="0"/>
  </p:normalViewPr>
  <p:slideViewPr>
    <p:cSldViewPr snapToGrid="0" showGuides="1">
      <p:cViewPr>
        <p:scale>
          <a:sx n="70" d="100"/>
          <a:sy n="70" d="100"/>
        </p:scale>
        <p:origin x="1626" y="1044"/>
      </p:cViewPr>
      <p:guideLst>
        <p:guide orient="horz" pos="4264"/>
        <p:guide orient="horz" pos="940"/>
        <p:guide orient="horz" pos="1209"/>
        <p:guide orient="horz" pos="3234"/>
        <p:guide orient="horz" pos="3478"/>
        <p:guide pos="5602"/>
        <p:guide pos="1549"/>
        <p:guide pos="902"/>
        <p:guide pos="1326"/>
        <p:guide pos="291"/>
        <p:guide pos="3730"/>
        <p:guide pos="5511"/>
        <p:guide pos="2439"/>
        <p:guide pos="3198"/>
        <p:guide pos="44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B065F64B-7938-4AA3-8878-FC94416E3A13}" type="datetimeFigureOut">
              <a:rPr lang="de-DE" smtClean="0"/>
              <a:t>28.11.2016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5C617092-2BD3-49FE-8F4E-FC4F10531AE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74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/>
          <a:lstStyle>
            <a:lvl1pPr algn="r">
              <a:defRPr sz="1300"/>
            </a:lvl1pPr>
          </a:lstStyle>
          <a:p>
            <a:fld id="{A30B1C74-6499-487B-95BA-2B9AD6A8B422}" type="datetimeFigureOut">
              <a:rPr lang="de-DE" smtClean="0"/>
              <a:t>28.11.2016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8063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3" tIns="47732" rIns="95463" bIns="4773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5463" tIns="47732" rIns="95463" bIns="47732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5463" tIns="47732" rIns="95463" bIns="47732" rtlCol="0" anchor="b"/>
          <a:lstStyle>
            <a:lvl1pPr algn="r">
              <a:defRPr sz="1300"/>
            </a:lvl1pPr>
          </a:lstStyle>
          <a:p>
            <a:fld id="{41D45BB8-A93B-4DD4-8BBE-3EB640E8C93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5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40100" y="530225"/>
            <a:ext cx="3554413" cy="2665413"/>
          </a:xfrm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7781" eaLnBrk="0" hangingPunct="0">
              <a:defRPr sz="1600">
                <a:solidFill>
                  <a:srgbClr val="191919"/>
                </a:solidFill>
                <a:latin typeface="Verdana" pitchFamily="34" charset="0"/>
              </a:defRPr>
            </a:lvl1pPr>
            <a:lvl2pPr marL="775640" indent="-298323" defTabSz="987781" eaLnBrk="0" hangingPunct="0">
              <a:defRPr sz="1600">
                <a:solidFill>
                  <a:srgbClr val="191919"/>
                </a:solidFill>
                <a:latin typeface="Verdana" pitchFamily="34" charset="0"/>
              </a:defRPr>
            </a:lvl2pPr>
            <a:lvl3pPr marL="1193292" indent="-238658" defTabSz="987781" eaLnBrk="0" hangingPunct="0">
              <a:defRPr sz="1600">
                <a:solidFill>
                  <a:srgbClr val="191919"/>
                </a:solidFill>
                <a:latin typeface="Verdana" pitchFamily="34" charset="0"/>
              </a:defRPr>
            </a:lvl3pPr>
            <a:lvl4pPr marL="1670609" indent="-238658" defTabSz="987781" eaLnBrk="0" hangingPunct="0">
              <a:defRPr sz="1600">
                <a:solidFill>
                  <a:srgbClr val="191919"/>
                </a:solidFill>
                <a:latin typeface="Verdana" pitchFamily="34" charset="0"/>
              </a:defRPr>
            </a:lvl4pPr>
            <a:lvl5pPr marL="2147926" indent="-238658" defTabSz="987781" eaLnBrk="0" hangingPunct="0">
              <a:defRPr sz="1600">
                <a:solidFill>
                  <a:srgbClr val="191919"/>
                </a:solidFill>
                <a:latin typeface="Verdana" pitchFamily="34" charset="0"/>
              </a:defRPr>
            </a:lvl5pPr>
            <a:lvl6pPr marL="2625242" indent="-238658" defTabSz="98778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191919"/>
                </a:solidFill>
                <a:latin typeface="Verdana" pitchFamily="34" charset="0"/>
              </a:defRPr>
            </a:lvl6pPr>
            <a:lvl7pPr marL="3102559" indent="-238658" defTabSz="98778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191919"/>
                </a:solidFill>
                <a:latin typeface="Verdana" pitchFamily="34" charset="0"/>
              </a:defRPr>
            </a:lvl7pPr>
            <a:lvl8pPr marL="3579876" indent="-238658" defTabSz="98778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191919"/>
                </a:solidFill>
                <a:latin typeface="Verdana" pitchFamily="34" charset="0"/>
              </a:defRPr>
            </a:lvl8pPr>
            <a:lvl9pPr marL="4057193" indent="-238658" defTabSz="98778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fld id="{F8309A77-6E25-4EB8-A910-AAB3025BD7C1}" type="slidenum">
              <a:rPr lang="de-DE" altLang="de-DE" sz="110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</a:t>
            </a:fld>
            <a:endParaRPr lang="de-DE" altLang="de-DE" sz="11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407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31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66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792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873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05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67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542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609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20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62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12 mm </a:t>
            </a:r>
            <a:r>
              <a:rPr lang="de-DE" dirty="0" err="1" smtClean="0"/>
              <a:t>width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installation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Glaswall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FF888-B33D-4800-85DD-1D7F1FA8C190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868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038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053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053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67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6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6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67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053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208ED-73BF-46FC-BFF9-0F4A4E5D33CF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17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.wmf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E2001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39" tIns="40170" rIns="80339" bIns="40170" anchor="ctr"/>
          <a:lstStyle/>
          <a:p>
            <a:endParaRPr lang="de-DE"/>
          </a:p>
        </p:txBody>
      </p:sp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1"/>
            <a:ext cx="9142640" cy="2394239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39" tIns="40170" rIns="80339" bIns="40170" anchor="ctr"/>
          <a:lstStyle/>
          <a:p>
            <a:endParaRPr lang="de-DE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0" y="684068"/>
            <a:ext cx="1219057" cy="93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2099583" y="2180649"/>
            <a:ext cx="7045779" cy="2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39" tIns="40170" rIns="80339" bIns="40170" anchor="ctr"/>
          <a:lstStyle/>
          <a:p>
            <a:endParaRPr lang="de-DE"/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135600" y="4739409"/>
            <a:ext cx="4969329" cy="1066512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smtClean="0"/>
              <a:t>Formatvorlage des Untertitelmasters durch Klicken bearbeiten</a:t>
            </a: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135086" y="990601"/>
            <a:ext cx="5547632" cy="689264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de-DE" noProof="0" dirty="0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24005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Headline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4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ags" Target="../tags/tag2.xml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9142640" cy="1164648"/>
          </a:xfrm>
          <a:prstGeom prst="rect">
            <a:avLst/>
          </a:prstGeom>
          <a:gradFill rotWithShape="1">
            <a:gsLst>
              <a:gs pos="0">
                <a:srgbClr val="80808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39" tIns="40170" rIns="80339" bIns="40170" anchor="ctr"/>
          <a:lstStyle/>
          <a:p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97" y="297295"/>
            <a:ext cx="656415" cy="50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8" name="Rectangle 4"/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2099583" y="948171"/>
            <a:ext cx="7045779" cy="21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39" tIns="40170" rIns="80339" bIns="40170" anchor="ctr"/>
          <a:lstStyle/>
          <a:p>
            <a:endParaRPr lang="de-DE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888922" y="389659"/>
            <a:ext cx="5244193" cy="756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0339" tIns="40170" rIns="80339" bIns="40170" anchor="ctr"/>
          <a:lstStyle/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132818" y="400554"/>
            <a:ext cx="5757182" cy="47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Headline</a:t>
            </a:r>
          </a:p>
        </p:txBody>
      </p:sp>
      <p:sp>
        <p:nvSpPr>
          <p:cNvPr id="1031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6386" y="2120034"/>
            <a:ext cx="6151790" cy="390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Erste Ebene</a:t>
            </a:r>
          </a:p>
          <a:p>
            <a:pPr lvl="2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79671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5pPr>
      <a:lvl6pPr marL="401696" algn="l" rtl="0" fontAlgn="base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6pPr>
      <a:lvl7pPr marL="803392" algn="l" rtl="0" fontAlgn="base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7pPr>
      <a:lvl8pPr marL="1205088" algn="l" rtl="0" fontAlgn="base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8pPr>
      <a:lvl9pPr marL="1606784" algn="l" rtl="0" fontAlgn="base">
        <a:lnSpc>
          <a:spcPct val="110000"/>
        </a:lnSpc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Verdana" pitchFamily="34" charset="0"/>
        </a:defRPr>
      </a:lvl9pPr>
    </p:titleStyle>
    <p:bodyStyle>
      <a:lvl1pPr marL="301272" indent="-301272" algn="l" defTabSz="790839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F0029"/>
        </a:buClr>
        <a:buFont typeface="Wingdings" pitchFamily="2" charset="2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165979" indent="-164584" algn="l" defTabSz="790839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2pPr>
      <a:lvl3pPr marL="477014" indent="-167373" algn="l" defTabSz="790839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Verdana" pitchFamily="34" charset="0"/>
        <a:buChar char="□"/>
        <a:defRPr sz="1500">
          <a:solidFill>
            <a:schemeClr val="tx1"/>
          </a:solidFill>
          <a:latin typeface="+mn-lt"/>
        </a:defRPr>
      </a:lvl3pPr>
      <a:lvl4pPr marL="795023" indent="-159005" algn="l" defTabSz="790839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1"/>
        </a:buClr>
        <a:buSzPct val="85000"/>
        <a:buChar char="-"/>
        <a:defRPr sz="1500">
          <a:solidFill>
            <a:schemeClr val="tx1"/>
          </a:solidFill>
          <a:latin typeface="+mn-lt"/>
        </a:defRPr>
      </a:lvl4pPr>
      <a:lvl5pPr marL="1875976" indent="-200848" algn="l" defTabSz="790839" rtl="0" eaLnBrk="0" fontAlgn="base" hangingPunct="0">
        <a:lnSpc>
          <a:spcPts val="1757"/>
        </a:lnSpc>
        <a:spcBef>
          <a:spcPct val="20000"/>
        </a:spcBef>
        <a:spcAft>
          <a:spcPct val="0"/>
        </a:spcAft>
        <a:buChar char="»"/>
        <a:defRPr sz="1300">
          <a:solidFill>
            <a:srgbClr val="191919"/>
          </a:solidFill>
          <a:latin typeface="+mn-lt"/>
        </a:defRPr>
      </a:lvl5pPr>
      <a:lvl6pPr marL="2277672" indent="-200848" algn="l" defTabSz="790839" rtl="0" fontAlgn="base">
        <a:lnSpc>
          <a:spcPts val="1757"/>
        </a:lnSpc>
        <a:spcBef>
          <a:spcPct val="20000"/>
        </a:spcBef>
        <a:spcAft>
          <a:spcPct val="0"/>
        </a:spcAft>
        <a:buChar char="»"/>
        <a:defRPr sz="1300">
          <a:solidFill>
            <a:srgbClr val="191919"/>
          </a:solidFill>
          <a:latin typeface="+mn-lt"/>
        </a:defRPr>
      </a:lvl6pPr>
      <a:lvl7pPr marL="2679368" indent="-200848" algn="l" defTabSz="790839" rtl="0" fontAlgn="base">
        <a:lnSpc>
          <a:spcPts val="1757"/>
        </a:lnSpc>
        <a:spcBef>
          <a:spcPct val="20000"/>
        </a:spcBef>
        <a:spcAft>
          <a:spcPct val="0"/>
        </a:spcAft>
        <a:buChar char="»"/>
        <a:defRPr sz="1300">
          <a:solidFill>
            <a:srgbClr val="191919"/>
          </a:solidFill>
          <a:latin typeface="+mn-lt"/>
        </a:defRPr>
      </a:lvl7pPr>
      <a:lvl8pPr marL="3081064" indent="-200848" algn="l" defTabSz="790839" rtl="0" fontAlgn="base">
        <a:lnSpc>
          <a:spcPts val="1757"/>
        </a:lnSpc>
        <a:spcBef>
          <a:spcPct val="20000"/>
        </a:spcBef>
        <a:spcAft>
          <a:spcPct val="0"/>
        </a:spcAft>
        <a:buChar char="»"/>
        <a:defRPr sz="1300">
          <a:solidFill>
            <a:srgbClr val="191919"/>
          </a:solidFill>
          <a:latin typeface="+mn-lt"/>
        </a:defRPr>
      </a:lvl8pPr>
      <a:lvl9pPr marL="3482760" indent="-200848" algn="l" defTabSz="790839" rtl="0" fontAlgn="base">
        <a:lnSpc>
          <a:spcPts val="1757"/>
        </a:lnSpc>
        <a:spcBef>
          <a:spcPct val="20000"/>
        </a:spcBef>
        <a:spcAft>
          <a:spcPct val="0"/>
        </a:spcAft>
        <a:buChar char="»"/>
        <a:defRPr sz="1300">
          <a:solidFill>
            <a:srgbClr val="191919"/>
          </a:solidFill>
          <a:latin typeface="+mn-lt"/>
        </a:defRPr>
      </a:lvl9pPr>
    </p:bodyStyle>
    <p:otherStyle>
      <a:defPPr>
        <a:defRPr lang="de-DE"/>
      </a:defPPr>
      <a:lvl1pPr marL="0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1696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3392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5088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6784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8480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10176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11871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13567" algn="l" defTabSz="8033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image" Target="../media/image6.jpeg"/><Relationship Id="rId3" Type="http://schemas.openxmlformats.org/officeDocument/2006/relationships/tags" Target="../tags/tag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image" Target="../media/image5.jpe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8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4.jpeg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hyperlink" Target="http://de.wikipedia.org/w/index.php?title=Datei:1970s_bathroom_Hotel_Innsbruck.jpg&amp;filetimestamp=20110521164332" TargetMode="External"/><Relationship Id="rId28" Type="http://schemas.openxmlformats.org/officeDocument/2006/relationships/image" Target="../media/image7.jpeg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image" Target="../media/image3.jpeg"/><Relationship Id="rId27" Type="http://schemas.openxmlformats.org/officeDocument/2006/relationships/hyperlink" Target="http://de.wikipedia.org/w/index.php?title=Datei:Volksbrausebad.jpg&amp;filetimestamp=20060313110538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tags" Target="../tags/tag29.xml"/><Relationship Id="rId7" Type="http://schemas.openxmlformats.org/officeDocument/2006/relationships/image" Target="../media/image66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5.tiff"/><Relationship Id="rId5" Type="http://schemas.openxmlformats.org/officeDocument/2006/relationships/image" Target="../media/image64.jpe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tags" Target="../tags/tag25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ug-self.com/files/RUG_Self_Ablaeufe_2015_rus.pdf" TargetMode="External"/><Relationship Id="rId4" Type="http://schemas.openxmlformats.org/officeDocument/2006/relationships/image" Target="../media/image1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aPTsi-OZac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tiff"/><Relationship Id="rId5" Type="http://schemas.openxmlformats.org/officeDocument/2006/relationships/image" Target="../media/image114.tiff"/><Relationship Id="rId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Kl-EE23N2k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app.aco-haustechnik.de/badkonfig/konfigurator_en.html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135086" y="586596"/>
            <a:ext cx="5547632" cy="1093269"/>
          </a:xfrm>
        </p:spPr>
        <p:txBody>
          <a:bodyPr/>
          <a:lstStyle/>
          <a:p>
            <a:r>
              <a:rPr lang="de-DE" sz="2400" dirty="0"/>
              <a:t>ACO </a:t>
            </a:r>
            <a:r>
              <a:rPr lang="de-DE" sz="2400" dirty="0" err="1"/>
              <a:t>ShowerDrain</a:t>
            </a:r>
            <a:endParaRPr lang="de-DE" sz="2400" dirty="0"/>
          </a:p>
        </p:txBody>
      </p:sp>
      <p:sp>
        <p:nvSpPr>
          <p:cNvPr id="4" name="AutoShape 2" descr="Bildergebnis für technische unie nederland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Untertitel 1"/>
          <p:cNvSpPr txBox="1">
            <a:spLocks/>
          </p:cNvSpPr>
          <p:nvPr/>
        </p:nvSpPr>
        <p:spPr bwMode="auto">
          <a:xfrm>
            <a:off x="1732102" y="5478504"/>
            <a:ext cx="5757575" cy="106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indent="0" algn="ctr" eaLnBrk="1" hangingPunct="1"/>
            <a:r>
              <a:rPr lang="de-DE" sz="1800" b="1" kern="0" dirty="0" smtClean="0"/>
              <a:t>Modern and </a:t>
            </a:r>
            <a:r>
              <a:rPr lang="de-DE" sz="1800" b="1" kern="0" dirty="0" smtClean="0"/>
              <a:t>Efficient Drainage</a:t>
            </a:r>
            <a:r>
              <a:rPr lang="de-DE" sz="1800" b="1" kern="0" dirty="0" smtClean="0"/>
              <a:t/>
            </a:r>
            <a:br>
              <a:rPr lang="de-DE" sz="1800" b="1" kern="0" dirty="0" smtClean="0"/>
            </a:br>
            <a:r>
              <a:rPr lang="de-DE" sz="1800" b="1" kern="0" dirty="0" smtClean="0"/>
              <a:t>for </a:t>
            </a:r>
            <a:r>
              <a:rPr lang="de-DE" sz="1800" b="1" kern="0" dirty="0" smtClean="0"/>
              <a:t>Shower Areas</a:t>
            </a:r>
            <a:r>
              <a:rPr lang="de-DE" sz="1600" kern="0" dirty="0" smtClean="0"/>
              <a:t/>
            </a:r>
            <a:br>
              <a:rPr lang="de-DE" sz="1600" kern="0" dirty="0" smtClean="0"/>
            </a:br>
            <a:r>
              <a:rPr lang="de-DE" sz="1600" kern="0" dirty="0" smtClean="0"/>
              <a:t>Stadtlengsfeld, 22th September 2016</a:t>
            </a:r>
            <a:endParaRPr lang="de-DE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826" y="2182332"/>
            <a:ext cx="7037174" cy="279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4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61633"/>
            <a:ext cx="5757182" cy="609398"/>
          </a:xfr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Product</a:t>
            </a:r>
            <a:r>
              <a:rPr lang="de-DE" dirty="0" smtClean="0">
                <a:solidFill>
                  <a:srgbClr val="000000"/>
                </a:solidFill>
              </a:rPr>
              <a:t> norm EN 1253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Product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scope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 flipH="1">
            <a:off x="3132817" y="1422996"/>
            <a:ext cx="4082093" cy="249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295275" lvl="1" indent="-293688">
              <a:lnSpc>
                <a:spcPct val="125000"/>
              </a:lnSpc>
              <a:spcAft>
                <a:spcPct val="50000"/>
              </a:spcAft>
              <a:buClr>
                <a:srgbClr val="DF0029"/>
              </a:buClr>
              <a:buSzPct val="125000"/>
            </a:pPr>
            <a:r>
              <a:rPr lang="de-DE" sz="1600" dirty="0"/>
              <a:t>Norm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floor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roof</a:t>
            </a:r>
            <a:r>
              <a:rPr lang="de-DE" sz="1600" dirty="0" smtClean="0"/>
              <a:t>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. </a:t>
            </a:r>
            <a:r>
              <a:rPr lang="de-DE" sz="1600" dirty="0" err="1" smtClean="0"/>
              <a:t>Shower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channels</a:t>
            </a:r>
            <a:r>
              <a:rPr lang="de-DE" sz="1600" dirty="0" smtClean="0"/>
              <a:t> </a:t>
            </a:r>
            <a:r>
              <a:rPr lang="de-DE" sz="1600" dirty="0" err="1" smtClean="0"/>
              <a:t>were</a:t>
            </a:r>
            <a:r>
              <a:rPr lang="de-DE" sz="1600" dirty="0" smtClean="0"/>
              <a:t> not </a:t>
            </a:r>
            <a:r>
              <a:rPr lang="de-DE" sz="1600" dirty="0" err="1" smtClean="0"/>
              <a:t>included</a:t>
            </a:r>
            <a:endParaRPr lang="de-DE" sz="1600" dirty="0"/>
          </a:p>
          <a:p>
            <a:pPr marL="295275" lvl="1" indent="-293688">
              <a:lnSpc>
                <a:spcPct val="125000"/>
              </a:lnSpc>
              <a:spcAft>
                <a:spcPct val="50000"/>
              </a:spcAft>
              <a:buClr>
                <a:srgbClr val="DF0029"/>
              </a:buClr>
              <a:buSzPct val="125000"/>
              <a:tabLst>
                <a:tab pos="1131888" algn="l"/>
              </a:tabLst>
            </a:pPr>
            <a:r>
              <a:rPr lang="de-DE" sz="1600" dirty="0" smtClean="0"/>
              <a:t>Part </a:t>
            </a:r>
            <a:r>
              <a:rPr lang="de-DE" sz="1600" dirty="0"/>
              <a:t>1 = </a:t>
            </a:r>
            <a:r>
              <a:rPr lang="de-DE" sz="1600" dirty="0" err="1" smtClean="0"/>
              <a:t>Requirements</a:t>
            </a:r>
            <a:r>
              <a:rPr lang="de-DE" sz="1600" dirty="0" smtClean="0"/>
              <a:t> with </a:t>
            </a:r>
            <a:r>
              <a:rPr lang="de-DE" sz="1600" dirty="0" err="1" smtClean="0"/>
              <a:t>and</a:t>
            </a:r>
            <a:r>
              <a:rPr lang="de-DE" sz="1600" dirty="0" smtClean="0"/>
              <a:t> 	</a:t>
            </a:r>
            <a:r>
              <a:rPr lang="de-DE" sz="1600" dirty="0" err="1" smtClean="0"/>
              <a:t>without</a:t>
            </a:r>
            <a:r>
              <a:rPr lang="de-DE" sz="1600" dirty="0" smtClean="0"/>
              <a:t> foul </a:t>
            </a:r>
            <a:r>
              <a:rPr lang="de-DE" sz="1600" dirty="0" err="1" smtClean="0"/>
              <a:t>air</a:t>
            </a:r>
            <a:r>
              <a:rPr lang="de-DE" sz="1600" dirty="0" smtClean="0"/>
              <a:t> </a:t>
            </a:r>
            <a:r>
              <a:rPr lang="de-DE" sz="1600" dirty="0" err="1" smtClean="0"/>
              <a:t>trap</a:t>
            </a:r>
            <a:r>
              <a:rPr lang="de-DE" sz="1600" dirty="0" smtClean="0"/>
              <a:t> (FAT)</a:t>
            </a:r>
            <a:endParaRPr lang="de-DE" sz="1600" dirty="0"/>
          </a:p>
          <a:p>
            <a:pPr marL="295275" lvl="1" indent="-293688">
              <a:lnSpc>
                <a:spcPct val="125000"/>
              </a:lnSpc>
              <a:spcAft>
                <a:spcPct val="50000"/>
              </a:spcAft>
              <a:buClr>
                <a:srgbClr val="DF0029"/>
              </a:buClr>
              <a:buSzPct val="125000"/>
              <a:tabLst>
                <a:tab pos="1131888" algn="l"/>
              </a:tabLst>
            </a:pPr>
            <a:r>
              <a:rPr lang="de-DE" sz="1600" dirty="0" smtClean="0"/>
              <a:t>Part </a:t>
            </a:r>
            <a:r>
              <a:rPr lang="de-DE" sz="1600" dirty="0"/>
              <a:t>2 = </a:t>
            </a:r>
            <a:r>
              <a:rPr lang="de-DE" sz="1600" dirty="0" err="1" smtClean="0"/>
              <a:t>Testing</a:t>
            </a:r>
            <a:r>
              <a:rPr lang="de-DE" sz="1600" dirty="0" smtClean="0"/>
              <a:t> </a:t>
            </a:r>
            <a:r>
              <a:rPr lang="de-DE" sz="1600" dirty="0" err="1" smtClean="0"/>
              <a:t>procedures</a:t>
            </a:r>
            <a:r>
              <a:rPr lang="de-DE" sz="1600" dirty="0" smtClean="0"/>
              <a:t> with 	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without</a:t>
            </a:r>
            <a:r>
              <a:rPr lang="de-DE" sz="1600" dirty="0" smtClean="0"/>
              <a:t> foul </a:t>
            </a:r>
            <a:r>
              <a:rPr lang="de-DE" sz="1600" dirty="0" err="1" smtClean="0"/>
              <a:t>air</a:t>
            </a:r>
            <a:r>
              <a:rPr lang="de-DE" sz="1600" dirty="0" smtClean="0"/>
              <a:t> </a:t>
            </a:r>
            <a:r>
              <a:rPr lang="de-DE" sz="1600" dirty="0" err="1" smtClean="0"/>
              <a:t>trap</a:t>
            </a:r>
            <a:r>
              <a:rPr lang="de-DE" sz="1600" dirty="0" smtClean="0"/>
              <a:t> 	(FAT)</a:t>
            </a:r>
            <a:endParaRPr lang="de-DE" sz="1600" dirty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 flipH="1">
            <a:off x="3132836" y="4291222"/>
            <a:ext cx="4072781" cy="219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smtClean="0"/>
              <a:t>Floor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 with foul </a:t>
            </a:r>
            <a:r>
              <a:rPr lang="de-DE" sz="1600" dirty="0" err="1" smtClean="0"/>
              <a:t>air</a:t>
            </a:r>
            <a:r>
              <a:rPr lang="de-DE" sz="1600" dirty="0" smtClean="0"/>
              <a:t> </a:t>
            </a:r>
            <a:r>
              <a:rPr lang="de-DE" sz="1600" dirty="0" err="1" smtClean="0"/>
              <a:t>trap</a:t>
            </a:r>
            <a:r>
              <a:rPr lang="de-DE" sz="1600" dirty="0" smtClean="0"/>
              <a:t> </a:t>
            </a:r>
            <a:r>
              <a:rPr lang="de-DE" sz="1600" dirty="0" err="1" smtClean="0"/>
              <a:t>include</a:t>
            </a:r>
            <a:r>
              <a:rPr lang="de-DE" sz="1600" dirty="0" smtClean="0"/>
              <a:t> </a:t>
            </a:r>
            <a:r>
              <a:rPr lang="de-DE" sz="1600" dirty="0" err="1" smtClean="0"/>
              <a:t>shower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channels</a:t>
            </a:r>
            <a:endParaRPr lang="de-DE" sz="1600" dirty="0"/>
          </a:p>
          <a:p>
            <a:pPr lvl="1">
              <a:tabLst>
                <a:tab pos="1131888" algn="l"/>
              </a:tabLst>
            </a:pPr>
            <a:r>
              <a:rPr lang="de-DE" sz="1600" dirty="0" smtClean="0"/>
              <a:t>Part </a:t>
            </a:r>
            <a:r>
              <a:rPr lang="de-DE" sz="1600" dirty="0"/>
              <a:t>1 =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 with </a:t>
            </a:r>
            <a:r>
              <a:rPr lang="de-DE" sz="1600" dirty="0"/>
              <a:t>50 mm </a:t>
            </a:r>
            <a:r>
              <a:rPr lang="de-DE" sz="1600" dirty="0" smtClean="0"/>
              <a:t>foul </a:t>
            </a:r>
            <a:r>
              <a:rPr lang="de-DE" sz="1600" dirty="0" err="1" smtClean="0"/>
              <a:t>air</a:t>
            </a:r>
            <a:r>
              <a:rPr lang="de-DE" sz="1600" dirty="0" smtClean="0"/>
              <a:t> 	</a:t>
            </a:r>
            <a:r>
              <a:rPr lang="de-DE" sz="1600" dirty="0" err="1" smtClean="0"/>
              <a:t>trap</a:t>
            </a:r>
            <a:r>
              <a:rPr lang="de-DE" sz="1600" dirty="0" smtClean="0"/>
              <a:t> (FAT)</a:t>
            </a:r>
            <a:endParaRPr lang="de-DE" sz="1600" dirty="0"/>
          </a:p>
          <a:p>
            <a:pPr lvl="1">
              <a:tabLst>
                <a:tab pos="1131888" algn="l"/>
              </a:tabLst>
            </a:pPr>
            <a:r>
              <a:rPr lang="de-DE" sz="1600" dirty="0" smtClean="0"/>
              <a:t>Part </a:t>
            </a:r>
            <a:r>
              <a:rPr lang="de-DE" sz="1600" dirty="0"/>
              <a:t>2 =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 </a:t>
            </a:r>
            <a:r>
              <a:rPr lang="de-DE" sz="1600" dirty="0" err="1" smtClean="0"/>
              <a:t>without</a:t>
            </a:r>
            <a:r>
              <a:rPr lang="de-DE" sz="1600" dirty="0" smtClean="0"/>
              <a:t> foul </a:t>
            </a:r>
            <a:r>
              <a:rPr lang="de-DE" sz="1600" dirty="0" err="1" smtClean="0"/>
              <a:t>air</a:t>
            </a:r>
            <a:r>
              <a:rPr lang="de-DE" sz="1600" dirty="0" smtClean="0"/>
              <a:t> </a:t>
            </a:r>
            <a:r>
              <a:rPr lang="de-DE" sz="1600" dirty="0" err="1" smtClean="0"/>
              <a:t>trap</a:t>
            </a:r>
            <a:r>
              <a:rPr lang="de-DE" sz="1600" dirty="0" smtClean="0"/>
              <a:t> 	(FAT) (e.g. </a:t>
            </a:r>
            <a:r>
              <a:rPr lang="de-DE" sz="1600" dirty="0" err="1" smtClean="0"/>
              <a:t>roof</a:t>
            </a:r>
            <a:r>
              <a:rPr lang="de-DE" sz="1600" dirty="0" smtClean="0"/>
              <a:t>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7" name="Rechteck 6"/>
          <p:cNvSpPr/>
          <p:nvPr/>
        </p:nvSpPr>
        <p:spPr>
          <a:xfrm>
            <a:off x="2102132" y="1380792"/>
            <a:ext cx="756000" cy="2509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Old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02132" y="4249018"/>
            <a:ext cx="756000" cy="250749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New</a:t>
            </a:r>
            <a:endParaRPr lang="de-DE" sz="1600" b="1" dirty="0">
              <a:latin typeface="Verdana" pitchFamily="34" charset="0"/>
            </a:endParaRPr>
          </a:p>
        </p:txBody>
      </p:sp>
      <p:pic>
        <p:nvPicPr>
          <p:cNvPr id="1026" name="Picture 2" descr="http://www.samchaisteel.com/i/logo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2" y="1338822"/>
            <a:ext cx="952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9"/>
          <a:stretch/>
        </p:blipFill>
        <p:spPr bwMode="auto">
          <a:xfrm>
            <a:off x="6785137" y="3551751"/>
            <a:ext cx="2358863" cy="159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1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61633"/>
            <a:ext cx="5757182" cy="609398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de-DE" dirty="0" err="1" smtClean="0">
                <a:solidFill>
                  <a:srgbClr val="000000"/>
                </a:solidFill>
              </a:rPr>
              <a:t>Product</a:t>
            </a:r>
            <a:r>
              <a:rPr lang="de-DE" dirty="0" smtClean="0">
                <a:solidFill>
                  <a:srgbClr val="000000"/>
                </a:solidFill>
              </a:rPr>
              <a:t> norm </a:t>
            </a:r>
            <a:r>
              <a:rPr lang="de-DE" dirty="0">
                <a:solidFill>
                  <a:srgbClr val="000000"/>
                </a:solidFill>
              </a:rPr>
              <a:t>EN </a:t>
            </a:r>
            <a:r>
              <a:rPr lang="de-DE" dirty="0" smtClean="0">
                <a:solidFill>
                  <a:srgbClr val="000000"/>
                </a:solidFill>
              </a:rPr>
              <a:t>1253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Temperature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cycle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test</a:t>
            </a: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 flipH="1">
            <a:off x="3132136" y="1422996"/>
            <a:ext cx="40862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smtClean="0"/>
              <a:t>A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err="1" smtClean="0"/>
              <a:t>procedure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check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performance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product</a:t>
            </a:r>
            <a:r>
              <a:rPr lang="de-DE" sz="1600" dirty="0" smtClean="0"/>
              <a:t> </a:t>
            </a:r>
            <a:r>
              <a:rPr lang="de-DE" sz="1600" dirty="0" err="1" smtClean="0"/>
              <a:t>under</a:t>
            </a:r>
            <a:r>
              <a:rPr lang="de-DE" sz="1600" dirty="0" smtClean="0"/>
              <a:t> different </a:t>
            </a:r>
            <a:r>
              <a:rPr lang="de-DE" sz="1600" dirty="0" err="1" smtClean="0"/>
              <a:t>water</a:t>
            </a:r>
            <a:r>
              <a:rPr lang="de-DE" sz="1600" dirty="0" smtClean="0"/>
              <a:t> </a:t>
            </a:r>
            <a:r>
              <a:rPr lang="de-DE" sz="1600" dirty="0" err="1" smtClean="0"/>
              <a:t>temperatures</a:t>
            </a:r>
            <a:endParaRPr lang="de-DE" sz="1600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 flipH="1">
            <a:off x="3132153" y="4291222"/>
            <a:ext cx="4086210" cy="216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smtClean="0"/>
              <a:t>Differentiation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testing</a:t>
            </a:r>
            <a:r>
              <a:rPr lang="de-DE" sz="1600" dirty="0" smtClean="0"/>
              <a:t> </a:t>
            </a:r>
            <a:r>
              <a:rPr lang="de-DE" sz="1600" dirty="0" err="1" smtClean="0"/>
              <a:t>accoding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scope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application</a:t>
            </a:r>
            <a:endParaRPr lang="de-DE" sz="1600" dirty="0" smtClean="0"/>
          </a:p>
          <a:p>
            <a:pPr marL="561975" lvl="2" indent="-266700">
              <a:buSzPct val="120000"/>
              <a:buFont typeface="Wingdings" panose="05000000000000000000" pitchFamily="2" charset="2"/>
              <a:buChar char="§"/>
              <a:tabLst>
                <a:tab pos="1592263" algn="l"/>
              </a:tabLst>
            </a:pPr>
            <a:r>
              <a:rPr lang="de-DE" sz="1600" dirty="0" err="1" smtClean="0"/>
              <a:t>class</a:t>
            </a:r>
            <a:r>
              <a:rPr lang="de-DE" sz="1600" dirty="0" smtClean="0"/>
              <a:t> </a:t>
            </a:r>
            <a:r>
              <a:rPr lang="de-DE" sz="1600" dirty="0"/>
              <a:t>A: </a:t>
            </a:r>
            <a:r>
              <a:rPr lang="de-DE" sz="1600" dirty="0" smtClean="0"/>
              <a:t>1500 </a:t>
            </a:r>
            <a:r>
              <a:rPr lang="de-DE" sz="1600" dirty="0" err="1" smtClean="0"/>
              <a:t>cycles</a:t>
            </a:r>
            <a:r>
              <a:rPr lang="de-DE" sz="1600" dirty="0" smtClean="0"/>
              <a:t> 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>	</a:t>
            </a: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smtClean="0"/>
              <a:t>all </a:t>
            </a:r>
            <a:r>
              <a:rPr lang="de-DE" sz="1600" dirty="0" err="1" smtClean="0"/>
              <a:t>applications</a:t>
            </a:r>
            <a:endParaRPr lang="de-DE" sz="1600" dirty="0" smtClean="0"/>
          </a:p>
          <a:p>
            <a:pPr marL="561975" lvl="2" indent="-266700">
              <a:buSzPct val="120000"/>
              <a:buFont typeface="Wingdings" panose="05000000000000000000" pitchFamily="2" charset="2"/>
              <a:buChar char="§"/>
              <a:tabLst>
                <a:tab pos="1592263" algn="l"/>
              </a:tabLst>
            </a:pPr>
            <a:r>
              <a:rPr lang="de-DE" sz="1600" dirty="0" err="1" smtClean="0"/>
              <a:t>class</a:t>
            </a:r>
            <a:r>
              <a:rPr lang="de-DE" sz="1600" dirty="0" smtClean="0"/>
              <a:t> </a:t>
            </a:r>
            <a:r>
              <a:rPr lang="de-DE" sz="1600" dirty="0"/>
              <a:t>B: 360 </a:t>
            </a:r>
            <a:r>
              <a:rPr lang="de-DE" sz="1600" dirty="0" err="1" smtClean="0"/>
              <a:t>cycles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>	</a:t>
            </a:r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smtClean="0"/>
              <a:t>Private </a:t>
            </a:r>
            <a:r>
              <a:rPr lang="de-DE" sz="1600" dirty="0" err="1" smtClean="0"/>
              <a:t>bath</a:t>
            </a:r>
            <a:r>
              <a:rPr lang="de-DE" sz="1600" dirty="0" smtClean="0"/>
              <a:t> </a:t>
            </a:r>
            <a:r>
              <a:rPr lang="de-DE" sz="1600" dirty="0" err="1" smtClean="0"/>
              <a:t>rooms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	(DN </a:t>
            </a:r>
            <a:r>
              <a:rPr lang="de-DE" sz="1600" dirty="0"/>
              <a:t>32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/>
              <a:t>DN 75)</a:t>
            </a:r>
          </a:p>
        </p:txBody>
      </p:sp>
      <p:sp>
        <p:nvSpPr>
          <p:cNvPr id="10" name="Rechteck 9"/>
          <p:cNvSpPr/>
          <p:nvPr/>
        </p:nvSpPr>
        <p:spPr>
          <a:xfrm>
            <a:off x="2102132" y="1380792"/>
            <a:ext cx="756000" cy="2509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Old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102132" y="4249018"/>
            <a:ext cx="756000" cy="250749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New</a:t>
            </a:r>
            <a:endParaRPr lang="de-DE" sz="1600" b="1" dirty="0">
              <a:latin typeface="Verdana" pitchFamily="34" charset="0"/>
            </a:endParaRPr>
          </a:p>
        </p:txBody>
      </p:sp>
      <p:pic>
        <p:nvPicPr>
          <p:cNvPr id="8" name="Picture 2" descr="http://www.samchaisteel.com/i/logo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2" y="1338822"/>
            <a:ext cx="952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59" y="3214215"/>
            <a:ext cx="1471665" cy="20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3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de-DE" dirty="0" err="1">
                <a:solidFill>
                  <a:srgbClr val="000000"/>
                </a:solidFill>
              </a:rPr>
              <a:t>Product</a:t>
            </a:r>
            <a:r>
              <a:rPr lang="de-DE" dirty="0">
                <a:solidFill>
                  <a:srgbClr val="000000"/>
                </a:solidFill>
              </a:rPr>
              <a:t> norm EN 1253</a:t>
            </a:r>
            <a:br>
              <a:rPr lang="de-DE" dirty="0">
                <a:solidFill>
                  <a:srgbClr val="000000"/>
                </a:solidFill>
              </a:rPr>
            </a:br>
            <a:r>
              <a:rPr lang="de-DE" dirty="0" err="1">
                <a:solidFill>
                  <a:srgbClr val="000000"/>
                </a:solidFill>
              </a:rPr>
              <a:t>Temperature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cycle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test</a:t>
            </a: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 flipH="1">
            <a:off x="3132136" y="1422996"/>
            <a:ext cx="496565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>
              <a:lnSpc>
                <a:spcPct val="125000"/>
              </a:lnSpc>
              <a:spcAft>
                <a:spcPct val="50000"/>
              </a:spcAft>
              <a:buSzPct val="125000"/>
              <a:buFont typeface="Wingdings" pitchFamily="2" charset="2"/>
              <a:buChar char="§"/>
            </a:pPr>
            <a:r>
              <a:rPr lang="de-DE" sz="1600" dirty="0" err="1" smtClean="0"/>
              <a:t>Temperature</a:t>
            </a:r>
            <a:r>
              <a:rPr lang="de-DE" sz="1600" dirty="0" smtClean="0"/>
              <a:t> </a:t>
            </a:r>
            <a:r>
              <a:rPr lang="de-DE" sz="1600" dirty="0" err="1" smtClean="0"/>
              <a:t>cycle</a:t>
            </a:r>
            <a:r>
              <a:rPr lang="de-DE" sz="1600" dirty="0" smtClean="0"/>
              <a:t>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products</a:t>
            </a:r>
            <a:r>
              <a:rPr lang="de-DE" sz="1600" dirty="0" smtClean="0"/>
              <a:t> </a:t>
            </a:r>
            <a:r>
              <a:rPr lang="de-DE" sz="1600" dirty="0" err="1" smtClean="0"/>
              <a:t>acc</a:t>
            </a:r>
            <a:r>
              <a:rPr lang="de-DE" sz="1600" dirty="0" smtClean="0"/>
              <a:t>. </a:t>
            </a:r>
            <a:r>
              <a:rPr lang="de-DE" sz="1600" dirty="0" err="1" smtClean="0"/>
              <a:t>to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class</a:t>
            </a:r>
            <a:r>
              <a:rPr lang="de-DE" sz="1600" dirty="0" smtClean="0"/>
              <a:t> </a:t>
            </a:r>
            <a:r>
              <a:rPr lang="de-DE" sz="1600" dirty="0"/>
              <a:t>A </a:t>
            </a:r>
            <a:r>
              <a:rPr lang="de-DE" sz="1600" dirty="0" smtClean="0"/>
              <a:t>with </a:t>
            </a:r>
            <a:r>
              <a:rPr lang="de-DE" sz="1600" dirty="0"/>
              <a:t>1500 </a:t>
            </a:r>
            <a:r>
              <a:rPr lang="de-DE" sz="1600" dirty="0" err="1" smtClean="0"/>
              <a:t>cycles</a:t>
            </a:r>
            <a:r>
              <a:rPr lang="de-DE" sz="1600" dirty="0" smtClean="0"/>
              <a:t>  </a:t>
            </a:r>
            <a:br>
              <a:rPr lang="de-DE" sz="1600" dirty="0" smtClean="0"/>
            </a:br>
            <a:r>
              <a:rPr lang="de-DE" sz="1600" dirty="0" err="1" smtClean="0"/>
              <a:t>class</a:t>
            </a:r>
            <a:r>
              <a:rPr lang="de-DE" sz="1600" dirty="0" smtClean="0"/>
              <a:t> B with </a:t>
            </a:r>
            <a:r>
              <a:rPr lang="de-DE" sz="1600" dirty="0"/>
              <a:t>360 </a:t>
            </a:r>
            <a:r>
              <a:rPr lang="de-DE" sz="1600" dirty="0" err="1" smtClean="0"/>
              <a:t>cycles</a:t>
            </a:r>
            <a:endParaRPr lang="de-DE" sz="160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3285941" y="2969930"/>
            <a:ext cx="407056" cy="563854"/>
            <a:chOff x="2613414" y="3144356"/>
            <a:chExt cx="407056" cy="563854"/>
          </a:xfrm>
        </p:grpSpPr>
        <p:sp>
          <p:nvSpPr>
            <p:cNvPr id="3" name="Pfeil nach unten 2"/>
            <p:cNvSpPr/>
            <p:nvPr/>
          </p:nvSpPr>
          <p:spPr bwMode="auto">
            <a:xfrm>
              <a:off x="2613414" y="3179752"/>
              <a:ext cx="407056" cy="52845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" name="Rectangle 4"/>
            <p:cNvSpPr txBox="1">
              <a:spLocks noChangeArrowheads="1"/>
            </p:cNvSpPr>
            <p:nvPr/>
          </p:nvSpPr>
          <p:spPr bwMode="auto">
            <a:xfrm flipH="1">
              <a:off x="2769719" y="3144356"/>
              <a:ext cx="129844" cy="273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301272" indent="-301272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/>
              </a:lvl1pPr>
              <a:lvl2pPr marL="295275" lvl="1" indent="-293688" defTabSz="790839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50000"/>
                </a:spcAft>
                <a:buClr>
                  <a:srgbClr val="DF0029"/>
                </a:buClr>
                <a:buSzPct val="125000"/>
                <a:buFont typeface="Wingdings" pitchFamily="2" charset="2"/>
                <a:buChar char="§"/>
              </a:lvl2pPr>
              <a:lvl3pPr marL="477014" indent="-167373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/>
              </a:lvl3pPr>
              <a:lvl4pPr marL="795023" indent="-159005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/>
              </a:lvl4pPr>
              <a:lvl5pPr marL="1875976" indent="-200848" defTabSz="790839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5pPr>
              <a:lvl6pPr marL="2277672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6pPr>
              <a:lvl7pPr marL="2679368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7pPr>
              <a:lvl8pPr marL="3081064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8pPr>
              <a:lvl9pPr marL="3482760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9pPr>
            </a:lstStyle>
            <a:p>
              <a:pPr marL="0" indent="0">
                <a:lnSpc>
                  <a:spcPct val="125000"/>
                </a:lnSpc>
                <a:spcAft>
                  <a:spcPct val="50000"/>
                </a:spcAft>
                <a:buSzPct val="125000"/>
              </a:pPr>
              <a:r>
                <a:rPr lang="de-DE" sz="1600" dirty="0" smtClean="0">
                  <a:solidFill>
                    <a:schemeClr val="bg1"/>
                  </a:solidFill>
                </a:rPr>
                <a:t>1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285941" y="3681786"/>
            <a:ext cx="407056" cy="563854"/>
            <a:chOff x="2613414" y="3869977"/>
            <a:chExt cx="407056" cy="563854"/>
          </a:xfrm>
        </p:grpSpPr>
        <p:sp>
          <p:nvSpPr>
            <p:cNvPr id="7" name="Pfeil nach unten 6"/>
            <p:cNvSpPr/>
            <p:nvPr/>
          </p:nvSpPr>
          <p:spPr bwMode="auto">
            <a:xfrm>
              <a:off x="2613414" y="3905373"/>
              <a:ext cx="407056" cy="52845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Rectangle 4"/>
            <p:cNvSpPr txBox="1">
              <a:spLocks noChangeArrowheads="1"/>
            </p:cNvSpPr>
            <p:nvPr/>
          </p:nvSpPr>
          <p:spPr bwMode="auto">
            <a:xfrm flipH="1">
              <a:off x="2769719" y="3869977"/>
              <a:ext cx="129844" cy="273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301272" indent="-301272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/>
              </a:lvl1pPr>
              <a:lvl2pPr marL="295275" lvl="1" indent="-293688" defTabSz="790839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50000"/>
                </a:spcAft>
                <a:buClr>
                  <a:srgbClr val="DF0029"/>
                </a:buClr>
                <a:buSzPct val="125000"/>
                <a:buFont typeface="Wingdings" pitchFamily="2" charset="2"/>
                <a:buChar char="§"/>
              </a:lvl2pPr>
              <a:lvl3pPr marL="477014" indent="-167373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/>
              </a:lvl3pPr>
              <a:lvl4pPr marL="795023" indent="-159005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/>
              </a:lvl4pPr>
              <a:lvl5pPr marL="1875976" indent="-200848" defTabSz="790839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5pPr>
              <a:lvl6pPr marL="2277672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6pPr>
              <a:lvl7pPr marL="2679368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7pPr>
              <a:lvl8pPr marL="3081064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8pPr>
              <a:lvl9pPr marL="3482760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9pPr>
            </a:lstStyle>
            <a:p>
              <a:pPr marL="0" indent="0">
                <a:lnSpc>
                  <a:spcPct val="125000"/>
                </a:lnSpc>
                <a:spcAft>
                  <a:spcPct val="50000"/>
                </a:spcAft>
                <a:buSzPct val="125000"/>
              </a:pPr>
              <a:r>
                <a:rPr lang="de-DE" sz="1600" dirty="0" smtClean="0">
                  <a:solidFill>
                    <a:schemeClr val="bg1"/>
                  </a:solidFill>
                </a:rPr>
                <a:t>2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285941" y="4393642"/>
            <a:ext cx="407056" cy="563854"/>
            <a:chOff x="2613414" y="4554302"/>
            <a:chExt cx="407056" cy="563854"/>
          </a:xfrm>
        </p:grpSpPr>
        <p:sp>
          <p:nvSpPr>
            <p:cNvPr id="9" name="Pfeil nach unten 8"/>
            <p:cNvSpPr/>
            <p:nvPr/>
          </p:nvSpPr>
          <p:spPr bwMode="auto">
            <a:xfrm>
              <a:off x="2613414" y="4589698"/>
              <a:ext cx="407056" cy="52845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" name="Rectangle 4"/>
            <p:cNvSpPr txBox="1">
              <a:spLocks noChangeArrowheads="1"/>
            </p:cNvSpPr>
            <p:nvPr/>
          </p:nvSpPr>
          <p:spPr bwMode="auto">
            <a:xfrm flipH="1">
              <a:off x="2769719" y="4554302"/>
              <a:ext cx="129844" cy="273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301272" indent="-301272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/>
              </a:lvl1pPr>
              <a:lvl2pPr marL="295275" lvl="1" indent="-293688" defTabSz="790839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50000"/>
                </a:spcAft>
                <a:buClr>
                  <a:srgbClr val="DF0029"/>
                </a:buClr>
                <a:buSzPct val="125000"/>
                <a:buFont typeface="Wingdings" pitchFamily="2" charset="2"/>
                <a:buChar char="§"/>
              </a:lvl2pPr>
              <a:lvl3pPr marL="477014" indent="-167373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/>
              </a:lvl3pPr>
              <a:lvl4pPr marL="795023" indent="-159005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/>
              </a:lvl4pPr>
              <a:lvl5pPr marL="1875976" indent="-200848" defTabSz="790839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5pPr>
              <a:lvl6pPr marL="2277672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6pPr>
              <a:lvl7pPr marL="2679368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7pPr>
              <a:lvl8pPr marL="3081064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8pPr>
              <a:lvl9pPr marL="3482760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9pPr>
            </a:lstStyle>
            <a:p>
              <a:pPr marL="0" indent="0">
                <a:lnSpc>
                  <a:spcPct val="125000"/>
                </a:lnSpc>
                <a:spcAft>
                  <a:spcPct val="50000"/>
                </a:spcAft>
                <a:buSzPct val="125000"/>
              </a:pPr>
              <a:r>
                <a:rPr lang="de-DE" sz="1600" dirty="0" smtClean="0">
                  <a:solidFill>
                    <a:schemeClr val="bg1"/>
                  </a:solidFill>
                </a:rPr>
                <a:t>3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285941" y="5105497"/>
            <a:ext cx="407056" cy="563854"/>
            <a:chOff x="2613414" y="5279923"/>
            <a:chExt cx="407056" cy="563854"/>
          </a:xfrm>
        </p:grpSpPr>
        <p:sp>
          <p:nvSpPr>
            <p:cNvPr id="11" name="Pfeil nach unten 10"/>
            <p:cNvSpPr/>
            <p:nvPr/>
          </p:nvSpPr>
          <p:spPr bwMode="auto">
            <a:xfrm>
              <a:off x="2613414" y="5315319"/>
              <a:ext cx="407056" cy="528458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" name="Rectangle 4"/>
            <p:cNvSpPr txBox="1">
              <a:spLocks noChangeArrowheads="1"/>
            </p:cNvSpPr>
            <p:nvPr/>
          </p:nvSpPr>
          <p:spPr bwMode="auto">
            <a:xfrm flipH="1">
              <a:off x="2769719" y="5279923"/>
              <a:ext cx="129844" cy="273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de-DE"/>
              </a:defPPr>
              <a:lvl1pPr marL="301272" indent="-301272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/>
              </a:lvl1pPr>
              <a:lvl2pPr marL="295275" lvl="1" indent="-293688" defTabSz="790839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50000"/>
                </a:spcAft>
                <a:buClr>
                  <a:srgbClr val="DF0029"/>
                </a:buClr>
                <a:buSzPct val="125000"/>
                <a:buFont typeface="Wingdings" pitchFamily="2" charset="2"/>
                <a:buChar char="§"/>
              </a:lvl2pPr>
              <a:lvl3pPr marL="477014" indent="-167373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/>
              </a:lvl3pPr>
              <a:lvl4pPr marL="795023" indent="-159005" defTabSz="790839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/>
              </a:lvl4pPr>
              <a:lvl5pPr marL="1875976" indent="-200848" defTabSz="790839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5pPr>
              <a:lvl6pPr marL="2277672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6pPr>
              <a:lvl7pPr marL="2679368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7pPr>
              <a:lvl8pPr marL="3081064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8pPr>
              <a:lvl9pPr marL="3482760" indent="-200848" defTabSz="790839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</a:defRPr>
              </a:lvl9pPr>
            </a:lstStyle>
            <a:p>
              <a:pPr marL="0" indent="0">
                <a:lnSpc>
                  <a:spcPct val="125000"/>
                </a:lnSpc>
                <a:spcAft>
                  <a:spcPct val="50000"/>
                </a:spcAft>
                <a:buSzPct val="125000"/>
              </a:pPr>
              <a:r>
                <a:rPr lang="de-DE" sz="1600" dirty="0" smtClean="0">
                  <a:solidFill>
                    <a:schemeClr val="bg1"/>
                  </a:solidFill>
                </a:rPr>
                <a:t>4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4"/>
          <p:cNvSpPr txBox="1">
            <a:spLocks noChangeArrowheads="1"/>
          </p:cNvSpPr>
          <p:nvPr/>
        </p:nvSpPr>
        <p:spPr bwMode="auto">
          <a:xfrm flipH="1">
            <a:off x="3530796" y="2977210"/>
            <a:ext cx="42209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09562" lvl="1" indent="0">
              <a:buNone/>
            </a:pPr>
            <a:r>
              <a:rPr lang="de-DE" sz="1600" dirty="0" smtClean="0"/>
              <a:t>60 s: 93°C </a:t>
            </a:r>
            <a:r>
              <a:rPr lang="de-DE" sz="1600" dirty="0" err="1" smtClean="0"/>
              <a:t>hot</a:t>
            </a:r>
            <a:r>
              <a:rPr lang="de-DE" sz="1600" dirty="0" smtClean="0"/>
              <a:t> </a:t>
            </a:r>
            <a:r>
              <a:rPr lang="de-DE" sz="1600" dirty="0" err="1" smtClean="0"/>
              <a:t>water</a:t>
            </a:r>
            <a:r>
              <a:rPr lang="de-DE" sz="1600" dirty="0" smtClean="0"/>
              <a:t> 0,5 </a:t>
            </a:r>
            <a:r>
              <a:rPr lang="de-DE" sz="1600" dirty="0"/>
              <a:t>l/s </a:t>
            </a: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 flipH="1">
            <a:off x="3530796" y="3676581"/>
            <a:ext cx="42209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09562" lvl="1" indent="0">
              <a:buNone/>
            </a:pPr>
            <a:r>
              <a:rPr lang="de-DE" sz="1600" dirty="0" smtClean="0"/>
              <a:t>60 s: Pause</a:t>
            </a:r>
            <a:endParaRPr lang="de-DE" sz="1600" dirty="0"/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 flipH="1">
            <a:off x="3530796" y="4410321"/>
            <a:ext cx="42209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09562" lvl="1" indent="0">
              <a:buNone/>
            </a:pPr>
            <a:r>
              <a:rPr lang="de-DE" sz="1600" dirty="0"/>
              <a:t>60 s: </a:t>
            </a:r>
            <a:r>
              <a:rPr lang="de-DE" sz="1600" dirty="0" smtClean="0"/>
              <a:t>15°C </a:t>
            </a:r>
            <a:r>
              <a:rPr lang="de-DE" sz="1600" dirty="0" err="1" smtClean="0"/>
              <a:t>cold</a:t>
            </a:r>
            <a:r>
              <a:rPr lang="de-DE" sz="1600" dirty="0" smtClean="0"/>
              <a:t> </a:t>
            </a:r>
            <a:r>
              <a:rPr lang="de-DE" sz="1600" dirty="0" err="1" smtClean="0"/>
              <a:t>water</a:t>
            </a:r>
            <a:r>
              <a:rPr lang="de-DE" sz="1600" dirty="0" smtClean="0"/>
              <a:t> 0,5 </a:t>
            </a:r>
            <a:r>
              <a:rPr lang="de-DE" sz="1600" dirty="0"/>
              <a:t>l/s </a:t>
            </a:r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 bwMode="auto">
          <a:xfrm flipH="1">
            <a:off x="3530796" y="5109692"/>
            <a:ext cx="42209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09562" lvl="1" indent="0">
              <a:buNone/>
            </a:pPr>
            <a:r>
              <a:rPr lang="de-DE" sz="1600" dirty="0" smtClean="0"/>
              <a:t>60 s: Pause</a:t>
            </a:r>
            <a:endParaRPr lang="de-DE" sz="1600" dirty="0"/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 flipH="1">
            <a:off x="3424614" y="2499363"/>
            <a:ext cx="42209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0" lvl="1" indent="0">
              <a:buNone/>
            </a:pPr>
            <a:r>
              <a:rPr lang="de-DE" sz="1600" dirty="0" err="1" smtClean="0"/>
              <a:t>One</a:t>
            </a:r>
            <a:r>
              <a:rPr lang="de-DE" sz="1600" dirty="0" smtClean="0"/>
              <a:t> </a:t>
            </a:r>
            <a:r>
              <a:rPr lang="de-DE" sz="1600" dirty="0" err="1" smtClean="0"/>
              <a:t>cycle</a:t>
            </a:r>
            <a:r>
              <a:rPr lang="de-DE" sz="1600" dirty="0" smtClean="0"/>
              <a:t> </a:t>
            </a:r>
            <a:r>
              <a:rPr lang="de-DE" sz="1600" dirty="0" err="1" smtClean="0"/>
              <a:t>includes</a:t>
            </a:r>
            <a:r>
              <a:rPr lang="de-DE" sz="1600" dirty="0" smtClean="0"/>
              <a:t>:</a:t>
            </a:r>
            <a:endParaRPr lang="de-DE" sz="1600" dirty="0"/>
          </a:p>
        </p:txBody>
      </p:sp>
      <p:sp>
        <p:nvSpPr>
          <p:cNvPr id="26" name="Rechteck 25"/>
          <p:cNvSpPr/>
          <p:nvPr/>
        </p:nvSpPr>
        <p:spPr>
          <a:xfrm>
            <a:off x="2102132" y="1380791"/>
            <a:ext cx="756000" cy="537572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New</a:t>
            </a:r>
            <a:endParaRPr lang="de-DE" sz="1600" b="1" dirty="0">
              <a:latin typeface="Verdana" pitchFamily="34" charset="0"/>
            </a:endParaRPr>
          </a:p>
        </p:txBody>
      </p:sp>
      <p:pic>
        <p:nvPicPr>
          <p:cNvPr id="24" name="Picture 2" descr="http://www.samchaisteel.com/i/logo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2" y="1338822"/>
            <a:ext cx="952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59" y="3214215"/>
            <a:ext cx="1471665" cy="206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3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61633"/>
            <a:ext cx="5757182" cy="609398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de-DE" dirty="0" err="1" smtClean="0">
                <a:solidFill>
                  <a:srgbClr val="000000"/>
                </a:solidFill>
              </a:rPr>
              <a:t>Product</a:t>
            </a:r>
            <a:r>
              <a:rPr lang="de-DE" dirty="0" smtClean="0">
                <a:solidFill>
                  <a:srgbClr val="000000"/>
                </a:solidFill>
              </a:rPr>
              <a:t> norm EN 1253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Slope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outlet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spigot</a:t>
            </a: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 flipH="1">
            <a:off x="3132136" y="1422996"/>
            <a:ext cx="4086227" cy="88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smtClean="0"/>
              <a:t>Pipe </a:t>
            </a:r>
            <a:r>
              <a:rPr lang="de-DE" sz="1600" dirty="0" err="1" smtClean="0"/>
              <a:t>running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outlet</a:t>
            </a:r>
            <a:r>
              <a:rPr lang="de-DE" sz="1600" dirty="0" smtClean="0"/>
              <a:t> </a:t>
            </a:r>
            <a:r>
              <a:rPr lang="de-DE" sz="1600" dirty="0" err="1" smtClean="0"/>
              <a:t>spigot</a:t>
            </a:r>
            <a:r>
              <a:rPr lang="de-DE" sz="1600" dirty="0" smtClean="0"/>
              <a:t> </a:t>
            </a:r>
            <a:r>
              <a:rPr lang="de-DE" sz="1600" dirty="0" err="1" smtClean="0"/>
              <a:t>shall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isntalled</a:t>
            </a:r>
            <a:r>
              <a:rPr lang="de-DE" sz="1600" dirty="0" smtClean="0"/>
              <a:t> with </a:t>
            </a:r>
            <a:r>
              <a:rPr lang="de-DE" sz="1600" b="1" dirty="0" smtClean="0"/>
              <a:t>2% </a:t>
            </a:r>
            <a:r>
              <a:rPr lang="de-DE" sz="1600" b="1" dirty="0" err="1" smtClean="0"/>
              <a:t>slope</a:t>
            </a:r>
            <a:r>
              <a:rPr lang="de-DE" sz="1600" b="1" dirty="0" smtClean="0"/>
              <a:t> </a:t>
            </a:r>
            <a:r>
              <a:rPr lang="de-DE" sz="1600" dirty="0" err="1" smtClean="0"/>
              <a:t>against</a:t>
            </a:r>
            <a:r>
              <a:rPr lang="de-DE" sz="1600" dirty="0" smtClean="0"/>
              <a:t> horizontal </a:t>
            </a:r>
            <a:r>
              <a:rPr lang="de-DE" sz="1600" dirty="0" err="1" smtClean="0"/>
              <a:t>line</a:t>
            </a:r>
            <a:endParaRPr lang="de-DE" sz="1600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 flipH="1">
            <a:off x="3132152" y="4291222"/>
            <a:ext cx="40862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/>
              <a:t>Pipe </a:t>
            </a:r>
            <a:r>
              <a:rPr lang="de-DE" sz="1600" dirty="0" err="1"/>
              <a:t>running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outlet</a:t>
            </a:r>
            <a:r>
              <a:rPr lang="de-DE" sz="1600" dirty="0"/>
              <a:t> </a:t>
            </a:r>
            <a:r>
              <a:rPr lang="de-DE" sz="1600" dirty="0" err="1"/>
              <a:t>spigot</a:t>
            </a:r>
            <a:r>
              <a:rPr lang="de-DE" sz="1600" dirty="0"/>
              <a:t> </a:t>
            </a:r>
            <a:r>
              <a:rPr lang="de-DE" sz="1600" dirty="0" err="1"/>
              <a:t>shall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isntalled</a:t>
            </a:r>
            <a:r>
              <a:rPr lang="de-DE" sz="1600" dirty="0"/>
              <a:t> with </a:t>
            </a:r>
            <a:r>
              <a:rPr lang="de-DE" sz="1600" b="1" dirty="0" smtClean="0"/>
              <a:t>1,5% </a:t>
            </a:r>
            <a:r>
              <a:rPr lang="de-DE" sz="1600" b="1" dirty="0" err="1"/>
              <a:t>slope</a:t>
            </a:r>
            <a:r>
              <a:rPr lang="de-DE" sz="1600" b="1" dirty="0"/>
              <a:t> </a:t>
            </a:r>
            <a:r>
              <a:rPr lang="de-DE" sz="1600" dirty="0" err="1"/>
              <a:t>against</a:t>
            </a:r>
            <a:r>
              <a:rPr lang="de-DE" sz="1600" dirty="0"/>
              <a:t> horizontal </a:t>
            </a:r>
            <a:r>
              <a:rPr lang="de-DE" sz="1600" dirty="0" err="1"/>
              <a:t>line</a:t>
            </a:r>
            <a:endParaRPr lang="de-DE" sz="1600" dirty="0"/>
          </a:p>
        </p:txBody>
      </p:sp>
      <p:sp>
        <p:nvSpPr>
          <p:cNvPr id="10" name="Rechteck 9"/>
          <p:cNvSpPr/>
          <p:nvPr/>
        </p:nvSpPr>
        <p:spPr>
          <a:xfrm>
            <a:off x="2102132" y="1380792"/>
            <a:ext cx="756000" cy="2509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Old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102132" y="4249018"/>
            <a:ext cx="756000" cy="250749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New</a:t>
            </a:r>
            <a:endParaRPr lang="de-DE" sz="1600" b="1" dirty="0">
              <a:latin typeface="Verdana" pitchFamily="34" charset="0"/>
            </a:endParaRPr>
          </a:p>
        </p:txBody>
      </p:sp>
      <p:pic>
        <p:nvPicPr>
          <p:cNvPr id="8" name="Picture 2" descr="http://www.samchaisteel.com/i/logo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2" y="1338822"/>
            <a:ext cx="952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28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61633"/>
            <a:ext cx="5757182" cy="60939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Product</a:t>
            </a:r>
            <a:r>
              <a:rPr lang="de-DE" dirty="0" smtClean="0">
                <a:solidFill>
                  <a:srgbClr val="000000"/>
                </a:solidFill>
              </a:rPr>
              <a:t> norm </a:t>
            </a:r>
            <a:r>
              <a:rPr lang="de-DE" dirty="0">
                <a:solidFill>
                  <a:srgbClr val="000000"/>
                </a:solidFill>
              </a:rPr>
              <a:t>EN </a:t>
            </a:r>
            <a:r>
              <a:rPr lang="de-DE" dirty="0" smtClean="0">
                <a:solidFill>
                  <a:srgbClr val="000000"/>
                </a:solidFill>
              </a:rPr>
              <a:t>1253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Flanges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 flipH="1">
            <a:off x="3132136" y="1422996"/>
            <a:ext cx="408621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definition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flanges</a:t>
            </a:r>
            <a:r>
              <a:rPr lang="de-DE" sz="1600" dirty="0" smtClean="0"/>
              <a:t> in </a:t>
            </a:r>
            <a:r>
              <a:rPr lang="de-DE" sz="1600" dirty="0" err="1" smtClean="0"/>
              <a:t>combination</a:t>
            </a:r>
            <a:r>
              <a:rPr lang="de-DE" sz="1600" dirty="0" smtClean="0"/>
              <a:t> with fluid </a:t>
            </a:r>
            <a:r>
              <a:rPr lang="de-DE" sz="1600" dirty="0" err="1" smtClean="0"/>
              <a:t>sealing</a:t>
            </a:r>
            <a:r>
              <a:rPr lang="de-DE" sz="1600" dirty="0" smtClean="0"/>
              <a:t> </a:t>
            </a:r>
            <a:r>
              <a:rPr lang="de-DE" sz="1600" dirty="0" err="1" smtClean="0"/>
              <a:t>systems</a:t>
            </a:r>
            <a:r>
              <a:rPr lang="de-DE" sz="1600" dirty="0" smtClean="0"/>
              <a:t> (e.g. </a:t>
            </a:r>
            <a:r>
              <a:rPr lang="de-DE" sz="1600" dirty="0" err="1" smtClean="0"/>
              <a:t>thin</a:t>
            </a:r>
            <a:r>
              <a:rPr lang="de-DE" sz="1600" dirty="0" smtClean="0"/>
              <a:t> </a:t>
            </a:r>
            <a:r>
              <a:rPr lang="de-DE" sz="1600" dirty="0" err="1" smtClean="0"/>
              <a:t>bed</a:t>
            </a:r>
            <a:r>
              <a:rPr lang="de-DE" sz="1600" dirty="0" smtClean="0"/>
              <a:t> </a:t>
            </a:r>
            <a:r>
              <a:rPr lang="de-DE" sz="1600" dirty="0" err="1" smtClean="0"/>
              <a:t>sealing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 flipH="1">
            <a:off x="3132153" y="4291222"/>
            <a:ext cx="408621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err="1" smtClean="0"/>
              <a:t>Effective</a:t>
            </a:r>
            <a:r>
              <a:rPr lang="de-DE" sz="1600" dirty="0" smtClean="0"/>
              <a:t> minimal </a:t>
            </a:r>
            <a:r>
              <a:rPr lang="de-DE" sz="1600" dirty="0" err="1" smtClean="0"/>
              <a:t>flange</a:t>
            </a:r>
            <a:r>
              <a:rPr lang="de-DE" sz="1600" dirty="0" smtClean="0"/>
              <a:t> </a:t>
            </a:r>
            <a:r>
              <a:rPr lang="de-DE" sz="1600" dirty="0" err="1" smtClean="0"/>
              <a:t>width</a:t>
            </a:r>
            <a:r>
              <a:rPr lang="de-DE" sz="1600" dirty="0" smtClean="0"/>
              <a:t> 30mm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adhesive</a:t>
            </a:r>
            <a:r>
              <a:rPr lang="de-DE" sz="1600" dirty="0" smtClean="0"/>
              <a:t> </a:t>
            </a:r>
            <a:r>
              <a:rPr lang="de-DE" sz="1600" dirty="0" err="1" smtClean="0"/>
              <a:t>flange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apply</a:t>
            </a:r>
            <a:r>
              <a:rPr lang="de-DE" sz="1600" dirty="0" smtClean="0"/>
              <a:t> fluid </a:t>
            </a:r>
            <a:r>
              <a:rPr lang="de-DE" sz="1600" dirty="0" err="1" smtClean="0"/>
              <a:t>sealing</a:t>
            </a:r>
            <a:r>
              <a:rPr lang="de-DE" sz="1600" dirty="0" smtClean="0"/>
              <a:t> </a:t>
            </a:r>
            <a:r>
              <a:rPr lang="de-DE" sz="1600" dirty="0" err="1" smtClean="0"/>
              <a:t>systems</a:t>
            </a:r>
            <a:r>
              <a:rPr lang="de-DE" sz="1600" dirty="0" smtClean="0"/>
              <a:t> 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glued</a:t>
            </a:r>
            <a:r>
              <a:rPr lang="de-DE" sz="1600" dirty="0" smtClean="0"/>
              <a:t> </a:t>
            </a:r>
            <a:r>
              <a:rPr lang="de-DE" sz="1600" dirty="0" err="1" smtClean="0"/>
              <a:t>sealing</a:t>
            </a:r>
            <a:r>
              <a:rPr lang="de-DE" sz="1600" dirty="0" smtClean="0"/>
              <a:t> </a:t>
            </a:r>
            <a:r>
              <a:rPr lang="de-DE" sz="1600" dirty="0" err="1" smtClean="0"/>
              <a:t>membranes</a:t>
            </a:r>
            <a:endParaRPr lang="de-DE" sz="1600" dirty="0"/>
          </a:p>
        </p:txBody>
      </p:sp>
      <p:sp>
        <p:nvSpPr>
          <p:cNvPr id="10" name="Rechteck 9"/>
          <p:cNvSpPr/>
          <p:nvPr/>
        </p:nvSpPr>
        <p:spPr>
          <a:xfrm>
            <a:off x="7273143" y="2589817"/>
            <a:ext cx="1620032" cy="4166694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latin typeface="Verdana" pitchFamily="34" charset="0"/>
              </a:rPr>
              <a:t> 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24" y="2878599"/>
            <a:ext cx="901919" cy="58511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49" y="4045721"/>
            <a:ext cx="1055468" cy="46666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5857123"/>
            <a:ext cx="1246758" cy="457033"/>
          </a:xfrm>
          <a:prstGeom prst="rect">
            <a:avLst/>
          </a:prstGeom>
        </p:spPr>
      </p:pic>
      <p:pic>
        <p:nvPicPr>
          <p:cNvPr id="1026" name="Picture 2" descr="Schomburg Deutschland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011" y="5094388"/>
            <a:ext cx="1452296" cy="18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2102132" y="1380792"/>
            <a:ext cx="756000" cy="2509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Old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102132" y="4249018"/>
            <a:ext cx="756000" cy="250749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New</a:t>
            </a:r>
            <a:endParaRPr lang="de-DE" sz="1600" b="1" dirty="0">
              <a:latin typeface="Verdana" pitchFamily="34" charset="0"/>
            </a:endParaRPr>
          </a:p>
        </p:txBody>
      </p:sp>
      <p:pic>
        <p:nvPicPr>
          <p:cNvPr id="17" name="Picture 2" descr="http://www.samchaisteel.com/i/logo_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2" y="1338822"/>
            <a:ext cx="952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61633"/>
            <a:ext cx="5757182" cy="609398"/>
          </a:xfr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Product</a:t>
            </a:r>
            <a:r>
              <a:rPr lang="de-DE" dirty="0" smtClean="0">
                <a:solidFill>
                  <a:srgbClr val="000000"/>
                </a:solidFill>
              </a:rPr>
              <a:t> norm EN 1253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Loading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test</a:t>
            </a:r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 flipH="1">
            <a:off x="3132136" y="1422996"/>
            <a:ext cx="4086226" cy="249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err="1" smtClean="0"/>
              <a:t>Standardized</a:t>
            </a:r>
            <a:r>
              <a:rPr lang="de-DE" sz="1600" dirty="0" smtClean="0"/>
              <a:t>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err="1" smtClean="0"/>
              <a:t>blocks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channels</a:t>
            </a:r>
            <a:endParaRPr lang="de-DE" sz="1600" dirty="0"/>
          </a:p>
          <a:p>
            <a:pPr lvl="1"/>
            <a:r>
              <a:rPr lang="de-DE" sz="1600" dirty="0"/>
              <a:t>4 </a:t>
            </a:r>
            <a:r>
              <a:rPr lang="de-DE" sz="1600" dirty="0" err="1" smtClean="0"/>
              <a:t>clear</a:t>
            </a:r>
            <a:r>
              <a:rPr lang="de-DE" sz="1600" dirty="0" smtClean="0"/>
              <a:t> </a:t>
            </a:r>
            <a:r>
              <a:rPr lang="de-DE" sz="1600" dirty="0" err="1" smtClean="0"/>
              <a:t>openings</a:t>
            </a:r>
            <a:r>
              <a:rPr lang="de-DE" sz="1600" dirty="0" smtClean="0"/>
              <a:t>: </a:t>
            </a:r>
            <a:r>
              <a:rPr lang="de-DE" sz="1600" dirty="0"/>
              <a:t>&lt;140, 140–200, 200–300, &gt;300</a:t>
            </a:r>
          </a:p>
          <a:p>
            <a:pPr lvl="1"/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unsupported</a:t>
            </a:r>
            <a:r>
              <a:rPr lang="de-DE" sz="1600" dirty="0" smtClean="0"/>
              <a:t> </a:t>
            </a:r>
            <a:r>
              <a:rPr lang="de-DE" sz="1600" dirty="0" err="1" smtClean="0"/>
              <a:t>distance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</a:t>
            </a:r>
            <a:r>
              <a:rPr lang="de-DE" sz="1600" dirty="0" err="1" smtClean="0"/>
              <a:t>test</a:t>
            </a:r>
            <a:r>
              <a:rPr lang="de-DE" sz="1600" dirty="0" smtClean="0"/>
              <a:t> block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edge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grating</a:t>
            </a:r>
            <a:r>
              <a:rPr lang="de-DE" sz="1600" dirty="0" smtClean="0"/>
              <a:t> </a:t>
            </a:r>
            <a:r>
              <a:rPr lang="de-DE" sz="1600" dirty="0" err="1" smtClean="0"/>
              <a:t>defined</a:t>
            </a:r>
            <a:endParaRPr lang="de-DE" sz="1600" dirty="0"/>
          </a:p>
        </p:txBody>
      </p:sp>
      <p:sp>
        <p:nvSpPr>
          <p:cNvPr id="7" name="Rechteck 6"/>
          <p:cNvSpPr/>
          <p:nvPr/>
        </p:nvSpPr>
        <p:spPr>
          <a:xfrm>
            <a:off x="2102132" y="1380792"/>
            <a:ext cx="756000" cy="2509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Old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02132" y="4249018"/>
            <a:ext cx="756000" cy="250749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New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 flipH="1">
            <a:off x="3132153" y="4291222"/>
            <a:ext cx="4140990" cy="219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smtClean="0"/>
              <a:t>Round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err="1" smtClean="0"/>
              <a:t>blocks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, </a:t>
            </a:r>
            <a:r>
              <a:rPr lang="de-DE" sz="1600" dirty="0" err="1" smtClean="0"/>
              <a:t>rectangular</a:t>
            </a:r>
            <a:r>
              <a:rPr lang="de-DE" sz="1600" dirty="0" smtClean="0"/>
              <a:t> </a:t>
            </a:r>
            <a:r>
              <a:rPr lang="de-DE" sz="1600" dirty="0" err="1" smtClean="0"/>
              <a:t>test</a:t>
            </a:r>
            <a:r>
              <a:rPr lang="de-DE" sz="1600" dirty="0" smtClean="0"/>
              <a:t> </a:t>
            </a:r>
            <a:r>
              <a:rPr lang="de-DE" sz="1600" dirty="0" err="1" smtClean="0"/>
              <a:t>blocks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channels</a:t>
            </a:r>
            <a:endParaRPr lang="de-DE" sz="1600" dirty="0"/>
          </a:p>
          <a:p>
            <a:pPr lvl="1"/>
            <a:r>
              <a:rPr lang="de-DE" sz="1600" dirty="0"/>
              <a:t>6 </a:t>
            </a:r>
            <a:r>
              <a:rPr lang="de-DE" sz="1600" dirty="0" err="1" smtClean="0"/>
              <a:t>clear</a:t>
            </a:r>
            <a:r>
              <a:rPr lang="de-DE" sz="1600" dirty="0" smtClean="0"/>
              <a:t> </a:t>
            </a:r>
            <a:r>
              <a:rPr lang="de-DE" sz="1600" dirty="0" err="1" smtClean="0"/>
              <a:t>openings</a:t>
            </a:r>
            <a:r>
              <a:rPr lang="de-DE" sz="1600" dirty="0" smtClean="0"/>
              <a:t>: </a:t>
            </a:r>
            <a:r>
              <a:rPr lang="de-DE" sz="1600" dirty="0"/>
              <a:t>25–50, 50–90, 90–140, 140–200, 200–300, &gt;300</a:t>
            </a:r>
          </a:p>
          <a:p>
            <a:pPr lvl="1"/>
            <a:r>
              <a:rPr lang="de-DE" sz="1600" dirty="0" err="1"/>
              <a:t>U</a:t>
            </a:r>
            <a:r>
              <a:rPr lang="de-DE" sz="1600" dirty="0" err="1" smtClean="0"/>
              <a:t>nsupported</a:t>
            </a:r>
            <a:r>
              <a:rPr lang="de-DE" sz="1600" dirty="0" smtClean="0"/>
              <a:t> </a:t>
            </a:r>
            <a:r>
              <a:rPr lang="de-DE" sz="1600" dirty="0" err="1"/>
              <a:t>distance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err="1"/>
              <a:t>test</a:t>
            </a:r>
            <a:r>
              <a:rPr lang="de-DE" sz="1600" dirty="0"/>
              <a:t> block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edge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grating</a:t>
            </a:r>
            <a:r>
              <a:rPr lang="de-DE" sz="1600" dirty="0"/>
              <a:t> </a:t>
            </a:r>
            <a:r>
              <a:rPr lang="de-DE" sz="1600" dirty="0" err="1"/>
              <a:t>defined</a:t>
            </a:r>
            <a:endParaRPr lang="de-DE" sz="1600" dirty="0"/>
          </a:p>
        </p:txBody>
      </p:sp>
      <p:pic>
        <p:nvPicPr>
          <p:cNvPr id="13" name="Picture 2" descr="http://www.samchaisteel.com/i/logo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2" y="1338822"/>
            <a:ext cx="952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7620000" y="3581400"/>
            <a:ext cx="1256678" cy="1207349"/>
            <a:chOff x="7787690" y="3709286"/>
            <a:chExt cx="1088988" cy="1079463"/>
          </a:xfrm>
        </p:grpSpPr>
        <p:pic>
          <p:nvPicPr>
            <p:cNvPr id="15" name="Picture 2" descr="http://www.klopfen-in-kiel.de/wp-content/uploads/2012/09/200px-Vector-kilogram_weight.svg_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7690" y="3709286"/>
              <a:ext cx="1079463" cy="1079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7803252" y="3983604"/>
              <a:ext cx="10734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</a:rPr>
                <a:t>300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hteck 16"/>
          <p:cNvSpPr/>
          <p:nvPr/>
        </p:nvSpPr>
        <p:spPr>
          <a:xfrm>
            <a:off x="7667314" y="5105458"/>
            <a:ext cx="1162050" cy="1600200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latin typeface="Verdana" pitchFamily="34" charset="0"/>
              </a:rPr>
              <a:t> 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7797249" y="5222965"/>
            <a:ext cx="902180" cy="1368494"/>
            <a:chOff x="7394262" y="4367003"/>
            <a:chExt cx="1360225" cy="206329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567" t="15175" r="25734" b="5438"/>
            <a:stretch/>
          </p:blipFill>
          <p:spPr bwMode="auto">
            <a:xfrm>
              <a:off x="7394262" y="4367003"/>
              <a:ext cx="1360225" cy="2063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Ellipse 19"/>
            <p:cNvSpPr/>
            <p:nvPr/>
          </p:nvSpPr>
          <p:spPr bwMode="auto">
            <a:xfrm>
              <a:off x="7591745" y="5689831"/>
              <a:ext cx="392400" cy="39078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04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9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61633"/>
            <a:ext cx="5757182" cy="609398"/>
          </a:xfr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Product</a:t>
            </a:r>
            <a:r>
              <a:rPr lang="de-DE" dirty="0" smtClean="0">
                <a:solidFill>
                  <a:srgbClr val="000000"/>
                </a:solidFill>
              </a:rPr>
              <a:t> norm </a:t>
            </a:r>
            <a:r>
              <a:rPr lang="de-DE" dirty="0">
                <a:solidFill>
                  <a:srgbClr val="000000"/>
                </a:solidFill>
              </a:rPr>
              <a:t>EN </a:t>
            </a:r>
            <a:r>
              <a:rPr lang="de-DE" dirty="0" smtClean="0">
                <a:solidFill>
                  <a:srgbClr val="000000"/>
                </a:solidFill>
              </a:rPr>
              <a:t>1253</a:t>
            </a:r>
            <a:br>
              <a:rPr lang="de-DE" dirty="0" smtClean="0">
                <a:solidFill>
                  <a:srgbClr val="000000"/>
                </a:solidFill>
              </a:rPr>
            </a:br>
            <a:r>
              <a:rPr lang="de-DE" dirty="0" err="1" smtClean="0">
                <a:solidFill>
                  <a:srgbClr val="000000"/>
                </a:solidFill>
              </a:rPr>
              <a:t>Apertures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gratings</a:t>
            </a:r>
            <a:r>
              <a:rPr lang="de-DE" dirty="0" smtClean="0">
                <a:solidFill>
                  <a:srgbClr val="000000"/>
                </a:solidFill>
              </a:rPr>
              <a:t> (</a:t>
            </a:r>
            <a:r>
              <a:rPr lang="de-DE" dirty="0" err="1" smtClean="0">
                <a:solidFill>
                  <a:srgbClr val="000000"/>
                </a:solidFill>
              </a:rPr>
              <a:t>holes</a:t>
            </a:r>
            <a:r>
              <a:rPr lang="de-DE" dirty="0" smtClean="0">
                <a:solidFill>
                  <a:srgbClr val="000000"/>
                </a:solidFill>
              </a:rPr>
              <a:t>, </a:t>
            </a:r>
            <a:r>
              <a:rPr lang="de-DE" dirty="0" err="1" smtClean="0">
                <a:solidFill>
                  <a:srgbClr val="000000"/>
                </a:solidFill>
              </a:rPr>
              <a:t>slots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 flipH="1">
            <a:off x="3132120" y="1422996"/>
            <a:ext cx="4086242" cy="14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295275" lvl="1" indent="-293688">
              <a:lnSpc>
                <a:spcPct val="125000"/>
              </a:lnSpc>
              <a:spcAft>
                <a:spcPct val="50000"/>
              </a:spcAft>
              <a:buClr>
                <a:srgbClr val="DF0029"/>
              </a:buClr>
              <a:buSzPct val="125000"/>
            </a:pPr>
            <a:r>
              <a:rPr lang="de-DE" sz="1600" dirty="0" err="1" smtClean="0"/>
              <a:t>Acceptable</a:t>
            </a:r>
            <a:r>
              <a:rPr lang="de-DE" sz="1600" dirty="0" smtClean="0"/>
              <a:t> </a:t>
            </a:r>
            <a:r>
              <a:rPr lang="de-DE" sz="1600" dirty="0" err="1" smtClean="0"/>
              <a:t>apertures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bare </a:t>
            </a:r>
            <a:r>
              <a:rPr lang="de-DE" sz="1600" dirty="0" err="1" smtClean="0"/>
              <a:t>feet</a:t>
            </a:r>
            <a:r>
              <a:rPr lang="de-DE" sz="1600" dirty="0" smtClean="0"/>
              <a:t> </a:t>
            </a:r>
            <a:r>
              <a:rPr lang="de-DE" sz="1600" dirty="0" err="1" smtClean="0"/>
              <a:t>area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6 </a:t>
            </a:r>
            <a:r>
              <a:rPr lang="de-DE" sz="1600" dirty="0" err="1" smtClean="0"/>
              <a:t>and</a:t>
            </a:r>
            <a:r>
              <a:rPr lang="de-DE" sz="1600" dirty="0" smtClean="0"/>
              <a:t> 8mm</a:t>
            </a:r>
            <a:endParaRPr lang="de-DE" sz="1600" dirty="0"/>
          </a:p>
          <a:p>
            <a:pPr marL="295275" lvl="1" indent="-293688">
              <a:lnSpc>
                <a:spcPct val="125000"/>
              </a:lnSpc>
              <a:spcAft>
                <a:spcPct val="50000"/>
              </a:spcAft>
              <a:buClr>
                <a:srgbClr val="DF0029"/>
              </a:buClr>
              <a:buSzPct val="125000"/>
            </a:pP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definition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apertures</a:t>
            </a:r>
            <a:r>
              <a:rPr lang="de-DE" sz="1600" dirty="0" smtClean="0"/>
              <a:t> </a:t>
            </a:r>
            <a:r>
              <a:rPr lang="de-DE" sz="1600" dirty="0" err="1" smtClean="0"/>
              <a:t>inside</a:t>
            </a:r>
            <a:r>
              <a:rPr lang="de-DE" sz="1600" dirty="0" smtClean="0"/>
              <a:t> </a:t>
            </a:r>
            <a:r>
              <a:rPr lang="de-DE" sz="1600" dirty="0" err="1" smtClean="0"/>
              <a:t>slot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channels</a:t>
            </a:r>
            <a:endParaRPr lang="de-DE" sz="1600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 flipH="1">
            <a:off x="3132136" y="4291222"/>
            <a:ext cx="4086241" cy="14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600" dirty="0" err="1"/>
              <a:t>Acceptable</a:t>
            </a:r>
            <a:r>
              <a:rPr lang="de-DE" sz="1600" dirty="0"/>
              <a:t> </a:t>
            </a:r>
            <a:r>
              <a:rPr lang="de-DE" sz="1600" dirty="0" err="1"/>
              <a:t>apertures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bare </a:t>
            </a:r>
            <a:r>
              <a:rPr lang="de-DE" sz="1600" dirty="0" err="1"/>
              <a:t>feet</a:t>
            </a:r>
            <a:r>
              <a:rPr lang="de-DE" sz="1600" dirty="0"/>
              <a:t> </a:t>
            </a:r>
            <a:r>
              <a:rPr lang="de-DE" sz="1600" dirty="0" err="1"/>
              <a:t>area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</a:t>
            </a:r>
            <a:r>
              <a:rPr lang="de-DE" sz="1600" dirty="0" smtClean="0"/>
              <a:t>4 </a:t>
            </a:r>
            <a:r>
              <a:rPr lang="de-DE" sz="1600" dirty="0" err="1"/>
              <a:t>and</a:t>
            </a:r>
            <a:r>
              <a:rPr lang="de-DE" sz="1600" dirty="0"/>
              <a:t> 8mm</a:t>
            </a:r>
          </a:p>
          <a:p>
            <a:pPr lvl="1"/>
            <a:r>
              <a:rPr lang="de-DE" sz="1600" dirty="0" err="1" smtClean="0"/>
              <a:t>Apertures</a:t>
            </a:r>
            <a:r>
              <a:rPr lang="de-DE" sz="1600" dirty="0" smtClean="0"/>
              <a:t> </a:t>
            </a:r>
            <a:r>
              <a:rPr lang="de-DE" sz="1600" dirty="0" err="1" smtClean="0"/>
              <a:t>may</a:t>
            </a:r>
            <a:r>
              <a:rPr lang="de-DE" sz="1600" dirty="0" smtClean="0"/>
              <a:t> also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</a:t>
            </a:r>
            <a:r>
              <a:rPr lang="de-DE" sz="1600" dirty="0" err="1" smtClean="0"/>
              <a:t>grating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frame</a:t>
            </a:r>
            <a:r>
              <a:rPr lang="de-DE" sz="1600" dirty="0" smtClean="0"/>
              <a:t> (</a:t>
            </a:r>
            <a:r>
              <a:rPr lang="de-DE" sz="1600" dirty="0" err="1" smtClean="0"/>
              <a:t>slot</a:t>
            </a:r>
            <a:r>
              <a:rPr lang="de-DE" sz="1600" dirty="0" smtClean="0"/>
              <a:t> </a:t>
            </a:r>
            <a:r>
              <a:rPr lang="de-DE" sz="1600" dirty="0" err="1" smtClean="0"/>
              <a:t>drainage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10" name="Rechteck 9"/>
          <p:cNvSpPr/>
          <p:nvPr/>
        </p:nvSpPr>
        <p:spPr>
          <a:xfrm>
            <a:off x="2102132" y="1380792"/>
            <a:ext cx="756000" cy="2509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Old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102132" y="4249018"/>
            <a:ext cx="756000" cy="250749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New</a:t>
            </a:r>
            <a:endParaRPr lang="de-DE" sz="1600" b="1" dirty="0">
              <a:latin typeface="Verdana" pitchFamily="34" charset="0"/>
            </a:endParaRPr>
          </a:p>
        </p:txBody>
      </p:sp>
      <p:pic>
        <p:nvPicPr>
          <p:cNvPr id="8" name="Picture 2" descr="http://www.samchaisteel.com/i/logo_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92" y="1338822"/>
            <a:ext cx="9525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stickermann.de/bilder/produkte/gross/wandtattoos-zeichen-symbole-wandtattoo-fussabdruck_b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58" y="3538287"/>
            <a:ext cx="1117575" cy="14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6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Installation </a:t>
            </a:r>
            <a:r>
              <a:rPr lang="de-DE" dirty="0" smtClean="0"/>
              <a:t>Requirements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Slope and </a:t>
            </a:r>
            <a:r>
              <a:rPr lang="de-DE" dirty="0" smtClean="0"/>
              <a:t>Flow </a:t>
            </a:r>
            <a:r>
              <a:rPr lang="de-DE" dirty="0" smtClean="0"/>
              <a:t>rates</a:t>
            </a:r>
            <a:endParaRPr lang="de-DE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106386" y="1428895"/>
            <a:ext cx="67963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b="1" kern="0" dirty="0" err="1" smtClean="0"/>
              <a:t>Slope</a:t>
            </a:r>
            <a:r>
              <a:rPr lang="de-DE" sz="1800" b="1" kern="0" dirty="0" smtClean="0"/>
              <a:t> in 4 </a:t>
            </a:r>
            <a:r>
              <a:rPr lang="de-DE" sz="1800" b="1" kern="0" dirty="0" err="1" smtClean="0"/>
              <a:t>directions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needed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for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floor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gullies</a:t>
            </a:r>
            <a:endParaRPr lang="de-DE" sz="1800" b="1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74" y="2026629"/>
            <a:ext cx="2939102" cy="4458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86" y="2590267"/>
            <a:ext cx="1932982" cy="189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Slope and </a:t>
            </a:r>
            <a:r>
              <a:rPr lang="de-DE" dirty="0" smtClean="0"/>
              <a:t>Flow </a:t>
            </a:r>
            <a:r>
              <a:rPr lang="de-DE" dirty="0"/>
              <a:t>rates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106386" y="1428895"/>
            <a:ext cx="67963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b="1" kern="0" dirty="0" smtClean="0"/>
              <a:t>Design examples for </a:t>
            </a:r>
            <a:r>
              <a:rPr lang="de-DE" sz="1800" b="1" kern="0" dirty="0" smtClean="0"/>
              <a:t>Floor </a:t>
            </a:r>
            <a:r>
              <a:rPr lang="de-DE" sz="1800" b="1" kern="0" dirty="0" smtClean="0"/>
              <a:t>gullies</a:t>
            </a:r>
            <a:endParaRPr lang="de-DE" sz="1800" b="1" kern="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902" y="2098401"/>
            <a:ext cx="6779799" cy="417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5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Slope and </a:t>
            </a:r>
            <a:r>
              <a:rPr lang="de-DE" dirty="0" smtClean="0"/>
              <a:t>Flow </a:t>
            </a:r>
            <a:r>
              <a:rPr lang="de-DE" dirty="0"/>
              <a:t>rates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106386" y="1428895"/>
            <a:ext cx="67963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b="1" kern="0" dirty="0" err="1" smtClean="0"/>
              <a:t>Slope</a:t>
            </a:r>
            <a:r>
              <a:rPr lang="de-DE" sz="1800" b="1" kern="0" dirty="0" smtClean="0"/>
              <a:t> in </a:t>
            </a:r>
            <a:r>
              <a:rPr lang="de-DE" sz="1800" b="1" kern="0" dirty="0" err="1" smtClean="0"/>
              <a:t>one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direction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for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shower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channels</a:t>
            </a:r>
            <a:endParaRPr lang="de-DE" sz="1800" b="1" kern="0" dirty="0"/>
          </a:p>
        </p:txBody>
      </p:sp>
      <p:sp>
        <p:nvSpPr>
          <p:cNvPr id="45" name="Rechteck 44"/>
          <p:cNvSpPr/>
          <p:nvPr/>
        </p:nvSpPr>
        <p:spPr>
          <a:xfrm>
            <a:off x="2100031" y="1912623"/>
            <a:ext cx="2052000" cy="205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 </a:t>
            </a:r>
            <a:endParaRPr lang="de-DE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2224400" y="3494824"/>
            <a:ext cx="1803263" cy="30877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 </a:t>
            </a:r>
            <a:endParaRPr lang="de-DE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56" name="Gerade Verbindung 55"/>
          <p:cNvCxnSpPr/>
          <p:nvPr/>
        </p:nvCxnSpPr>
        <p:spPr bwMode="auto">
          <a:xfrm>
            <a:off x="3126031" y="2154082"/>
            <a:ext cx="0" cy="110590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</p:cxnSp>
      <p:cxnSp>
        <p:nvCxnSpPr>
          <p:cNvPr id="60" name="Gerade Verbindung 59"/>
          <p:cNvCxnSpPr/>
          <p:nvPr/>
        </p:nvCxnSpPr>
        <p:spPr bwMode="auto">
          <a:xfrm>
            <a:off x="2224400" y="2154082"/>
            <a:ext cx="0" cy="110590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</p:cxnSp>
      <p:cxnSp>
        <p:nvCxnSpPr>
          <p:cNvPr id="61" name="Gerade Verbindung 60"/>
          <p:cNvCxnSpPr/>
          <p:nvPr/>
        </p:nvCxnSpPr>
        <p:spPr bwMode="auto">
          <a:xfrm>
            <a:off x="4023469" y="2154082"/>
            <a:ext cx="0" cy="110590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</p:cxnSp>
      <p:sp>
        <p:nvSpPr>
          <p:cNvPr id="12" name="Rechteck 11"/>
          <p:cNvSpPr/>
          <p:nvPr/>
        </p:nvSpPr>
        <p:spPr>
          <a:xfrm>
            <a:off x="4577843" y="3414656"/>
            <a:ext cx="2037600" cy="396000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at </a:t>
            </a:r>
            <a:r>
              <a:rPr lang="de-DE" sz="1600" dirty="0" err="1" smtClean="0">
                <a:latin typeface="Verdana" pitchFamily="34" charset="0"/>
              </a:rPr>
              <a:t>the</a:t>
            </a:r>
            <a:r>
              <a:rPr lang="de-DE" sz="1600" dirty="0" smtClean="0">
                <a:latin typeface="Verdana" pitchFamily="34" charset="0"/>
              </a:rPr>
              <a:t> wall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857361" y="3897608"/>
            <a:ext cx="2038350" cy="396000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 smtClean="0">
                <a:latin typeface="Verdana" pitchFamily="34" charset="0"/>
              </a:rPr>
              <a:t>inside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the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room</a:t>
            </a:r>
            <a:endParaRPr lang="de-DE" sz="1600" dirty="0"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149" y="4405809"/>
            <a:ext cx="1977551" cy="2263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787" y="3953724"/>
            <a:ext cx="1978164" cy="21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0437" y="456446"/>
            <a:ext cx="5757182" cy="276358"/>
          </a:xfr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Overview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105025" y="1769214"/>
            <a:ext cx="6797675" cy="2894479"/>
            <a:chOff x="2105025" y="1642602"/>
            <a:chExt cx="6924452" cy="2894479"/>
          </a:xfrm>
        </p:grpSpPr>
        <p:sp>
          <p:nvSpPr>
            <p:cNvPr id="7" name="Rechteck 6"/>
            <p:cNvSpPr/>
            <p:nvPr/>
          </p:nvSpPr>
          <p:spPr>
            <a:xfrm>
              <a:off x="2105025" y="1642602"/>
              <a:ext cx="6924452" cy="55687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 smtClean="0">
                  <a:solidFill>
                    <a:schemeClr val="bg1"/>
                  </a:solidFill>
                  <a:latin typeface="Verdana" pitchFamily="34" charset="0"/>
                </a:rPr>
                <a:t>History and </a:t>
              </a:r>
              <a:r>
                <a:rPr lang="de-DE" b="1" dirty="0" smtClean="0">
                  <a:solidFill>
                    <a:schemeClr val="bg1"/>
                  </a:solidFill>
                  <a:latin typeface="Verdana" pitchFamily="34" charset="0"/>
                </a:rPr>
                <a:t>Customer Needs</a:t>
              </a:r>
              <a:endParaRPr lang="de-DE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2105025" y="2421803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 smtClean="0">
                  <a:latin typeface="Verdana" pitchFamily="34" charset="0"/>
                </a:rPr>
                <a:t>Product </a:t>
              </a:r>
              <a:r>
                <a:rPr lang="de-DE" dirty="0" smtClean="0">
                  <a:latin typeface="Verdana" pitchFamily="34" charset="0"/>
                </a:rPr>
                <a:t>Standards </a:t>
              </a:r>
              <a:r>
                <a:rPr lang="de-DE" dirty="0" smtClean="0">
                  <a:latin typeface="Verdana" pitchFamily="34" charset="0"/>
                </a:rPr>
                <a:t>and </a:t>
              </a:r>
              <a:r>
                <a:rPr lang="de-DE" dirty="0" smtClean="0">
                  <a:latin typeface="Verdana" pitchFamily="34" charset="0"/>
                </a:rPr>
                <a:t>Installation Requirements</a:t>
              </a:r>
              <a:endParaRPr lang="de-DE" dirty="0">
                <a:latin typeface="Verdana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105025" y="3201004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ACO ShowerDrain </a:t>
              </a:r>
              <a:r>
                <a:rPr lang="de-DE" dirty="0" smtClean="0">
                  <a:latin typeface="Verdana" pitchFamily="34" charset="0"/>
                </a:rPr>
                <a:t>Product Portfolio</a:t>
              </a:r>
              <a:endParaRPr lang="de-DE" dirty="0">
                <a:latin typeface="Verdana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2105025" y="3980205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 smtClean="0">
                  <a:latin typeface="Verdana" pitchFamily="34" charset="0"/>
                </a:rPr>
                <a:t>Innovations for </a:t>
              </a:r>
              <a:r>
                <a:rPr lang="de-DE" dirty="0" smtClean="0">
                  <a:latin typeface="Verdana" pitchFamily="34" charset="0"/>
                </a:rPr>
                <a:t>Tomorrow</a:t>
              </a:r>
              <a:endParaRPr lang="de-DE" dirty="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Slope and </a:t>
            </a:r>
            <a:r>
              <a:rPr lang="de-DE" dirty="0" smtClean="0"/>
              <a:t>Flow </a:t>
            </a:r>
            <a:r>
              <a:rPr lang="de-DE" dirty="0"/>
              <a:t>rates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2106386" y="1428895"/>
            <a:ext cx="679631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b="1" kern="0" dirty="0" smtClean="0"/>
              <a:t>Design </a:t>
            </a:r>
            <a:r>
              <a:rPr lang="de-DE" sz="1800" b="1" kern="0" dirty="0" err="1" smtClean="0"/>
              <a:t>examples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for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shower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channels</a:t>
            </a:r>
            <a:endParaRPr lang="de-DE" sz="1800" b="1" kern="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79" t="5852" b="47402"/>
          <a:stretch/>
        </p:blipFill>
        <p:spPr bwMode="auto">
          <a:xfrm>
            <a:off x="1854928" y="1861871"/>
            <a:ext cx="4062125" cy="173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39" t="52336"/>
          <a:stretch/>
        </p:blipFill>
        <p:spPr bwMode="auto">
          <a:xfrm>
            <a:off x="1928479" y="4963435"/>
            <a:ext cx="2639816" cy="176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9" t="52294" r="39129" b="5182"/>
          <a:stretch/>
        </p:blipFill>
        <p:spPr bwMode="auto">
          <a:xfrm>
            <a:off x="1894237" y="3357902"/>
            <a:ext cx="3968170" cy="157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669" y="1861871"/>
            <a:ext cx="2532545" cy="46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Freihandform 575"/>
          <p:cNvSpPr/>
          <p:nvPr/>
        </p:nvSpPr>
        <p:spPr bwMode="auto">
          <a:xfrm>
            <a:off x="6082575" y="5710577"/>
            <a:ext cx="2138695" cy="513365"/>
          </a:xfrm>
          <a:custGeom>
            <a:avLst/>
            <a:gdLst>
              <a:gd name="connsiteX0" fmla="*/ 0 w 2062163"/>
              <a:gd name="connsiteY0" fmla="*/ 219075 h 219075"/>
              <a:gd name="connsiteX1" fmla="*/ 319088 w 2062163"/>
              <a:gd name="connsiteY1" fmla="*/ 219075 h 219075"/>
              <a:gd name="connsiteX2" fmla="*/ 319088 w 2062163"/>
              <a:gd name="connsiteY2" fmla="*/ 135731 h 219075"/>
              <a:gd name="connsiteX3" fmla="*/ 2062163 w 2062163"/>
              <a:gd name="connsiteY3" fmla="*/ 0 h 219075"/>
              <a:gd name="connsiteX4" fmla="*/ 0 w 2062163"/>
              <a:gd name="connsiteY4" fmla="*/ 0 h 219075"/>
              <a:gd name="connsiteX5" fmla="*/ 0 w 2062163"/>
              <a:gd name="connsiteY5" fmla="*/ 219075 h 219075"/>
              <a:gd name="connsiteX0" fmla="*/ 0 w 2062163"/>
              <a:gd name="connsiteY0" fmla="*/ 219075 h 518620"/>
              <a:gd name="connsiteX1" fmla="*/ 377359 w 2062163"/>
              <a:gd name="connsiteY1" fmla="*/ 518620 h 518620"/>
              <a:gd name="connsiteX2" fmla="*/ 319088 w 2062163"/>
              <a:gd name="connsiteY2" fmla="*/ 135731 h 518620"/>
              <a:gd name="connsiteX3" fmla="*/ 2062163 w 2062163"/>
              <a:gd name="connsiteY3" fmla="*/ 0 h 518620"/>
              <a:gd name="connsiteX4" fmla="*/ 0 w 2062163"/>
              <a:gd name="connsiteY4" fmla="*/ 0 h 518620"/>
              <a:gd name="connsiteX5" fmla="*/ 0 w 2062163"/>
              <a:gd name="connsiteY5" fmla="*/ 219075 h 518620"/>
              <a:gd name="connsiteX0" fmla="*/ 0 w 2062163"/>
              <a:gd name="connsiteY0" fmla="*/ 219075 h 518620"/>
              <a:gd name="connsiteX1" fmla="*/ 377359 w 2062163"/>
              <a:gd name="connsiteY1" fmla="*/ 518620 h 518620"/>
              <a:gd name="connsiteX2" fmla="*/ 379893 w 2062163"/>
              <a:gd name="connsiteY2" fmla="*/ 143614 h 518620"/>
              <a:gd name="connsiteX3" fmla="*/ 2062163 w 2062163"/>
              <a:gd name="connsiteY3" fmla="*/ 0 h 518620"/>
              <a:gd name="connsiteX4" fmla="*/ 0 w 2062163"/>
              <a:gd name="connsiteY4" fmla="*/ 0 h 518620"/>
              <a:gd name="connsiteX5" fmla="*/ 0 w 2062163"/>
              <a:gd name="connsiteY5" fmla="*/ 219075 h 518620"/>
              <a:gd name="connsiteX0" fmla="*/ 2533 w 2062163"/>
              <a:gd name="connsiteY0" fmla="*/ 513364 h 518620"/>
              <a:gd name="connsiteX1" fmla="*/ 377359 w 2062163"/>
              <a:gd name="connsiteY1" fmla="*/ 518620 h 518620"/>
              <a:gd name="connsiteX2" fmla="*/ 379893 w 2062163"/>
              <a:gd name="connsiteY2" fmla="*/ 143614 h 518620"/>
              <a:gd name="connsiteX3" fmla="*/ 2062163 w 2062163"/>
              <a:gd name="connsiteY3" fmla="*/ 0 h 518620"/>
              <a:gd name="connsiteX4" fmla="*/ 0 w 2062163"/>
              <a:gd name="connsiteY4" fmla="*/ 0 h 518620"/>
              <a:gd name="connsiteX5" fmla="*/ 2533 w 2062163"/>
              <a:gd name="connsiteY5" fmla="*/ 513364 h 518620"/>
              <a:gd name="connsiteX0" fmla="*/ 2533 w 2062163"/>
              <a:gd name="connsiteY0" fmla="*/ 513364 h 513364"/>
              <a:gd name="connsiteX1" fmla="*/ 359624 w 2062163"/>
              <a:gd name="connsiteY1" fmla="*/ 466068 h 513364"/>
              <a:gd name="connsiteX2" fmla="*/ 379893 w 2062163"/>
              <a:gd name="connsiteY2" fmla="*/ 143614 h 513364"/>
              <a:gd name="connsiteX3" fmla="*/ 2062163 w 2062163"/>
              <a:gd name="connsiteY3" fmla="*/ 0 h 513364"/>
              <a:gd name="connsiteX4" fmla="*/ 0 w 2062163"/>
              <a:gd name="connsiteY4" fmla="*/ 0 h 513364"/>
              <a:gd name="connsiteX5" fmla="*/ 2533 w 2062163"/>
              <a:gd name="connsiteY5" fmla="*/ 513364 h 513364"/>
              <a:gd name="connsiteX0" fmla="*/ 2533 w 2062163"/>
              <a:gd name="connsiteY0" fmla="*/ 513364 h 513365"/>
              <a:gd name="connsiteX1" fmla="*/ 382426 w 2062163"/>
              <a:gd name="connsiteY1" fmla="*/ 513365 h 513365"/>
              <a:gd name="connsiteX2" fmla="*/ 379893 w 2062163"/>
              <a:gd name="connsiteY2" fmla="*/ 143614 h 513365"/>
              <a:gd name="connsiteX3" fmla="*/ 2062163 w 2062163"/>
              <a:gd name="connsiteY3" fmla="*/ 0 h 513365"/>
              <a:gd name="connsiteX4" fmla="*/ 0 w 2062163"/>
              <a:gd name="connsiteY4" fmla="*/ 0 h 513365"/>
              <a:gd name="connsiteX5" fmla="*/ 2533 w 2062163"/>
              <a:gd name="connsiteY5" fmla="*/ 513364 h 51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2163" h="513365">
                <a:moveTo>
                  <a:pt x="2533" y="513364"/>
                </a:moveTo>
                <a:lnTo>
                  <a:pt x="382426" y="513365"/>
                </a:lnTo>
                <a:cubicBezTo>
                  <a:pt x="383271" y="388363"/>
                  <a:pt x="379048" y="268616"/>
                  <a:pt x="379893" y="143614"/>
                </a:cubicBezTo>
                <a:lnTo>
                  <a:pt x="2062163" y="0"/>
                </a:lnTo>
                <a:lnTo>
                  <a:pt x="0" y="0"/>
                </a:lnTo>
                <a:cubicBezTo>
                  <a:pt x="844" y="171121"/>
                  <a:pt x="1689" y="342243"/>
                  <a:pt x="2533" y="513364"/>
                </a:cubicBez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61633"/>
            <a:ext cx="5757182" cy="609398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Slope and </a:t>
            </a:r>
            <a:r>
              <a:rPr lang="de-DE" dirty="0" smtClean="0"/>
              <a:t>Flow </a:t>
            </a:r>
            <a:r>
              <a:rPr lang="de-DE" dirty="0"/>
              <a:t>rates</a:t>
            </a:r>
            <a:endParaRPr lang="de-DE" dirty="0">
              <a:solidFill>
                <a:srgbClr val="DF0029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5" y="1428895"/>
            <a:ext cx="5178889" cy="58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lvl="1" eaLnBrk="1" hangingPunct="1">
              <a:buNone/>
            </a:pPr>
            <a:r>
              <a:rPr lang="de-DE" sz="1800" b="1" kern="0" dirty="0" err="1" smtClean="0"/>
              <a:t>For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location</a:t>
            </a:r>
            <a:r>
              <a:rPr lang="de-DE" sz="1800" b="1" kern="0" dirty="0" smtClean="0"/>
              <a:t> at </a:t>
            </a:r>
            <a:r>
              <a:rPr lang="de-DE" sz="1800" b="1" kern="0" dirty="0" err="1" smtClean="0"/>
              <a:t>the</a:t>
            </a:r>
            <a:r>
              <a:rPr lang="de-DE" sz="1800" b="1" kern="0" dirty="0" smtClean="0"/>
              <a:t> wall </a:t>
            </a:r>
            <a:r>
              <a:rPr lang="de-DE" sz="1800" b="1" kern="0" dirty="0" err="1" smtClean="0"/>
              <a:t>water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stacking</a:t>
            </a:r>
            <a:r>
              <a:rPr lang="de-DE" sz="1800" b="1" kern="0" dirty="0" smtClean="0"/>
              <a:t> is</a:t>
            </a:r>
            <a:r>
              <a:rPr lang="de-DE" sz="1800" b="1" kern="0" dirty="0"/>
              <a:t> </a:t>
            </a:r>
            <a:r>
              <a:rPr lang="de-DE" sz="1800" b="1" kern="0" dirty="0" err="1" smtClean="0">
                <a:solidFill>
                  <a:srgbClr val="FF0000"/>
                </a:solidFill>
              </a:rPr>
              <a:t>technically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possible</a:t>
            </a:r>
            <a:endParaRPr lang="de-DE" sz="1800" b="1" kern="0" dirty="0"/>
          </a:p>
        </p:txBody>
      </p:sp>
      <p:sp>
        <p:nvSpPr>
          <p:cNvPr id="541" name="Rectangle 4"/>
          <p:cNvSpPr txBox="1">
            <a:spLocks noChangeArrowheads="1"/>
          </p:cNvSpPr>
          <p:nvPr/>
        </p:nvSpPr>
        <p:spPr bwMode="auto">
          <a:xfrm flipH="1">
            <a:off x="3695715" y="2646071"/>
            <a:ext cx="2209536" cy="182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400" dirty="0" smtClean="0"/>
              <a:t>0.4 l/s</a:t>
            </a:r>
            <a:br>
              <a:rPr lang="de-DE" sz="1400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no</a:t>
            </a:r>
            <a:r>
              <a:rPr lang="de-DE" sz="1400" dirty="0" smtClean="0"/>
              <a:t> </a:t>
            </a:r>
            <a:r>
              <a:rPr lang="de-DE" sz="1400" dirty="0" err="1" smtClean="0"/>
              <a:t>water</a:t>
            </a:r>
            <a:r>
              <a:rPr lang="de-DE" sz="1400" dirty="0" smtClean="0"/>
              <a:t> </a:t>
            </a:r>
            <a:r>
              <a:rPr lang="de-DE" sz="1400" dirty="0" err="1" smtClean="0"/>
              <a:t>stacking</a:t>
            </a:r>
            <a:r>
              <a:rPr lang="de-DE" sz="1400" dirty="0" smtClean="0"/>
              <a:t>)</a:t>
            </a:r>
            <a:endParaRPr lang="de-DE" sz="1400" dirty="0"/>
          </a:p>
          <a:p>
            <a:pPr lvl="1"/>
            <a:r>
              <a:rPr lang="de-DE" sz="1400" dirty="0" smtClean="0"/>
              <a:t>0.6 l/s (</a:t>
            </a:r>
            <a:r>
              <a:rPr lang="de-DE" sz="1400" dirty="0" err="1" smtClean="0"/>
              <a:t>water</a:t>
            </a:r>
            <a:r>
              <a:rPr lang="de-DE" sz="1400" dirty="0" smtClean="0"/>
              <a:t> </a:t>
            </a:r>
            <a:r>
              <a:rPr lang="de-DE" sz="1400" dirty="0" err="1" smtClean="0"/>
              <a:t>head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err="1" smtClean="0"/>
              <a:t>acc</a:t>
            </a:r>
            <a:r>
              <a:rPr lang="de-DE" sz="1400" dirty="0" smtClean="0"/>
              <a:t>.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/>
              <a:t>EN </a:t>
            </a:r>
            <a:r>
              <a:rPr lang="de-DE" sz="1400" dirty="0" smtClean="0"/>
              <a:t>1253-1,</a:t>
            </a:r>
            <a:br>
              <a:rPr lang="de-DE" sz="1400" dirty="0" smtClean="0"/>
            </a:br>
            <a:r>
              <a:rPr lang="de-DE" sz="1400" dirty="0" smtClean="0"/>
              <a:t>20 </a:t>
            </a:r>
            <a:r>
              <a:rPr lang="de-DE" sz="1400" dirty="0"/>
              <a:t>mm</a:t>
            </a:r>
            <a:r>
              <a:rPr lang="de-DE" sz="1400" dirty="0" smtClean="0"/>
              <a:t>), </a:t>
            </a:r>
          </a:p>
          <a:p>
            <a:pPr marL="309641" lvl="2" indent="0">
              <a:buNone/>
            </a:pPr>
            <a:r>
              <a:rPr lang="de-DE" sz="1100" dirty="0" smtClean="0"/>
              <a:t>(must </a:t>
            </a:r>
            <a:r>
              <a:rPr lang="de-DE" sz="1100" dirty="0" err="1" smtClean="0"/>
              <a:t>be</a:t>
            </a:r>
            <a:r>
              <a:rPr lang="de-DE" sz="1100" dirty="0" smtClean="0"/>
              <a:t> min. 0.4 l/s)</a:t>
            </a:r>
            <a:endParaRPr lang="de-DE" sz="1100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2105025" y="2341601"/>
            <a:ext cx="2971800" cy="4167649"/>
            <a:chOff x="2105025" y="2341601"/>
            <a:chExt cx="2971800" cy="4167649"/>
          </a:xfrm>
        </p:grpSpPr>
        <p:cxnSp>
          <p:nvCxnSpPr>
            <p:cNvPr id="6" name="Gerade Verbindung 5"/>
            <p:cNvCxnSpPr/>
            <p:nvPr/>
          </p:nvCxnSpPr>
          <p:spPr bwMode="auto">
            <a:xfrm>
              <a:off x="2256814" y="2341601"/>
              <a:ext cx="0" cy="38832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Rechteck 6"/>
            <p:cNvSpPr/>
            <p:nvPr/>
          </p:nvSpPr>
          <p:spPr bwMode="auto">
            <a:xfrm>
              <a:off x="2256814" y="2508144"/>
              <a:ext cx="45719" cy="1133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1" name="Rechteck 40"/>
            <p:cNvSpPr/>
            <p:nvPr/>
          </p:nvSpPr>
          <p:spPr bwMode="auto">
            <a:xfrm>
              <a:off x="2302533" y="2536475"/>
              <a:ext cx="1079088" cy="5666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4" name="Rechteck 43"/>
            <p:cNvSpPr/>
            <p:nvPr/>
          </p:nvSpPr>
          <p:spPr bwMode="auto">
            <a:xfrm rot="5400000">
              <a:off x="3243482" y="2582566"/>
              <a:ext cx="65262" cy="86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45" name="Rechteck 44"/>
            <p:cNvSpPr/>
            <p:nvPr/>
          </p:nvSpPr>
          <p:spPr bwMode="auto">
            <a:xfrm rot="5400000">
              <a:off x="3253253" y="2624984"/>
              <a:ext cx="45721" cy="1133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2" name="Rechteck 50"/>
            <p:cNvSpPr/>
            <p:nvPr/>
          </p:nvSpPr>
          <p:spPr bwMode="auto">
            <a:xfrm>
              <a:off x="2986944" y="2704506"/>
              <a:ext cx="578338" cy="91438"/>
            </a:xfrm>
            <a:custGeom>
              <a:avLst/>
              <a:gdLst/>
              <a:ahLst/>
              <a:cxnLst/>
              <a:rect l="l" t="t" r="r" b="b"/>
              <a:pathLst>
                <a:path w="914400" h="91438">
                  <a:moveTo>
                    <a:pt x="172496" y="0"/>
                  </a:moveTo>
                  <a:lnTo>
                    <a:pt x="741904" y="0"/>
                  </a:lnTo>
                  <a:lnTo>
                    <a:pt x="914400" y="45719"/>
                  </a:lnTo>
                  <a:lnTo>
                    <a:pt x="914400" y="91438"/>
                  </a:lnTo>
                  <a:lnTo>
                    <a:pt x="0" y="91438"/>
                  </a:lnTo>
                  <a:lnTo>
                    <a:pt x="0" y="45719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0" name="Rechteck 59"/>
            <p:cNvSpPr/>
            <p:nvPr/>
          </p:nvSpPr>
          <p:spPr bwMode="auto">
            <a:xfrm rot="5400000">
              <a:off x="1688802" y="3319025"/>
              <a:ext cx="1509378" cy="57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1" name="Rechteck 60"/>
            <p:cNvSpPr/>
            <p:nvPr/>
          </p:nvSpPr>
          <p:spPr bwMode="auto">
            <a:xfrm rot="5400000">
              <a:off x="2349706" y="4152375"/>
              <a:ext cx="187570" cy="86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3" name="Rechteck 62"/>
            <p:cNvSpPr/>
            <p:nvPr/>
          </p:nvSpPr>
          <p:spPr bwMode="auto">
            <a:xfrm rot="5400000">
              <a:off x="2352800" y="4292795"/>
              <a:ext cx="160218" cy="1533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5" name="Rechteck 64"/>
            <p:cNvSpPr/>
            <p:nvPr/>
          </p:nvSpPr>
          <p:spPr bwMode="auto">
            <a:xfrm rot="5400000">
              <a:off x="2399499" y="4399442"/>
              <a:ext cx="326298" cy="106131"/>
            </a:xfrm>
            <a:custGeom>
              <a:avLst/>
              <a:gdLst/>
              <a:ahLst/>
              <a:cxnLst/>
              <a:rect l="l" t="t" r="r" b="b"/>
              <a:pathLst>
                <a:path w="326298" h="106131">
                  <a:moveTo>
                    <a:pt x="0" y="106131"/>
                  </a:moveTo>
                  <a:lnTo>
                    <a:pt x="0" y="0"/>
                  </a:lnTo>
                  <a:lnTo>
                    <a:pt x="160218" y="0"/>
                  </a:lnTo>
                  <a:lnTo>
                    <a:pt x="160218" y="3"/>
                  </a:lnTo>
                  <a:lnTo>
                    <a:pt x="326298" y="3"/>
                  </a:lnTo>
                  <a:lnTo>
                    <a:pt x="326298" y="32403"/>
                  </a:lnTo>
                  <a:lnTo>
                    <a:pt x="160218" y="32403"/>
                  </a:lnTo>
                  <a:lnTo>
                    <a:pt x="160218" y="106131"/>
                  </a:ln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2" name="Rechteck 61"/>
            <p:cNvSpPr/>
            <p:nvPr/>
          </p:nvSpPr>
          <p:spPr bwMode="auto">
            <a:xfrm rot="5400000">
              <a:off x="2294842" y="4294090"/>
              <a:ext cx="125049" cy="11558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6" name="Rechteck 65"/>
            <p:cNvSpPr/>
            <p:nvPr/>
          </p:nvSpPr>
          <p:spPr bwMode="auto">
            <a:xfrm>
              <a:off x="2256814" y="4319103"/>
              <a:ext cx="43200" cy="6555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>
              <a:off x="2656848" y="5852390"/>
              <a:ext cx="0" cy="152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cxnSp>
          <p:nvCxnSpPr>
            <p:cNvPr id="114" name="Gerade Verbindung 113"/>
            <p:cNvCxnSpPr/>
            <p:nvPr/>
          </p:nvCxnSpPr>
          <p:spPr bwMode="auto">
            <a:xfrm flipH="1">
              <a:off x="2105025" y="2347739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3" name="Gerade Verbindung 162"/>
            <p:cNvCxnSpPr/>
            <p:nvPr/>
          </p:nvCxnSpPr>
          <p:spPr bwMode="auto">
            <a:xfrm flipH="1">
              <a:off x="2105025" y="2462227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4" name="Gerade Verbindung 163"/>
            <p:cNvCxnSpPr/>
            <p:nvPr/>
          </p:nvCxnSpPr>
          <p:spPr bwMode="auto">
            <a:xfrm flipH="1">
              <a:off x="2105025" y="2576715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5" name="Gerade Verbindung 164"/>
            <p:cNvCxnSpPr/>
            <p:nvPr/>
          </p:nvCxnSpPr>
          <p:spPr bwMode="auto">
            <a:xfrm flipH="1">
              <a:off x="2105025" y="2691203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Gerade Verbindung 165"/>
            <p:cNvCxnSpPr/>
            <p:nvPr/>
          </p:nvCxnSpPr>
          <p:spPr bwMode="auto">
            <a:xfrm flipH="1">
              <a:off x="2105025" y="2805691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Gerade Verbindung 166"/>
            <p:cNvCxnSpPr/>
            <p:nvPr/>
          </p:nvCxnSpPr>
          <p:spPr bwMode="auto">
            <a:xfrm flipH="1">
              <a:off x="2105025" y="2920179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Gerade Verbindung 167"/>
            <p:cNvCxnSpPr/>
            <p:nvPr/>
          </p:nvCxnSpPr>
          <p:spPr bwMode="auto">
            <a:xfrm flipH="1">
              <a:off x="2105025" y="3034667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9" name="Gerade Verbindung 168"/>
            <p:cNvCxnSpPr/>
            <p:nvPr/>
          </p:nvCxnSpPr>
          <p:spPr bwMode="auto">
            <a:xfrm flipH="1">
              <a:off x="2105025" y="3149155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0" name="Gerade Verbindung 169"/>
            <p:cNvCxnSpPr/>
            <p:nvPr/>
          </p:nvCxnSpPr>
          <p:spPr bwMode="auto">
            <a:xfrm flipH="1">
              <a:off x="2105025" y="3263643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Gerade Verbindung 170"/>
            <p:cNvCxnSpPr/>
            <p:nvPr/>
          </p:nvCxnSpPr>
          <p:spPr bwMode="auto">
            <a:xfrm flipH="1">
              <a:off x="2105025" y="3378131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Gerade Verbindung 171"/>
            <p:cNvCxnSpPr/>
            <p:nvPr/>
          </p:nvCxnSpPr>
          <p:spPr bwMode="auto">
            <a:xfrm flipH="1">
              <a:off x="2105025" y="3492619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3" name="Gerade Verbindung 172"/>
            <p:cNvCxnSpPr/>
            <p:nvPr/>
          </p:nvCxnSpPr>
          <p:spPr bwMode="auto">
            <a:xfrm flipH="1">
              <a:off x="2105025" y="3607107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" name="Gerade Verbindung 173"/>
            <p:cNvCxnSpPr/>
            <p:nvPr/>
          </p:nvCxnSpPr>
          <p:spPr bwMode="auto">
            <a:xfrm flipH="1">
              <a:off x="2105025" y="3721595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" name="Gerade Verbindung 174"/>
            <p:cNvCxnSpPr/>
            <p:nvPr/>
          </p:nvCxnSpPr>
          <p:spPr bwMode="auto">
            <a:xfrm flipH="1">
              <a:off x="2105025" y="3836083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 Verbindung 175"/>
            <p:cNvCxnSpPr/>
            <p:nvPr/>
          </p:nvCxnSpPr>
          <p:spPr bwMode="auto">
            <a:xfrm flipH="1">
              <a:off x="2105025" y="3950571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" name="Gerade Verbindung 176"/>
            <p:cNvCxnSpPr/>
            <p:nvPr/>
          </p:nvCxnSpPr>
          <p:spPr bwMode="auto">
            <a:xfrm flipH="1">
              <a:off x="2105025" y="4065059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8" name="Gerade Verbindung 177"/>
            <p:cNvCxnSpPr/>
            <p:nvPr/>
          </p:nvCxnSpPr>
          <p:spPr bwMode="auto">
            <a:xfrm flipH="1">
              <a:off x="2105025" y="4179547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9" name="Gerade Verbindung 178"/>
            <p:cNvCxnSpPr/>
            <p:nvPr/>
          </p:nvCxnSpPr>
          <p:spPr bwMode="auto">
            <a:xfrm flipH="1">
              <a:off x="2105025" y="4294035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0" name="Gerade Verbindung 179"/>
            <p:cNvCxnSpPr/>
            <p:nvPr/>
          </p:nvCxnSpPr>
          <p:spPr bwMode="auto">
            <a:xfrm flipH="1">
              <a:off x="2105025" y="4408523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1" name="Gerade Verbindung 180"/>
            <p:cNvCxnSpPr/>
            <p:nvPr/>
          </p:nvCxnSpPr>
          <p:spPr bwMode="auto">
            <a:xfrm flipH="1">
              <a:off x="2105025" y="4523011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2" name="Gerade Verbindung 181"/>
            <p:cNvCxnSpPr/>
            <p:nvPr/>
          </p:nvCxnSpPr>
          <p:spPr bwMode="auto">
            <a:xfrm flipH="1">
              <a:off x="2105025" y="4637499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3" name="Gerade Verbindung 182"/>
            <p:cNvCxnSpPr/>
            <p:nvPr/>
          </p:nvCxnSpPr>
          <p:spPr bwMode="auto">
            <a:xfrm flipH="1">
              <a:off x="2105025" y="4751987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4" name="Gerade Verbindung 183"/>
            <p:cNvCxnSpPr/>
            <p:nvPr/>
          </p:nvCxnSpPr>
          <p:spPr bwMode="auto">
            <a:xfrm flipH="1">
              <a:off x="2105025" y="4866475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5" name="Gerade Verbindung 184"/>
            <p:cNvCxnSpPr/>
            <p:nvPr/>
          </p:nvCxnSpPr>
          <p:spPr bwMode="auto">
            <a:xfrm flipH="1">
              <a:off x="2105025" y="4980963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6" name="Gerade Verbindung 185"/>
            <p:cNvCxnSpPr/>
            <p:nvPr/>
          </p:nvCxnSpPr>
          <p:spPr bwMode="auto">
            <a:xfrm flipH="1">
              <a:off x="2105025" y="5095451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7" name="Gerade Verbindung 186"/>
            <p:cNvCxnSpPr/>
            <p:nvPr/>
          </p:nvCxnSpPr>
          <p:spPr bwMode="auto">
            <a:xfrm flipH="1">
              <a:off x="2105025" y="5209939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8" name="Gerade Verbindung 187"/>
            <p:cNvCxnSpPr/>
            <p:nvPr/>
          </p:nvCxnSpPr>
          <p:spPr bwMode="auto">
            <a:xfrm flipH="1">
              <a:off x="2105025" y="5324427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9" name="Gerade Verbindung 188"/>
            <p:cNvCxnSpPr/>
            <p:nvPr/>
          </p:nvCxnSpPr>
          <p:spPr bwMode="auto">
            <a:xfrm flipH="1">
              <a:off x="2105025" y="5438915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0" name="Gerade Verbindung 189"/>
            <p:cNvCxnSpPr/>
            <p:nvPr/>
          </p:nvCxnSpPr>
          <p:spPr bwMode="auto">
            <a:xfrm flipH="1">
              <a:off x="2105025" y="5553403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1" name="Gerade Verbindung 190"/>
            <p:cNvCxnSpPr/>
            <p:nvPr/>
          </p:nvCxnSpPr>
          <p:spPr bwMode="auto">
            <a:xfrm flipH="1">
              <a:off x="2105025" y="5667891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2" name="Gerade Verbindung 191"/>
            <p:cNvCxnSpPr/>
            <p:nvPr/>
          </p:nvCxnSpPr>
          <p:spPr bwMode="auto">
            <a:xfrm flipH="1">
              <a:off x="2105025" y="5782379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3" name="Gerade Verbindung 192"/>
            <p:cNvCxnSpPr/>
            <p:nvPr/>
          </p:nvCxnSpPr>
          <p:spPr bwMode="auto">
            <a:xfrm flipH="1">
              <a:off x="2105025" y="5896867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2" name="Gerade Verbindung 201"/>
            <p:cNvCxnSpPr/>
            <p:nvPr/>
          </p:nvCxnSpPr>
          <p:spPr bwMode="auto">
            <a:xfrm flipH="1">
              <a:off x="2105025" y="6011355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3" name="Gerade Verbindung 202"/>
            <p:cNvCxnSpPr/>
            <p:nvPr/>
          </p:nvCxnSpPr>
          <p:spPr bwMode="auto">
            <a:xfrm flipH="1">
              <a:off x="2105025" y="6125843"/>
              <a:ext cx="154170" cy="1448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4" name="Gerade Verbindung 203"/>
            <p:cNvCxnSpPr/>
            <p:nvPr/>
          </p:nvCxnSpPr>
          <p:spPr bwMode="auto">
            <a:xfrm flipH="1">
              <a:off x="2655905" y="5848506"/>
              <a:ext cx="61200" cy="5400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8" name="Gerade Verbindung 227"/>
            <p:cNvCxnSpPr/>
            <p:nvPr/>
          </p:nvCxnSpPr>
          <p:spPr bwMode="auto">
            <a:xfrm flipH="1">
              <a:off x="4831290" y="6279533"/>
              <a:ext cx="245535" cy="22019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9" name="Gerade Verbindung 228"/>
            <p:cNvCxnSpPr/>
            <p:nvPr/>
          </p:nvCxnSpPr>
          <p:spPr bwMode="auto">
            <a:xfrm flipH="1">
              <a:off x="4981763" y="6414476"/>
              <a:ext cx="95062" cy="8525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9" name="Gerade Verbindung 348"/>
            <p:cNvCxnSpPr/>
            <p:nvPr/>
          </p:nvCxnSpPr>
          <p:spPr bwMode="auto">
            <a:xfrm flipH="1">
              <a:off x="2277800" y="5824517"/>
              <a:ext cx="756126" cy="67741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5" name="Gerade Verbindung 354"/>
            <p:cNvCxnSpPr/>
            <p:nvPr/>
          </p:nvCxnSpPr>
          <p:spPr bwMode="auto">
            <a:xfrm flipH="1">
              <a:off x="2109647" y="6224832"/>
              <a:ext cx="317150" cy="28441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1" name="Gerade Verbindung 370"/>
            <p:cNvCxnSpPr/>
            <p:nvPr/>
          </p:nvCxnSpPr>
          <p:spPr bwMode="auto">
            <a:xfrm flipH="1">
              <a:off x="2106386" y="6220070"/>
              <a:ext cx="184148" cy="16514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7" name="Text Box 30"/>
            <p:cNvSpPr txBox="1">
              <a:spLocks noChangeArrowheads="1"/>
            </p:cNvSpPr>
            <p:nvPr/>
          </p:nvSpPr>
          <p:spPr bwMode="auto">
            <a:xfrm rot="21300000">
              <a:off x="2600512" y="5165034"/>
              <a:ext cx="204883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de-DE" sz="1400" dirty="0" err="1" smtClean="0">
                  <a:solidFill>
                    <a:schemeClr val="tx1"/>
                  </a:solidFill>
                </a:rPr>
                <a:t>Slope</a:t>
              </a:r>
              <a:r>
                <a:rPr lang="de-DE" sz="1400" dirty="0" smtClean="0">
                  <a:solidFill>
                    <a:schemeClr val="tx1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tx1"/>
                  </a:solidFill>
                </a:rPr>
                <a:t>approx</a:t>
              </a:r>
              <a:r>
                <a:rPr lang="de-DE" sz="1400" dirty="0" smtClean="0">
                  <a:solidFill>
                    <a:schemeClr val="tx1"/>
                  </a:solidFill>
                </a:rPr>
                <a:t>. 1.5 %</a:t>
              </a: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538" name="Line 38"/>
            <p:cNvSpPr>
              <a:spLocks noChangeShapeType="1"/>
            </p:cNvSpPr>
            <p:nvPr/>
          </p:nvSpPr>
          <p:spPr bwMode="auto">
            <a:xfrm flipH="1">
              <a:off x="2647303" y="5490733"/>
              <a:ext cx="1756174" cy="1314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cxnSp>
          <p:nvCxnSpPr>
            <p:cNvPr id="256" name="Gerade Verbindung 255"/>
            <p:cNvCxnSpPr/>
            <p:nvPr/>
          </p:nvCxnSpPr>
          <p:spPr bwMode="auto">
            <a:xfrm flipH="1">
              <a:off x="2441427" y="5833876"/>
              <a:ext cx="415281" cy="37632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8" name="Gerade Verbindung 257"/>
            <p:cNvCxnSpPr/>
            <p:nvPr/>
          </p:nvCxnSpPr>
          <p:spPr bwMode="auto">
            <a:xfrm flipH="1">
              <a:off x="2411176" y="5812784"/>
              <a:ext cx="780809" cy="696466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9" name="Gerade Verbindung 258"/>
            <p:cNvCxnSpPr/>
            <p:nvPr/>
          </p:nvCxnSpPr>
          <p:spPr bwMode="auto">
            <a:xfrm flipH="1">
              <a:off x="2564809" y="5793581"/>
              <a:ext cx="795471" cy="715669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0" name="Gerade Verbindung 259"/>
            <p:cNvCxnSpPr/>
            <p:nvPr/>
          </p:nvCxnSpPr>
          <p:spPr bwMode="auto">
            <a:xfrm flipH="1">
              <a:off x="2715503" y="5782379"/>
              <a:ext cx="809887" cy="726871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1" name="Gerade Verbindung 260"/>
            <p:cNvCxnSpPr/>
            <p:nvPr/>
          </p:nvCxnSpPr>
          <p:spPr bwMode="auto">
            <a:xfrm flipH="1">
              <a:off x="2856194" y="5782379"/>
              <a:ext cx="812626" cy="726871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2" name="Gerade Verbindung 261"/>
            <p:cNvCxnSpPr/>
            <p:nvPr/>
          </p:nvCxnSpPr>
          <p:spPr bwMode="auto">
            <a:xfrm flipH="1">
              <a:off x="3009827" y="5772421"/>
              <a:ext cx="833387" cy="736829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3" name="Gerade Verbindung 262"/>
            <p:cNvCxnSpPr/>
            <p:nvPr/>
          </p:nvCxnSpPr>
          <p:spPr bwMode="auto">
            <a:xfrm flipH="1">
              <a:off x="3170827" y="5740337"/>
              <a:ext cx="856761" cy="768913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4" name="Gerade Verbindung 263"/>
            <p:cNvCxnSpPr/>
            <p:nvPr/>
          </p:nvCxnSpPr>
          <p:spPr bwMode="auto">
            <a:xfrm flipH="1">
              <a:off x="3311518" y="5737956"/>
              <a:ext cx="864066" cy="771294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5" name="Gerade Verbindung 264"/>
            <p:cNvCxnSpPr/>
            <p:nvPr/>
          </p:nvCxnSpPr>
          <p:spPr bwMode="auto">
            <a:xfrm flipH="1">
              <a:off x="3464677" y="5717512"/>
              <a:ext cx="891724" cy="79173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7" name="Gerade Verbindung 266"/>
            <p:cNvCxnSpPr/>
            <p:nvPr/>
          </p:nvCxnSpPr>
          <p:spPr bwMode="auto">
            <a:xfrm flipH="1">
              <a:off x="3758687" y="5714948"/>
              <a:ext cx="884668" cy="79430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8" name="Gerade Verbindung 267"/>
            <p:cNvCxnSpPr/>
            <p:nvPr/>
          </p:nvCxnSpPr>
          <p:spPr bwMode="auto">
            <a:xfrm flipH="1">
              <a:off x="3912320" y="5714948"/>
              <a:ext cx="888163" cy="79430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0" name="Gerade Verbindung 269"/>
            <p:cNvCxnSpPr/>
            <p:nvPr/>
          </p:nvCxnSpPr>
          <p:spPr bwMode="auto">
            <a:xfrm flipH="1">
              <a:off x="4216535" y="5753585"/>
              <a:ext cx="856911" cy="75566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2" name="Gerade Verbindung 271"/>
            <p:cNvCxnSpPr/>
            <p:nvPr/>
          </p:nvCxnSpPr>
          <p:spPr bwMode="auto">
            <a:xfrm flipH="1">
              <a:off x="4370168" y="5886023"/>
              <a:ext cx="700473" cy="623227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4" name="Gerade Verbindung 273"/>
            <p:cNvCxnSpPr/>
            <p:nvPr/>
          </p:nvCxnSpPr>
          <p:spPr bwMode="auto">
            <a:xfrm flipH="1">
              <a:off x="4521945" y="6011355"/>
              <a:ext cx="554880" cy="497895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5" name="Gerade Verbindung 274"/>
            <p:cNvCxnSpPr/>
            <p:nvPr/>
          </p:nvCxnSpPr>
          <p:spPr bwMode="auto">
            <a:xfrm flipH="1">
              <a:off x="4662636" y="6170541"/>
              <a:ext cx="378063" cy="338709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7" name="Gerade Verbindung 296"/>
            <p:cNvCxnSpPr/>
            <p:nvPr/>
          </p:nvCxnSpPr>
          <p:spPr bwMode="auto">
            <a:xfrm flipH="1">
              <a:off x="3617996" y="5712536"/>
              <a:ext cx="881918" cy="796714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8" name="Gerade Verbindung 297"/>
            <p:cNvCxnSpPr/>
            <p:nvPr/>
          </p:nvCxnSpPr>
          <p:spPr bwMode="auto">
            <a:xfrm flipH="1">
              <a:off x="4075844" y="5717512"/>
              <a:ext cx="882004" cy="79173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7" name="Gruppieren 26"/>
            <p:cNvGrpSpPr/>
            <p:nvPr/>
          </p:nvGrpSpPr>
          <p:grpSpPr>
            <a:xfrm>
              <a:off x="2651238" y="5714948"/>
              <a:ext cx="2422208" cy="138515"/>
              <a:chOff x="2651238" y="5714948"/>
              <a:chExt cx="2422208" cy="138515"/>
            </a:xfrm>
          </p:grpSpPr>
          <p:sp>
            <p:nvSpPr>
              <p:cNvPr id="80" name="Line 15"/>
              <p:cNvSpPr>
                <a:spLocks noChangeShapeType="1"/>
              </p:cNvSpPr>
              <p:nvPr/>
            </p:nvSpPr>
            <p:spPr bwMode="auto">
              <a:xfrm>
                <a:off x="4402158" y="5714948"/>
                <a:ext cx="67128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79" name="Line 28"/>
              <p:cNvSpPr>
                <a:spLocks noChangeShapeType="1"/>
              </p:cNvSpPr>
              <p:nvPr/>
            </p:nvSpPr>
            <p:spPr bwMode="auto">
              <a:xfrm flipV="1">
                <a:off x="2651238" y="5714948"/>
                <a:ext cx="1749434" cy="138515"/>
              </a:xfrm>
              <a:prstGeom prst="line">
                <a:avLst/>
              </a:prstGeom>
              <a:noFill/>
              <a:ln w="12700">
                <a:solidFill>
                  <a:srgbClr val="E2001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sp>
          <p:nvSpPr>
            <p:cNvPr id="33" name="Freihandform 32"/>
            <p:cNvSpPr/>
            <p:nvPr/>
          </p:nvSpPr>
          <p:spPr bwMode="auto">
            <a:xfrm>
              <a:off x="2391711" y="6004384"/>
              <a:ext cx="2666560" cy="221993"/>
            </a:xfrm>
            <a:custGeom>
              <a:avLst/>
              <a:gdLst>
                <a:gd name="connsiteX0" fmla="*/ 0 w 2666560"/>
                <a:gd name="connsiteY0" fmla="*/ 219350 h 221993"/>
                <a:gd name="connsiteX1" fmla="*/ 264277 w 2666560"/>
                <a:gd name="connsiteY1" fmla="*/ 221993 h 221993"/>
                <a:gd name="connsiteX2" fmla="*/ 264277 w 2666560"/>
                <a:gd name="connsiteY2" fmla="*/ 142710 h 221993"/>
                <a:gd name="connsiteX3" fmla="*/ 2666560 w 2666560"/>
                <a:gd name="connsiteY3" fmla="*/ 208779 h 221993"/>
                <a:gd name="connsiteX4" fmla="*/ 2661274 w 2666560"/>
                <a:gd name="connsiteY4" fmla="*/ 68712 h 221993"/>
                <a:gd name="connsiteX5" fmla="*/ 171780 w 2666560"/>
                <a:gd name="connsiteY5" fmla="*/ 0 h 221993"/>
                <a:gd name="connsiteX6" fmla="*/ 169138 w 2666560"/>
                <a:gd name="connsiteY6" fmla="*/ 81926 h 221993"/>
                <a:gd name="connsiteX7" fmla="*/ 23785 w 2666560"/>
                <a:gd name="connsiteY7" fmla="*/ 116282 h 221993"/>
                <a:gd name="connsiteX8" fmla="*/ 0 w 2666560"/>
                <a:gd name="connsiteY8" fmla="*/ 219350 h 221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6560" h="221993">
                  <a:moveTo>
                    <a:pt x="0" y="219350"/>
                  </a:moveTo>
                  <a:lnTo>
                    <a:pt x="264277" y="221993"/>
                  </a:lnTo>
                  <a:lnTo>
                    <a:pt x="264277" y="142710"/>
                  </a:lnTo>
                  <a:lnTo>
                    <a:pt x="2666560" y="208779"/>
                  </a:lnTo>
                  <a:lnTo>
                    <a:pt x="2661274" y="68712"/>
                  </a:lnTo>
                  <a:lnTo>
                    <a:pt x="171780" y="0"/>
                  </a:lnTo>
                  <a:cubicBezTo>
                    <a:pt x="170899" y="27309"/>
                    <a:pt x="170019" y="54617"/>
                    <a:pt x="169138" y="81926"/>
                  </a:cubicBezTo>
                  <a:lnTo>
                    <a:pt x="23785" y="116282"/>
                  </a:lnTo>
                  <a:lnTo>
                    <a:pt x="0" y="21935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35" name="Gruppieren 34"/>
            <p:cNvGrpSpPr/>
            <p:nvPr/>
          </p:nvGrpSpPr>
          <p:grpSpPr>
            <a:xfrm>
              <a:off x="2259195" y="5932767"/>
              <a:ext cx="2811446" cy="290070"/>
              <a:chOff x="2259195" y="5932767"/>
              <a:chExt cx="2811446" cy="290070"/>
            </a:xfrm>
          </p:grpSpPr>
          <p:sp>
            <p:nvSpPr>
              <p:cNvPr id="74" name="Line 18"/>
              <p:cNvSpPr>
                <a:spLocks noChangeShapeType="1"/>
              </p:cNvSpPr>
              <p:nvPr/>
            </p:nvSpPr>
            <p:spPr bwMode="auto">
              <a:xfrm>
                <a:off x="2654043" y="6154117"/>
                <a:ext cx="0" cy="68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76" name="Line 13"/>
              <p:cNvSpPr>
                <a:spLocks noChangeShapeType="1"/>
              </p:cNvSpPr>
              <p:nvPr/>
            </p:nvSpPr>
            <p:spPr bwMode="auto">
              <a:xfrm>
                <a:off x="2261977" y="6222836"/>
                <a:ext cx="39206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94" name="Ellipse 80"/>
              <p:cNvSpPr/>
              <p:nvPr/>
            </p:nvSpPr>
            <p:spPr bwMode="auto">
              <a:xfrm>
                <a:off x="2537599" y="5932767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95" name="Line 17"/>
              <p:cNvSpPr>
                <a:spLocks noChangeShapeType="1"/>
              </p:cNvSpPr>
              <p:nvPr/>
            </p:nvSpPr>
            <p:spPr bwMode="auto">
              <a:xfrm>
                <a:off x="2578418" y="5932767"/>
                <a:ext cx="7562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96" name="Line 17"/>
              <p:cNvSpPr>
                <a:spLocks noChangeShapeType="1"/>
              </p:cNvSpPr>
              <p:nvPr/>
            </p:nvSpPr>
            <p:spPr bwMode="auto">
              <a:xfrm rot="5400000">
                <a:off x="2492348" y="6021220"/>
                <a:ext cx="9050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98" name="Ellipse 80"/>
              <p:cNvSpPr/>
              <p:nvPr/>
            </p:nvSpPr>
            <p:spPr bwMode="auto">
              <a:xfrm flipH="1">
                <a:off x="2333776" y="5932767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99" name="Line 17"/>
              <p:cNvSpPr>
                <a:spLocks noChangeShapeType="1"/>
              </p:cNvSpPr>
              <p:nvPr/>
            </p:nvSpPr>
            <p:spPr bwMode="auto">
              <a:xfrm flipH="1">
                <a:off x="2259195" y="5932767"/>
                <a:ext cx="769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0" name="Line 17"/>
              <p:cNvSpPr>
                <a:spLocks noChangeShapeType="1"/>
              </p:cNvSpPr>
              <p:nvPr/>
            </p:nvSpPr>
            <p:spPr bwMode="auto">
              <a:xfrm rot="16200000" flipH="1">
                <a:off x="2331724" y="6021220"/>
                <a:ext cx="9050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2" name="Ellipse 80"/>
              <p:cNvSpPr/>
              <p:nvPr/>
            </p:nvSpPr>
            <p:spPr bwMode="auto">
              <a:xfrm rot="10800000" flipH="1">
                <a:off x="2321619" y="6086670"/>
                <a:ext cx="77600" cy="60303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2394942" y="6146973"/>
                <a:ext cx="6064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4" name="Line 17"/>
              <p:cNvSpPr>
                <a:spLocks noChangeShapeType="1"/>
              </p:cNvSpPr>
              <p:nvPr/>
            </p:nvSpPr>
            <p:spPr bwMode="auto">
              <a:xfrm rot="5400000" flipH="1">
                <a:off x="2277146" y="6042195"/>
                <a:ext cx="8894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6" name="Ellipse 80"/>
              <p:cNvSpPr/>
              <p:nvPr/>
            </p:nvSpPr>
            <p:spPr bwMode="auto">
              <a:xfrm rot="10800000">
                <a:off x="2514019" y="6086670"/>
                <a:ext cx="77600" cy="60303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7" name="Line 17"/>
              <p:cNvSpPr>
                <a:spLocks noChangeShapeType="1"/>
              </p:cNvSpPr>
              <p:nvPr/>
            </p:nvSpPr>
            <p:spPr bwMode="auto">
              <a:xfrm rot="10800000">
                <a:off x="2414691" y="6146973"/>
                <a:ext cx="10360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8" name="Line 17"/>
              <p:cNvSpPr>
                <a:spLocks noChangeShapeType="1"/>
              </p:cNvSpPr>
              <p:nvPr/>
            </p:nvSpPr>
            <p:spPr bwMode="auto">
              <a:xfrm rot="16200000">
                <a:off x="2547144" y="6042195"/>
                <a:ext cx="8894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271" name="Line 28"/>
              <p:cNvSpPr>
                <a:spLocks noChangeShapeType="1"/>
              </p:cNvSpPr>
              <p:nvPr/>
            </p:nvSpPr>
            <p:spPr bwMode="auto">
              <a:xfrm>
                <a:off x="2651238" y="6004614"/>
                <a:ext cx="2419403" cy="693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273" name="Line 28"/>
              <p:cNvSpPr>
                <a:spLocks noChangeShapeType="1"/>
              </p:cNvSpPr>
              <p:nvPr/>
            </p:nvSpPr>
            <p:spPr bwMode="auto">
              <a:xfrm>
                <a:off x="2651238" y="6145984"/>
                <a:ext cx="2419403" cy="693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</p:grpSp>
      <p:cxnSp>
        <p:nvCxnSpPr>
          <p:cNvPr id="314" name="Gerade Verbindung 313"/>
          <p:cNvCxnSpPr/>
          <p:nvPr/>
        </p:nvCxnSpPr>
        <p:spPr bwMode="auto">
          <a:xfrm>
            <a:off x="6077412" y="2341601"/>
            <a:ext cx="0" cy="38832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5" name="Rechteck 314"/>
          <p:cNvSpPr/>
          <p:nvPr/>
        </p:nvSpPr>
        <p:spPr bwMode="auto">
          <a:xfrm>
            <a:off x="6077412" y="2508144"/>
            <a:ext cx="45719" cy="1133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28" name="Rechteck 327"/>
          <p:cNvSpPr/>
          <p:nvPr/>
        </p:nvSpPr>
        <p:spPr bwMode="auto">
          <a:xfrm>
            <a:off x="6123131" y="2536475"/>
            <a:ext cx="1079088" cy="566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29" name="Rechteck 328"/>
          <p:cNvSpPr/>
          <p:nvPr/>
        </p:nvSpPr>
        <p:spPr bwMode="auto">
          <a:xfrm rot="5400000">
            <a:off x="7064080" y="2582566"/>
            <a:ext cx="65262" cy="86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0" name="Rechteck 329"/>
          <p:cNvSpPr/>
          <p:nvPr/>
        </p:nvSpPr>
        <p:spPr bwMode="auto">
          <a:xfrm rot="5400000">
            <a:off x="7073851" y="2624984"/>
            <a:ext cx="45721" cy="1133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1" name="Rechteck 50"/>
          <p:cNvSpPr/>
          <p:nvPr/>
        </p:nvSpPr>
        <p:spPr bwMode="auto">
          <a:xfrm>
            <a:off x="6807542" y="2704506"/>
            <a:ext cx="578338" cy="91438"/>
          </a:xfrm>
          <a:custGeom>
            <a:avLst/>
            <a:gdLst/>
            <a:ahLst/>
            <a:cxnLst/>
            <a:rect l="l" t="t" r="r" b="b"/>
            <a:pathLst>
              <a:path w="914400" h="91438">
                <a:moveTo>
                  <a:pt x="172496" y="0"/>
                </a:moveTo>
                <a:lnTo>
                  <a:pt x="741904" y="0"/>
                </a:lnTo>
                <a:lnTo>
                  <a:pt x="914400" y="45719"/>
                </a:lnTo>
                <a:lnTo>
                  <a:pt x="914400" y="91438"/>
                </a:lnTo>
                <a:lnTo>
                  <a:pt x="0" y="91438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2" name="Rechteck 331"/>
          <p:cNvSpPr/>
          <p:nvPr/>
        </p:nvSpPr>
        <p:spPr bwMode="auto">
          <a:xfrm rot="5400000">
            <a:off x="5509400" y="3319025"/>
            <a:ext cx="1509378" cy="5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3" name="Rechteck 332"/>
          <p:cNvSpPr/>
          <p:nvPr/>
        </p:nvSpPr>
        <p:spPr bwMode="auto">
          <a:xfrm rot="5400000">
            <a:off x="6170304" y="4152375"/>
            <a:ext cx="187570" cy="86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4" name="Rechteck 333"/>
          <p:cNvSpPr/>
          <p:nvPr/>
        </p:nvSpPr>
        <p:spPr bwMode="auto">
          <a:xfrm rot="5400000">
            <a:off x="6173398" y="4292795"/>
            <a:ext cx="160218" cy="1533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5" name="Rechteck 64"/>
          <p:cNvSpPr/>
          <p:nvPr/>
        </p:nvSpPr>
        <p:spPr bwMode="auto">
          <a:xfrm rot="5400000">
            <a:off x="6220097" y="4399442"/>
            <a:ext cx="326298" cy="106131"/>
          </a:xfrm>
          <a:custGeom>
            <a:avLst/>
            <a:gdLst/>
            <a:ahLst/>
            <a:cxnLst/>
            <a:rect l="l" t="t" r="r" b="b"/>
            <a:pathLst>
              <a:path w="326298" h="106131">
                <a:moveTo>
                  <a:pt x="0" y="106131"/>
                </a:moveTo>
                <a:lnTo>
                  <a:pt x="0" y="0"/>
                </a:lnTo>
                <a:lnTo>
                  <a:pt x="160218" y="0"/>
                </a:lnTo>
                <a:lnTo>
                  <a:pt x="160218" y="3"/>
                </a:lnTo>
                <a:lnTo>
                  <a:pt x="326298" y="3"/>
                </a:lnTo>
                <a:lnTo>
                  <a:pt x="326298" y="32403"/>
                </a:lnTo>
                <a:lnTo>
                  <a:pt x="160218" y="32403"/>
                </a:lnTo>
                <a:lnTo>
                  <a:pt x="160218" y="106131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6" name="Rechteck 335"/>
          <p:cNvSpPr/>
          <p:nvPr/>
        </p:nvSpPr>
        <p:spPr bwMode="auto">
          <a:xfrm rot="5400000">
            <a:off x="6115440" y="4294090"/>
            <a:ext cx="125049" cy="1155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37" name="Rechteck 336"/>
          <p:cNvSpPr/>
          <p:nvPr/>
        </p:nvSpPr>
        <p:spPr bwMode="auto">
          <a:xfrm>
            <a:off x="6077412" y="4319103"/>
            <a:ext cx="43200" cy="6555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42" name="Line 12"/>
          <p:cNvSpPr>
            <a:spLocks noChangeShapeType="1"/>
          </p:cNvSpPr>
          <p:nvPr/>
        </p:nvSpPr>
        <p:spPr bwMode="auto">
          <a:xfrm>
            <a:off x="6477446" y="5852390"/>
            <a:ext cx="0" cy="15247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cxnSp>
        <p:nvCxnSpPr>
          <p:cNvPr id="343" name="Gerade Verbindung 342"/>
          <p:cNvCxnSpPr/>
          <p:nvPr/>
        </p:nvCxnSpPr>
        <p:spPr bwMode="auto">
          <a:xfrm flipH="1">
            <a:off x="5925623" y="234773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4" name="Gerade Verbindung 343"/>
          <p:cNvCxnSpPr/>
          <p:nvPr/>
        </p:nvCxnSpPr>
        <p:spPr bwMode="auto">
          <a:xfrm flipH="1">
            <a:off x="5925623" y="246222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5" name="Gerade Verbindung 344"/>
          <p:cNvCxnSpPr/>
          <p:nvPr/>
        </p:nvCxnSpPr>
        <p:spPr bwMode="auto">
          <a:xfrm flipH="1">
            <a:off x="5925623" y="257671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6" name="Gerade Verbindung 345"/>
          <p:cNvCxnSpPr/>
          <p:nvPr/>
        </p:nvCxnSpPr>
        <p:spPr bwMode="auto">
          <a:xfrm flipH="1">
            <a:off x="5925623" y="269120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7" name="Gerade Verbindung 346"/>
          <p:cNvCxnSpPr/>
          <p:nvPr/>
        </p:nvCxnSpPr>
        <p:spPr bwMode="auto">
          <a:xfrm flipH="1">
            <a:off x="5925623" y="280569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8" name="Gerade Verbindung 347"/>
          <p:cNvCxnSpPr/>
          <p:nvPr/>
        </p:nvCxnSpPr>
        <p:spPr bwMode="auto">
          <a:xfrm flipH="1">
            <a:off x="5925623" y="292017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0" name="Gerade Verbindung 349"/>
          <p:cNvCxnSpPr/>
          <p:nvPr/>
        </p:nvCxnSpPr>
        <p:spPr bwMode="auto">
          <a:xfrm flipH="1">
            <a:off x="5925623" y="303466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1" name="Gerade Verbindung 350"/>
          <p:cNvCxnSpPr/>
          <p:nvPr/>
        </p:nvCxnSpPr>
        <p:spPr bwMode="auto">
          <a:xfrm flipH="1">
            <a:off x="5925623" y="314915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2" name="Gerade Verbindung 351"/>
          <p:cNvCxnSpPr/>
          <p:nvPr/>
        </p:nvCxnSpPr>
        <p:spPr bwMode="auto">
          <a:xfrm flipH="1">
            <a:off x="5925623" y="326364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4" name="Gerade Verbindung 353"/>
          <p:cNvCxnSpPr/>
          <p:nvPr/>
        </p:nvCxnSpPr>
        <p:spPr bwMode="auto">
          <a:xfrm flipH="1">
            <a:off x="5925623" y="337813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6" name="Gerade Verbindung 355"/>
          <p:cNvCxnSpPr/>
          <p:nvPr/>
        </p:nvCxnSpPr>
        <p:spPr bwMode="auto">
          <a:xfrm flipH="1">
            <a:off x="5925623" y="349261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7" name="Gerade Verbindung 356"/>
          <p:cNvCxnSpPr/>
          <p:nvPr/>
        </p:nvCxnSpPr>
        <p:spPr bwMode="auto">
          <a:xfrm flipH="1">
            <a:off x="5925623" y="360710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" name="Gerade Verbindung 357"/>
          <p:cNvCxnSpPr/>
          <p:nvPr/>
        </p:nvCxnSpPr>
        <p:spPr bwMode="auto">
          <a:xfrm flipH="1">
            <a:off x="5925623" y="372159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9" name="Gerade Verbindung 358"/>
          <p:cNvCxnSpPr/>
          <p:nvPr/>
        </p:nvCxnSpPr>
        <p:spPr bwMode="auto">
          <a:xfrm flipH="1">
            <a:off x="5925623" y="383608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0" name="Gerade Verbindung 359"/>
          <p:cNvCxnSpPr/>
          <p:nvPr/>
        </p:nvCxnSpPr>
        <p:spPr bwMode="auto">
          <a:xfrm flipH="1">
            <a:off x="5925623" y="395057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1" name="Gerade Verbindung 360"/>
          <p:cNvCxnSpPr/>
          <p:nvPr/>
        </p:nvCxnSpPr>
        <p:spPr bwMode="auto">
          <a:xfrm flipH="1">
            <a:off x="5925623" y="406505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2" name="Gerade Verbindung 361"/>
          <p:cNvCxnSpPr/>
          <p:nvPr/>
        </p:nvCxnSpPr>
        <p:spPr bwMode="auto">
          <a:xfrm flipH="1">
            <a:off x="5925623" y="417954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3" name="Gerade Verbindung 362"/>
          <p:cNvCxnSpPr/>
          <p:nvPr/>
        </p:nvCxnSpPr>
        <p:spPr bwMode="auto">
          <a:xfrm flipH="1">
            <a:off x="5925623" y="429403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4" name="Gerade Verbindung 363"/>
          <p:cNvCxnSpPr/>
          <p:nvPr/>
        </p:nvCxnSpPr>
        <p:spPr bwMode="auto">
          <a:xfrm flipH="1">
            <a:off x="5925623" y="440852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5" name="Gerade Verbindung 364"/>
          <p:cNvCxnSpPr/>
          <p:nvPr/>
        </p:nvCxnSpPr>
        <p:spPr bwMode="auto">
          <a:xfrm flipH="1">
            <a:off x="5925623" y="452301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6" name="Gerade Verbindung 365"/>
          <p:cNvCxnSpPr/>
          <p:nvPr/>
        </p:nvCxnSpPr>
        <p:spPr bwMode="auto">
          <a:xfrm flipH="1">
            <a:off x="5925623" y="463749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7" name="Gerade Verbindung 366"/>
          <p:cNvCxnSpPr/>
          <p:nvPr/>
        </p:nvCxnSpPr>
        <p:spPr bwMode="auto">
          <a:xfrm flipH="1">
            <a:off x="5925623" y="475198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8" name="Gerade Verbindung 367"/>
          <p:cNvCxnSpPr/>
          <p:nvPr/>
        </p:nvCxnSpPr>
        <p:spPr bwMode="auto">
          <a:xfrm flipH="1">
            <a:off x="5925623" y="486647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9" name="Gerade Verbindung 368"/>
          <p:cNvCxnSpPr/>
          <p:nvPr/>
        </p:nvCxnSpPr>
        <p:spPr bwMode="auto">
          <a:xfrm flipH="1">
            <a:off x="5925623" y="498096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0" name="Gerade Verbindung 369"/>
          <p:cNvCxnSpPr/>
          <p:nvPr/>
        </p:nvCxnSpPr>
        <p:spPr bwMode="auto">
          <a:xfrm flipH="1">
            <a:off x="5925623" y="509545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2" name="Gerade Verbindung 371"/>
          <p:cNvCxnSpPr/>
          <p:nvPr/>
        </p:nvCxnSpPr>
        <p:spPr bwMode="auto">
          <a:xfrm flipH="1">
            <a:off x="5925623" y="520993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3" name="Gerade Verbindung 372"/>
          <p:cNvCxnSpPr/>
          <p:nvPr/>
        </p:nvCxnSpPr>
        <p:spPr bwMode="auto">
          <a:xfrm flipH="1">
            <a:off x="5925623" y="532442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4" name="Gerade Verbindung 373"/>
          <p:cNvCxnSpPr/>
          <p:nvPr/>
        </p:nvCxnSpPr>
        <p:spPr bwMode="auto">
          <a:xfrm flipH="1">
            <a:off x="5925623" y="543891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5" name="Gerade Verbindung 374"/>
          <p:cNvCxnSpPr/>
          <p:nvPr/>
        </p:nvCxnSpPr>
        <p:spPr bwMode="auto">
          <a:xfrm flipH="1">
            <a:off x="5925623" y="555340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4" name="Gerade Verbindung 493"/>
          <p:cNvCxnSpPr/>
          <p:nvPr/>
        </p:nvCxnSpPr>
        <p:spPr bwMode="auto">
          <a:xfrm flipH="1">
            <a:off x="5925623" y="566789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6" name="Gerade Verbindung 495"/>
          <p:cNvCxnSpPr/>
          <p:nvPr/>
        </p:nvCxnSpPr>
        <p:spPr bwMode="auto">
          <a:xfrm flipH="1">
            <a:off x="5925623" y="578237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7" name="Gerade Verbindung 496"/>
          <p:cNvCxnSpPr/>
          <p:nvPr/>
        </p:nvCxnSpPr>
        <p:spPr bwMode="auto">
          <a:xfrm flipH="1">
            <a:off x="5925623" y="589686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8" name="Gerade Verbindung 497"/>
          <p:cNvCxnSpPr/>
          <p:nvPr/>
        </p:nvCxnSpPr>
        <p:spPr bwMode="auto">
          <a:xfrm flipH="1">
            <a:off x="5925623" y="601135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9" name="Gerade Verbindung 498"/>
          <p:cNvCxnSpPr/>
          <p:nvPr/>
        </p:nvCxnSpPr>
        <p:spPr bwMode="auto">
          <a:xfrm flipH="1">
            <a:off x="5925623" y="612584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8" name="Gerade Verbindung 507"/>
          <p:cNvCxnSpPr/>
          <p:nvPr/>
        </p:nvCxnSpPr>
        <p:spPr bwMode="auto">
          <a:xfrm flipH="1">
            <a:off x="6476503" y="5848506"/>
            <a:ext cx="61200" cy="5400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6" name="Gerade Verbindung 515"/>
          <p:cNvCxnSpPr/>
          <p:nvPr/>
        </p:nvCxnSpPr>
        <p:spPr bwMode="auto">
          <a:xfrm flipH="1">
            <a:off x="8651888" y="6279533"/>
            <a:ext cx="245535" cy="2201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9" name="Gerade Verbindung 518"/>
          <p:cNvCxnSpPr/>
          <p:nvPr/>
        </p:nvCxnSpPr>
        <p:spPr bwMode="auto">
          <a:xfrm flipH="1">
            <a:off x="8802361" y="6414476"/>
            <a:ext cx="95062" cy="8525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0" name="Gerade Verbindung 519"/>
          <p:cNvCxnSpPr/>
          <p:nvPr/>
        </p:nvCxnSpPr>
        <p:spPr bwMode="auto">
          <a:xfrm flipH="1">
            <a:off x="6091083" y="5824517"/>
            <a:ext cx="756126" cy="67741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1" name="Gerade Verbindung 520"/>
          <p:cNvCxnSpPr/>
          <p:nvPr/>
        </p:nvCxnSpPr>
        <p:spPr bwMode="auto">
          <a:xfrm flipH="1">
            <a:off x="5930245" y="6224832"/>
            <a:ext cx="317150" cy="28441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" name="Gerade Verbindung 521"/>
          <p:cNvCxnSpPr/>
          <p:nvPr/>
        </p:nvCxnSpPr>
        <p:spPr bwMode="auto">
          <a:xfrm flipH="1">
            <a:off x="5926984" y="6220070"/>
            <a:ext cx="184148" cy="16514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3" name="Text Box 30"/>
          <p:cNvSpPr txBox="1">
            <a:spLocks noChangeArrowheads="1"/>
          </p:cNvSpPr>
          <p:nvPr/>
        </p:nvSpPr>
        <p:spPr bwMode="auto">
          <a:xfrm rot="21300000">
            <a:off x="6421110" y="5165034"/>
            <a:ext cx="20488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sz="1400" dirty="0" err="1" smtClean="0">
                <a:solidFill>
                  <a:schemeClr val="tx1"/>
                </a:solidFill>
              </a:rPr>
              <a:t>Slope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approx</a:t>
            </a:r>
            <a:r>
              <a:rPr lang="de-DE" sz="1400" dirty="0" smtClean="0">
                <a:solidFill>
                  <a:schemeClr val="tx1"/>
                </a:solidFill>
              </a:rPr>
              <a:t>. 1.5 %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24" name="Line 38"/>
          <p:cNvSpPr>
            <a:spLocks noChangeShapeType="1"/>
          </p:cNvSpPr>
          <p:nvPr/>
        </p:nvSpPr>
        <p:spPr bwMode="auto">
          <a:xfrm flipH="1">
            <a:off x="6467901" y="5490733"/>
            <a:ext cx="1756174" cy="1314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cxnSp>
        <p:nvCxnSpPr>
          <p:cNvPr id="525" name="Gerade Verbindung 524"/>
          <p:cNvCxnSpPr/>
          <p:nvPr/>
        </p:nvCxnSpPr>
        <p:spPr bwMode="auto">
          <a:xfrm flipH="1">
            <a:off x="6250387" y="5833876"/>
            <a:ext cx="426919" cy="37787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6" name="Gerade Verbindung 525"/>
          <p:cNvCxnSpPr/>
          <p:nvPr/>
        </p:nvCxnSpPr>
        <p:spPr bwMode="auto">
          <a:xfrm flipH="1">
            <a:off x="6231774" y="5812784"/>
            <a:ext cx="780809" cy="69646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7" name="Gerade Verbindung 526"/>
          <p:cNvCxnSpPr/>
          <p:nvPr/>
        </p:nvCxnSpPr>
        <p:spPr bwMode="auto">
          <a:xfrm flipH="1">
            <a:off x="6385407" y="5793581"/>
            <a:ext cx="795471" cy="71566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8" name="Gerade Verbindung 527"/>
          <p:cNvCxnSpPr/>
          <p:nvPr/>
        </p:nvCxnSpPr>
        <p:spPr bwMode="auto">
          <a:xfrm flipH="1">
            <a:off x="6536101" y="5782379"/>
            <a:ext cx="809887" cy="72687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9" name="Gerade Verbindung 528"/>
          <p:cNvCxnSpPr/>
          <p:nvPr/>
        </p:nvCxnSpPr>
        <p:spPr bwMode="auto">
          <a:xfrm flipH="1">
            <a:off x="6676792" y="5782379"/>
            <a:ext cx="812626" cy="72687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0" name="Gerade Verbindung 529"/>
          <p:cNvCxnSpPr/>
          <p:nvPr/>
        </p:nvCxnSpPr>
        <p:spPr bwMode="auto">
          <a:xfrm flipH="1">
            <a:off x="6830425" y="5772421"/>
            <a:ext cx="833387" cy="73682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1" name="Gerade Verbindung 530"/>
          <p:cNvCxnSpPr/>
          <p:nvPr/>
        </p:nvCxnSpPr>
        <p:spPr bwMode="auto">
          <a:xfrm flipH="1">
            <a:off x="6991425" y="5740337"/>
            <a:ext cx="856761" cy="76891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" name="Gerade Verbindung 531"/>
          <p:cNvCxnSpPr/>
          <p:nvPr/>
        </p:nvCxnSpPr>
        <p:spPr bwMode="auto">
          <a:xfrm flipH="1">
            <a:off x="7132116" y="5737956"/>
            <a:ext cx="864066" cy="77129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3" name="Gerade Verbindung 532"/>
          <p:cNvCxnSpPr/>
          <p:nvPr/>
        </p:nvCxnSpPr>
        <p:spPr bwMode="auto">
          <a:xfrm flipH="1">
            <a:off x="7285275" y="5717512"/>
            <a:ext cx="891724" cy="79173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4" name="Gerade Verbindung 533"/>
          <p:cNvCxnSpPr/>
          <p:nvPr/>
        </p:nvCxnSpPr>
        <p:spPr bwMode="auto">
          <a:xfrm flipH="1">
            <a:off x="7579285" y="5714948"/>
            <a:ext cx="884668" cy="79430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2" name="Gerade Verbindung 541"/>
          <p:cNvCxnSpPr/>
          <p:nvPr/>
        </p:nvCxnSpPr>
        <p:spPr bwMode="auto">
          <a:xfrm flipH="1">
            <a:off x="7732918" y="5714948"/>
            <a:ext cx="888163" cy="79430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3" name="Gerade Verbindung 542"/>
          <p:cNvCxnSpPr/>
          <p:nvPr/>
        </p:nvCxnSpPr>
        <p:spPr bwMode="auto">
          <a:xfrm flipH="1">
            <a:off x="8037133" y="5753585"/>
            <a:ext cx="856911" cy="75566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4" name="Gerade Verbindung 543"/>
          <p:cNvCxnSpPr/>
          <p:nvPr/>
        </p:nvCxnSpPr>
        <p:spPr bwMode="auto">
          <a:xfrm flipH="1">
            <a:off x="8190766" y="5886023"/>
            <a:ext cx="700473" cy="623227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5" name="Gerade Verbindung 544"/>
          <p:cNvCxnSpPr/>
          <p:nvPr/>
        </p:nvCxnSpPr>
        <p:spPr bwMode="auto">
          <a:xfrm flipH="1">
            <a:off x="8342543" y="6011355"/>
            <a:ext cx="554880" cy="49789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6" name="Gerade Verbindung 545"/>
          <p:cNvCxnSpPr/>
          <p:nvPr/>
        </p:nvCxnSpPr>
        <p:spPr bwMode="auto">
          <a:xfrm flipH="1">
            <a:off x="8483234" y="6170541"/>
            <a:ext cx="378063" cy="33870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7" name="Gerade Verbindung 546"/>
          <p:cNvCxnSpPr/>
          <p:nvPr/>
        </p:nvCxnSpPr>
        <p:spPr bwMode="auto">
          <a:xfrm flipH="1">
            <a:off x="7438594" y="5712536"/>
            <a:ext cx="881918" cy="79671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8" name="Gerade Verbindung 547"/>
          <p:cNvCxnSpPr/>
          <p:nvPr/>
        </p:nvCxnSpPr>
        <p:spPr bwMode="auto">
          <a:xfrm flipH="1">
            <a:off x="7896442" y="5717512"/>
            <a:ext cx="882004" cy="79173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49" name="Gruppieren 548"/>
          <p:cNvGrpSpPr/>
          <p:nvPr/>
        </p:nvGrpSpPr>
        <p:grpSpPr>
          <a:xfrm>
            <a:off x="6471836" y="5714948"/>
            <a:ext cx="2422208" cy="138515"/>
            <a:chOff x="2651238" y="5714948"/>
            <a:chExt cx="2422208" cy="138515"/>
          </a:xfrm>
        </p:grpSpPr>
        <p:sp>
          <p:nvSpPr>
            <p:cNvPr id="568" name="Line 15"/>
            <p:cNvSpPr>
              <a:spLocks noChangeShapeType="1"/>
            </p:cNvSpPr>
            <p:nvPr/>
          </p:nvSpPr>
          <p:spPr bwMode="auto">
            <a:xfrm>
              <a:off x="4402158" y="5714948"/>
              <a:ext cx="6712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69" name="Line 28"/>
            <p:cNvSpPr>
              <a:spLocks noChangeShapeType="1"/>
            </p:cNvSpPr>
            <p:nvPr/>
          </p:nvSpPr>
          <p:spPr bwMode="auto">
            <a:xfrm flipV="1">
              <a:off x="2651238" y="5714948"/>
              <a:ext cx="1749434" cy="138515"/>
            </a:xfrm>
            <a:prstGeom prst="line">
              <a:avLst/>
            </a:prstGeom>
            <a:noFill/>
            <a:ln w="12700">
              <a:solidFill>
                <a:srgbClr val="E2001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550" name="Freihandform 549"/>
          <p:cNvSpPr/>
          <p:nvPr/>
        </p:nvSpPr>
        <p:spPr bwMode="auto">
          <a:xfrm>
            <a:off x="6212308" y="6004384"/>
            <a:ext cx="2681735" cy="221993"/>
          </a:xfrm>
          <a:custGeom>
            <a:avLst/>
            <a:gdLst>
              <a:gd name="connsiteX0" fmla="*/ 0 w 2666560"/>
              <a:gd name="connsiteY0" fmla="*/ 219350 h 221993"/>
              <a:gd name="connsiteX1" fmla="*/ 264277 w 2666560"/>
              <a:gd name="connsiteY1" fmla="*/ 221993 h 221993"/>
              <a:gd name="connsiteX2" fmla="*/ 264277 w 2666560"/>
              <a:gd name="connsiteY2" fmla="*/ 142710 h 221993"/>
              <a:gd name="connsiteX3" fmla="*/ 2666560 w 2666560"/>
              <a:gd name="connsiteY3" fmla="*/ 208779 h 221993"/>
              <a:gd name="connsiteX4" fmla="*/ 2661274 w 2666560"/>
              <a:gd name="connsiteY4" fmla="*/ 68712 h 221993"/>
              <a:gd name="connsiteX5" fmla="*/ 171780 w 2666560"/>
              <a:gd name="connsiteY5" fmla="*/ 0 h 221993"/>
              <a:gd name="connsiteX6" fmla="*/ 169138 w 2666560"/>
              <a:gd name="connsiteY6" fmla="*/ 81926 h 221993"/>
              <a:gd name="connsiteX7" fmla="*/ 23785 w 2666560"/>
              <a:gd name="connsiteY7" fmla="*/ 116282 h 221993"/>
              <a:gd name="connsiteX8" fmla="*/ 0 w 2666560"/>
              <a:gd name="connsiteY8" fmla="*/ 219350 h 221993"/>
              <a:gd name="connsiteX0" fmla="*/ 0 w 2666560"/>
              <a:gd name="connsiteY0" fmla="*/ 219350 h 221993"/>
              <a:gd name="connsiteX1" fmla="*/ 264277 w 2666560"/>
              <a:gd name="connsiteY1" fmla="*/ 221993 h 221993"/>
              <a:gd name="connsiteX2" fmla="*/ 264277 w 2666560"/>
              <a:gd name="connsiteY2" fmla="*/ 142710 h 221993"/>
              <a:gd name="connsiteX3" fmla="*/ 2666560 w 2666560"/>
              <a:gd name="connsiteY3" fmla="*/ 208779 h 221993"/>
              <a:gd name="connsiteX4" fmla="*/ 2663887 w 2666560"/>
              <a:gd name="connsiteY4" fmla="*/ 68712 h 221993"/>
              <a:gd name="connsiteX5" fmla="*/ 171780 w 2666560"/>
              <a:gd name="connsiteY5" fmla="*/ 0 h 221993"/>
              <a:gd name="connsiteX6" fmla="*/ 169138 w 2666560"/>
              <a:gd name="connsiteY6" fmla="*/ 81926 h 221993"/>
              <a:gd name="connsiteX7" fmla="*/ 23785 w 2666560"/>
              <a:gd name="connsiteY7" fmla="*/ 116282 h 221993"/>
              <a:gd name="connsiteX8" fmla="*/ 0 w 2666560"/>
              <a:gd name="connsiteY8" fmla="*/ 219350 h 221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6560" h="221993">
                <a:moveTo>
                  <a:pt x="0" y="219350"/>
                </a:moveTo>
                <a:lnTo>
                  <a:pt x="264277" y="221993"/>
                </a:lnTo>
                <a:lnTo>
                  <a:pt x="264277" y="142710"/>
                </a:lnTo>
                <a:lnTo>
                  <a:pt x="2666560" y="208779"/>
                </a:lnTo>
                <a:lnTo>
                  <a:pt x="2663887" y="68712"/>
                </a:lnTo>
                <a:lnTo>
                  <a:pt x="171780" y="0"/>
                </a:lnTo>
                <a:cubicBezTo>
                  <a:pt x="170899" y="27309"/>
                  <a:pt x="170019" y="54617"/>
                  <a:pt x="169138" y="81926"/>
                </a:cubicBezTo>
                <a:lnTo>
                  <a:pt x="23785" y="116282"/>
                </a:lnTo>
                <a:lnTo>
                  <a:pt x="0" y="219350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grpSp>
        <p:nvGrpSpPr>
          <p:cNvPr id="551" name="Gruppieren 550"/>
          <p:cNvGrpSpPr/>
          <p:nvPr/>
        </p:nvGrpSpPr>
        <p:grpSpPr>
          <a:xfrm>
            <a:off x="6079793" y="5932767"/>
            <a:ext cx="2811446" cy="290070"/>
            <a:chOff x="2259195" y="5932767"/>
            <a:chExt cx="2811446" cy="290070"/>
          </a:xfrm>
        </p:grpSpPr>
        <p:sp>
          <p:nvSpPr>
            <p:cNvPr id="552" name="Line 18"/>
            <p:cNvSpPr>
              <a:spLocks noChangeShapeType="1"/>
            </p:cNvSpPr>
            <p:nvPr/>
          </p:nvSpPr>
          <p:spPr bwMode="auto">
            <a:xfrm>
              <a:off x="2654043" y="6154117"/>
              <a:ext cx="0" cy="68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53" name="Line 13"/>
            <p:cNvSpPr>
              <a:spLocks noChangeShapeType="1"/>
            </p:cNvSpPr>
            <p:nvPr/>
          </p:nvSpPr>
          <p:spPr bwMode="auto">
            <a:xfrm>
              <a:off x="2261977" y="6222836"/>
              <a:ext cx="3920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54" name="Ellipse 80"/>
            <p:cNvSpPr/>
            <p:nvPr/>
          </p:nvSpPr>
          <p:spPr bwMode="auto">
            <a:xfrm>
              <a:off x="2537599" y="5932767"/>
              <a:ext cx="43200" cy="43200"/>
            </a:xfrm>
            <a:custGeom>
              <a:avLst/>
              <a:gdLst>
                <a:gd name="connsiteX0" fmla="*/ 0 w 52387"/>
                <a:gd name="connsiteY0" fmla="*/ 26194 h 52387"/>
                <a:gd name="connsiteX1" fmla="*/ 26194 w 52387"/>
                <a:gd name="connsiteY1" fmla="*/ 0 h 52387"/>
                <a:gd name="connsiteX2" fmla="*/ 52388 w 52387"/>
                <a:gd name="connsiteY2" fmla="*/ 26194 h 52387"/>
                <a:gd name="connsiteX3" fmla="*/ 26194 w 52387"/>
                <a:gd name="connsiteY3" fmla="*/ 52388 h 52387"/>
                <a:gd name="connsiteX4" fmla="*/ 0 w 52387"/>
                <a:gd name="connsiteY4" fmla="*/ 26194 h 52387"/>
                <a:gd name="connsiteX0" fmla="*/ 26194 w 117634"/>
                <a:gd name="connsiteY0" fmla="*/ 52388 h 143828"/>
                <a:gd name="connsiteX1" fmla="*/ 0 w 117634"/>
                <a:gd name="connsiteY1" fmla="*/ 26194 h 143828"/>
                <a:gd name="connsiteX2" fmla="*/ 26194 w 117634"/>
                <a:gd name="connsiteY2" fmla="*/ 0 h 143828"/>
                <a:gd name="connsiteX3" fmla="*/ 52388 w 117634"/>
                <a:gd name="connsiteY3" fmla="*/ 26194 h 143828"/>
                <a:gd name="connsiteX4" fmla="*/ 117634 w 117634"/>
                <a:gd name="connsiteY4" fmla="*/ 143828 h 143828"/>
                <a:gd name="connsiteX0" fmla="*/ 26194 w 52388"/>
                <a:gd name="connsiteY0" fmla="*/ 52388 h 52388"/>
                <a:gd name="connsiteX1" fmla="*/ 0 w 52388"/>
                <a:gd name="connsiteY1" fmla="*/ 26194 h 52388"/>
                <a:gd name="connsiteX2" fmla="*/ 26194 w 52388"/>
                <a:gd name="connsiteY2" fmla="*/ 0 h 52388"/>
                <a:gd name="connsiteX3" fmla="*/ 52388 w 52388"/>
                <a:gd name="connsiteY3" fmla="*/ 26194 h 52388"/>
                <a:gd name="connsiteX0" fmla="*/ 26194 w 26194"/>
                <a:gd name="connsiteY0" fmla="*/ 52388 h 52388"/>
                <a:gd name="connsiteX1" fmla="*/ 0 w 26194"/>
                <a:gd name="connsiteY1" fmla="*/ 26194 h 52388"/>
                <a:gd name="connsiteX2" fmla="*/ 26194 w 26194"/>
                <a:gd name="connsiteY2" fmla="*/ 0 h 52388"/>
                <a:gd name="connsiteX0" fmla="*/ 0 w 26194"/>
                <a:gd name="connsiteY0" fmla="*/ 26194 h 26194"/>
                <a:gd name="connsiteX1" fmla="*/ 26194 w 26194"/>
                <a:gd name="connsiteY1" fmla="*/ 0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94" h="26194">
                  <a:moveTo>
                    <a:pt x="0" y="26194"/>
                  </a:moveTo>
                  <a:cubicBezTo>
                    <a:pt x="0" y="11727"/>
                    <a:pt x="11727" y="0"/>
                    <a:pt x="26194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55" name="Line 17"/>
            <p:cNvSpPr>
              <a:spLocks noChangeShapeType="1"/>
            </p:cNvSpPr>
            <p:nvPr/>
          </p:nvSpPr>
          <p:spPr bwMode="auto">
            <a:xfrm>
              <a:off x="2578418" y="5932767"/>
              <a:ext cx="7562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56" name="Line 17"/>
            <p:cNvSpPr>
              <a:spLocks noChangeShapeType="1"/>
            </p:cNvSpPr>
            <p:nvPr/>
          </p:nvSpPr>
          <p:spPr bwMode="auto">
            <a:xfrm rot="5400000">
              <a:off x="2492348" y="6021220"/>
              <a:ext cx="905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57" name="Ellipse 80"/>
            <p:cNvSpPr/>
            <p:nvPr/>
          </p:nvSpPr>
          <p:spPr bwMode="auto">
            <a:xfrm flipH="1">
              <a:off x="2333776" y="5932767"/>
              <a:ext cx="43200" cy="43200"/>
            </a:xfrm>
            <a:custGeom>
              <a:avLst/>
              <a:gdLst>
                <a:gd name="connsiteX0" fmla="*/ 0 w 52387"/>
                <a:gd name="connsiteY0" fmla="*/ 26194 h 52387"/>
                <a:gd name="connsiteX1" fmla="*/ 26194 w 52387"/>
                <a:gd name="connsiteY1" fmla="*/ 0 h 52387"/>
                <a:gd name="connsiteX2" fmla="*/ 52388 w 52387"/>
                <a:gd name="connsiteY2" fmla="*/ 26194 h 52387"/>
                <a:gd name="connsiteX3" fmla="*/ 26194 w 52387"/>
                <a:gd name="connsiteY3" fmla="*/ 52388 h 52387"/>
                <a:gd name="connsiteX4" fmla="*/ 0 w 52387"/>
                <a:gd name="connsiteY4" fmla="*/ 26194 h 52387"/>
                <a:gd name="connsiteX0" fmla="*/ 26194 w 117634"/>
                <a:gd name="connsiteY0" fmla="*/ 52388 h 143828"/>
                <a:gd name="connsiteX1" fmla="*/ 0 w 117634"/>
                <a:gd name="connsiteY1" fmla="*/ 26194 h 143828"/>
                <a:gd name="connsiteX2" fmla="*/ 26194 w 117634"/>
                <a:gd name="connsiteY2" fmla="*/ 0 h 143828"/>
                <a:gd name="connsiteX3" fmla="*/ 52388 w 117634"/>
                <a:gd name="connsiteY3" fmla="*/ 26194 h 143828"/>
                <a:gd name="connsiteX4" fmla="*/ 117634 w 117634"/>
                <a:gd name="connsiteY4" fmla="*/ 143828 h 143828"/>
                <a:gd name="connsiteX0" fmla="*/ 26194 w 52388"/>
                <a:gd name="connsiteY0" fmla="*/ 52388 h 52388"/>
                <a:gd name="connsiteX1" fmla="*/ 0 w 52388"/>
                <a:gd name="connsiteY1" fmla="*/ 26194 h 52388"/>
                <a:gd name="connsiteX2" fmla="*/ 26194 w 52388"/>
                <a:gd name="connsiteY2" fmla="*/ 0 h 52388"/>
                <a:gd name="connsiteX3" fmla="*/ 52388 w 52388"/>
                <a:gd name="connsiteY3" fmla="*/ 26194 h 52388"/>
                <a:gd name="connsiteX0" fmla="*/ 26194 w 26194"/>
                <a:gd name="connsiteY0" fmla="*/ 52388 h 52388"/>
                <a:gd name="connsiteX1" fmla="*/ 0 w 26194"/>
                <a:gd name="connsiteY1" fmla="*/ 26194 h 52388"/>
                <a:gd name="connsiteX2" fmla="*/ 26194 w 26194"/>
                <a:gd name="connsiteY2" fmla="*/ 0 h 52388"/>
                <a:gd name="connsiteX0" fmla="*/ 0 w 26194"/>
                <a:gd name="connsiteY0" fmla="*/ 26194 h 26194"/>
                <a:gd name="connsiteX1" fmla="*/ 26194 w 26194"/>
                <a:gd name="connsiteY1" fmla="*/ 0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94" h="26194">
                  <a:moveTo>
                    <a:pt x="0" y="26194"/>
                  </a:moveTo>
                  <a:cubicBezTo>
                    <a:pt x="0" y="11727"/>
                    <a:pt x="11727" y="0"/>
                    <a:pt x="26194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58" name="Line 17"/>
            <p:cNvSpPr>
              <a:spLocks noChangeShapeType="1"/>
            </p:cNvSpPr>
            <p:nvPr/>
          </p:nvSpPr>
          <p:spPr bwMode="auto">
            <a:xfrm flipH="1">
              <a:off x="2259195" y="5932767"/>
              <a:ext cx="7696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59" name="Line 17"/>
            <p:cNvSpPr>
              <a:spLocks noChangeShapeType="1"/>
            </p:cNvSpPr>
            <p:nvPr/>
          </p:nvSpPr>
          <p:spPr bwMode="auto">
            <a:xfrm rot="16200000" flipH="1">
              <a:off x="2331724" y="6021220"/>
              <a:ext cx="905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60" name="Ellipse 80"/>
            <p:cNvSpPr/>
            <p:nvPr/>
          </p:nvSpPr>
          <p:spPr bwMode="auto">
            <a:xfrm rot="10800000" flipH="1">
              <a:off x="2321619" y="6086670"/>
              <a:ext cx="77600" cy="60303"/>
            </a:xfrm>
            <a:custGeom>
              <a:avLst/>
              <a:gdLst>
                <a:gd name="connsiteX0" fmla="*/ 0 w 52387"/>
                <a:gd name="connsiteY0" fmla="*/ 26194 h 52387"/>
                <a:gd name="connsiteX1" fmla="*/ 26194 w 52387"/>
                <a:gd name="connsiteY1" fmla="*/ 0 h 52387"/>
                <a:gd name="connsiteX2" fmla="*/ 52388 w 52387"/>
                <a:gd name="connsiteY2" fmla="*/ 26194 h 52387"/>
                <a:gd name="connsiteX3" fmla="*/ 26194 w 52387"/>
                <a:gd name="connsiteY3" fmla="*/ 52388 h 52387"/>
                <a:gd name="connsiteX4" fmla="*/ 0 w 52387"/>
                <a:gd name="connsiteY4" fmla="*/ 26194 h 52387"/>
                <a:gd name="connsiteX0" fmla="*/ 26194 w 117634"/>
                <a:gd name="connsiteY0" fmla="*/ 52388 h 143828"/>
                <a:gd name="connsiteX1" fmla="*/ 0 w 117634"/>
                <a:gd name="connsiteY1" fmla="*/ 26194 h 143828"/>
                <a:gd name="connsiteX2" fmla="*/ 26194 w 117634"/>
                <a:gd name="connsiteY2" fmla="*/ 0 h 143828"/>
                <a:gd name="connsiteX3" fmla="*/ 52388 w 117634"/>
                <a:gd name="connsiteY3" fmla="*/ 26194 h 143828"/>
                <a:gd name="connsiteX4" fmla="*/ 117634 w 117634"/>
                <a:gd name="connsiteY4" fmla="*/ 143828 h 143828"/>
                <a:gd name="connsiteX0" fmla="*/ 26194 w 52388"/>
                <a:gd name="connsiteY0" fmla="*/ 52388 h 52388"/>
                <a:gd name="connsiteX1" fmla="*/ 0 w 52388"/>
                <a:gd name="connsiteY1" fmla="*/ 26194 h 52388"/>
                <a:gd name="connsiteX2" fmla="*/ 26194 w 52388"/>
                <a:gd name="connsiteY2" fmla="*/ 0 h 52388"/>
                <a:gd name="connsiteX3" fmla="*/ 52388 w 52388"/>
                <a:gd name="connsiteY3" fmla="*/ 26194 h 52388"/>
                <a:gd name="connsiteX0" fmla="*/ 26194 w 26194"/>
                <a:gd name="connsiteY0" fmla="*/ 52388 h 52388"/>
                <a:gd name="connsiteX1" fmla="*/ 0 w 26194"/>
                <a:gd name="connsiteY1" fmla="*/ 26194 h 52388"/>
                <a:gd name="connsiteX2" fmla="*/ 26194 w 26194"/>
                <a:gd name="connsiteY2" fmla="*/ 0 h 52388"/>
                <a:gd name="connsiteX0" fmla="*/ 0 w 26194"/>
                <a:gd name="connsiteY0" fmla="*/ 26194 h 26194"/>
                <a:gd name="connsiteX1" fmla="*/ 26194 w 26194"/>
                <a:gd name="connsiteY1" fmla="*/ 0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94" h="26194">
                  <a:moveTo>
                    <a:pt x="0" y="26194"/>
                  </a:moveTo>
                  <a:cubicBezTo>
                    <a:pt x="0" y="11727"/>
                    <a:pt x="11727" y="0"/>
                    <a:pt x="26194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61" name="Line 17"/>
            <p:cNvSpPr>
              <a:spLocks noChangeShapeType="1"/>
            </p:cNvSpPr>
            <p:nvPr/>
          </p:nvSpPr>
          <p:spPr bwMode="auto">
            <a:xfrm rot="10800000" flipH="1">
              <a:off x="2394942" y="6146973"/>
              <a:ext cx="606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62" name="Line 17"/>
            <p:cNvSpPr>
              <a:spLocks noChangeShapeType="1"/>
            </p:cNvSpPr>
            <p:nvPr/>
          </p:nvSpPr>
          <p:spPr bwMode="auto">
            <a:xfrm rot="5400000" flipH="1">
              <a:off x="2277146" y="6042195"/>
              <a:ext cx="889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63" name="Ellipse 80"/>
            <p:cNvSpPr/>
            <p:nvPr/>
          </p:nvSpPr>
          <p:spPr bwMode="auto">
            <a:xfrm rot="10800000">
              <a:off x="2514019" y="6086670"/>
              <a:ext cx="77600" cy="60303"/>
            </a:xfrm>
            <a:custGeom>
              <a:avLst/>
              <a:gdLst>
                <a:gd name="connsiteX0" fmla="*/ 0 w 52387"/>
                <a:gd name="connsiteY0" fmla="*/ 26194 h 52387"/>
                <a:gd name="connsiteX1" fmla="*/ 26194 w 52387"/>
                <a:gd name="connsiteY1" fmla="*/ 0 h 52387"/>
                <a:gd name="connsiteX2" fmla="*/ 52388 w 52387"/>
                <a:gd name="connsiteY2" fmla="*/ 26194 h 52387"/>
                <a:gd name="connsiteX3" fmla="*/ 26194 w 52387"/>
                <a:gd name="connsiteY3" fmla="*/ 52388 h 52387"/>
                <a:gd name="connsiteX4" fmla="*/ 0 w 52387"/>
                <a:gd name="connsiteY4" fmla="*/ 26194 h 52387"/>
                <a:gd name="connsiteX0" fmla="*/ 26194 w 117634"/>
                <a:gd name="connsiteY0" fmla="*/ 52388 h 143828"/>
                <a:gd name="connsiteX1" fmla="*/ 0 w 117634"/>
                <a:gd name="connsiteY1" fmla="*/ 26194 h 143828"/>
                <a:gd name="connsiteX2" fmla="*/ 26194 w 117634"/>
                <a:gd name="connsiteY2" fmla="*/ 0 h 143828"/>
                <a:gd name="connsiteX3" fmla="*/ 52388 w 117634"/>
                <a:gd name="connsiteY3" fmla="*/ 26194 h 143828"/>
                <a:gd name="connsiteX4" fmla="*/ 117634 w 117634"/>
                <a:gd name="connsiteY4" fmla="*/ 143828 h 143828"/>
                <a:gd name="connsiteX0" fmla="*/ 26194 w 52388"/>
                <a:gd name="connsiteY0" fmla="*/ 52388 h 52388"/>
                <a:gd name="connsiteX1" fmla="*/ 0 w 52388"/>
                <a:gd name="connsiteY1" fmla="*/ 26194 h 52388"/>
                <a:gd name="connsiteX2" fmla="*/ 26194 w 52388"/>
                <a:gd name="connsiteY2" fmla="*/ 0 h 52388"/>
                <a:gd name="connsiteX3" fmla="*/ 52388 w 52388"/>
                <a:gd name="connsiteY3" fmla="*/ 26194 h 52388"/>
                <a:gd name="connsiteX0" fmla="*/ 26194 w 26194"/>
                <a:gd name="connsiteY0" fmla="*/ 52388 h 52388"/>
                <a:gd name="connsiteX1" fmla="*/ 0 w 26194"/>
                <a:gd name="connsiteY1" fmla="*/ 26194 h 52388"/>
                <a:gd name="connsiteX2" fmla="*/ 26194 w 26194"/>
                <a:gd name="connsiteY2" fmla="*/ 0 h 52388"/>
                <a:gd name="connsiteX0" fmla="*/ 0 w 26194"/>
                <a:gd name="connsiteY0" fmla="*/ 26194 h 26194"/>
                <a:gd name="connsiteX1" fmla="*/ 26194 w 26194"/>
                <a:gd name="connsiteY1" fmla="*/ 0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194" h="26194">
                  <a:moveTo>
                    <a:pt x="0" y="26194"/>
                  </a:moveTo>
                  <a:cubicBezTo>
                    <a:pt x="0" y="11727"/>
                    <a:pt x="11727" y="0"/>
                    <a:pt x="26194" y="0"/>
                  </a:cubicBez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64" name="Line 17"/>
            <p:cNvSpPr>
              <a:spLocks noChangeShapeType="1"/>
            </p:cNvSpPr>
            <p:nvPr/>
          </p:nvSpPr>
          <p:spPr bwMode="auto">
            <a:xfrm rot="10800000">
              <a:off x="2414691" y="6146973"/>
              <a:ext cx="1036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65" name="Line 17"/>
            <p:cNvSpPr>
              <a:spLocks noChangeShapeType="1"/>
            </p:cNvSpPr>
            <p:nvPr/>
          </p:nvSpPr>
          <p:spPr bwMode="auto">
            <a:xfrm rot="16200000">
              <a:off x="2547144" y="6042195"/>
              <a:ext cx="8894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66" name="Line 28"/>
            <p:cNvSpPr>
              <a:spLocks noChangeShapeType="1"/>
            </p:cNvSpPr>
            <p:nvPr/>
          </p:nvSpPr>
          <p:spPr bwMode="auto">
            <a:xfrm>
              <a:off x="2651238" y="6004614"/>
              <a:ext cx="2419403" cy="693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67" name="Line 28"/>
            <p:cNvSpPr>
              <a:spLocks noChangeShapeType="1"/>
            </p:cNvSpPr>
            <p:nvPr/>
          </p:nvSpPr>
          <p:spPr bwMode="auto">
            <a:xfrm>
              <a:off x="2651238" y="6145984"/>
              <a:ext cx="2419403" cy="693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570" name="Gruppieren 569"/>
          <p:cNvGrpSpPr/>
          <p:nvPr/>
        </p:nvGrpSpPr>
        <p:grpSpPr>
          <a:xfrm>
            <a:off x="6869673" y="2900048"/>
            <a:ext cx="454076" cy="2233927"/>
            <a:chOff x="6875762" y="2900048"/>
            <a:chExt cx="454076" cy="2233927"/>
          </a:xfrm>
        </p:grpSpPr>
        <p:sp>
          <p:nvSpPr>
            <p:cNvPr id="571" name="Line 7"/>
            <p:cNvSpPr>
              <a:spLocks noChangeShapeType="1"/>
            </p:cNvSpPr>
            <p:nvPr/>
          </p:nvSpPr>
          <p:spPr bwMode="auto">
            <a:xfrm flipH="1">
              <a:off x="6875762" y="2900048"/>
              <a:ext cx="86928" cy="1935614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72" name="Line 8"/>
            <p:cNvSpPr>
              <a:spLocks noChangeShapeType="1"/>
            </p:cNvSpPr>
            <p:nvPr/>
          </p:nvSpPr>
          <p:spPr bwMode="auto">
            <a:xfrm flipH="1">
              <a:off x="7102800" y="2900048"/>
              <a:ext cx="0" cy="2233927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573" name="Line 7"/>
            <p:cNvSpPr>
              <a:spLocks noChangeShapeType="1"/>
            </p:cNvSpPr>
            <p:nvPr/>
          </p:nvSpPr>
          <p:spPr bwMode="auto">
            <a:xfrm>
              <a:off x="7242910" y="2900048"/>
              <a:ext cx="86928" cy="1935614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8352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4"/>
          <p:cNvSpPr txBox="1">
            <a:spLocks noChangeArrowheads="1"/>
          </p:cNvSpPr>
          <p:nvPr/>
        </p:nvSpPr>
        <p:spPr bwMode="auto">
          <a:xfrm flipH="1">
            <a:off x="3695715" y="2646071"/>
            <a:ext cx="2209536" cy="14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sz="1400" dirty="0" smtClean="0"/>
              <a:t>0.4 l/s</a:t>
            </a:r>
            <a:br>
              <a:rPr lang="de-DE" sz="1400" dirty="0" smtClean="0"/>
            </a:br>
            <a:r>
              <a:rPr lang="de-DE" sz="1400" dirty="0" smtClean="0"/>
              <a:t>(</a:t>
            </a:r>
            <a:r>
              <a:rPr lang="de-DE" sz="1400" dirty="0" err="1" smtClean="0"/>
              <a:t>no</a:t>
            </a:r>
            <a:r>
              <a:rPr lang="de-DE" sz="1400" dirty="0" smtClean="0"/>
              <a:t> </a:t>
            </a:r>
            <a:r>
              <a:rPr lang="de-DE" sz="1400" dirty="0" err="1" smtClean="0"/>
              <a:t>water</a:t>
            </a:r>
            <a:r>
              <a:rPr lang="de-DE" sz="1400" dirty="0" smtClean="0"/>
              <a:t> </a:t>
            </a:r>
            <a:r>
              <a:rPr lang="de-DE" sz="1400" dirty="0" err="1" smtClean="0"/>
              <a:t>stacking</a:t>
            </a:r>
            <a:r>
              <a:rPr lang="de-DE" sz="1400" dirty="0" smtClean="0"/>
              <a:t>)</a:t>
            </a:r>
            <a:endParaRPr lang="de-DE" sz="1400" dirty="0"/>
          </a:p>
          <a:p>
            <a:pPr lvl="1"/>
            <a:r>
              <a:rPr lang="de-DE" sz="1400" dirty="0" err="1" smtClean="0"/>
              <a:t>Water</a:t>
            </a:r>
            <a:r>
              <a:rPr lang="de-DE" sz="1400" dirty="0" smtClean="0"/>
              <a:t> </a:t>
            </a:r>
            <a:r>
              <a:rPr lang="de-DE" sz="1400" dirty="0" err="1" smtClean="0"/>
              <a:t>head</a:t>
            </a:r>
            <a:r>
              <a:rPr lang="de-DE" sz="1400" dirty="0" smtClean="0"/>
              <a:t> </a:t>
            </a:r>
            <a:r>
              <a:rPr lang="de-DE" sz="1400" dirty="0" err="1" smtClean="0"/>
              <a:t>acc</a:t>
            </a:r>
            <a:r>
              <a:rPr lang="de-DE" sz="1400" dirty="0" smtClean="0"/>
              <a:t>. </a:t>
            </a:r>
            <a:r>
              <a:rPr lang="de-DE" sz="1400" dirty="0" err="1"/>
              <a:t>t</a:t>
            </a:r>
            <a:r>
              <a:rPr lang="de-DE" sz="1400" dirty="0" err="1" smtClean="0"/>
              <a:t>o</a:t>
            </a:r>
            <a:r>
              <a:rPr lang="de-DE" sz="1400" dirty="0" smtClean="0"/>
              <a:t> EN 1253-1</a:t>
            </a:r>
            <a:br>
              <a:rPr lang="de-DE" sz="1400" dirty="0" smtClean="0"/>
            </a:br>
            <a:r>
              <a:rPr lang="de-DE" sz="1400" dirty="0" smtClean="0"/>
              <a:t>not </a:t>
            </a:r>
            <a:r>
              <a:rPr lang="de-DE" sz="1400" dirty="0" err="1" smtClean="0"/>
              <a:t>possible</a:t>
            </a:r>
            <a:endParaRPr lang="de-DE" sz="1400" dirty="0"/>
          </a:p>
        </p:txBody>
      </p:sp>
      <p:grpSp>
        <p:nvGrpSpPr>
          <p:cNvPr id="310" name="Gruppieren 309"/>
          <p:cNvGrpSpPr/>
          <p:nvPr/>
        </p:nvGrpSpPr>
        <p:grpSpPr>
          <a:xfrm>
            <a:off x="7904156" y="5848506"/>
            <a:ext cx="996643" cy="651220"/>
            <a:chOff x="4080183" y="5848506"/>
            <a:chExt cx="996643" cy="651220"/>
          </a:xfrm>
        </p:grpSpPr>
        <p:cxnSp>
          <p:nvCxnSpPr>
            <p:cNvPr id="311" name="Gerade Verbindung 310"/>
            <p:cNvCxnSpPr/>
            <p:nvPr/>
          </p:nvCxnSpPr>
          <p:spPr bwMode="auto">
            <a:xfrm flipH="1">
              <a:off x="4379862" y="6154116"/>
              <a:ext cx="385384" cy="34561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12" name="Gruppieren 311"/>
            <p:cNvGrpSpPr/>
            <p:nvPr/>
          </p:nvGrpSpPr>
          <p:grpSpPr>
            <a:xfrm>
              <a:off x="4080183" y="5848506"/>
              <a:ext cx="996643" cy="651220"/>
              <a:chOff x="4080183" y="5848506"/>
              <a:chExt cx="996643" cy="651220"/>
            </a:xfrm>
          </p:grpSpPr>
          <p:cxnSp>
            <p:nvCxnSpPr>
              <p:cNvPr id="313" name="Gerade Verbindung 312"/>
              <p:cNvCxnSpPr/>
              <p:nvPr/>
            </p:nvCxnSpPr>
            <p:spPr bwMode="auto">
              <a:xfrm flipH="1">
                <a:off x="4593431" y="5853451"/>
                <a:ext cx="200531" cy="188744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4" name="Gerade Verbindung 313"/>
              <p:cNvCxnSpPr/>
              <p:nvPr/>
            </p:nvCxnSpPr>
            <p:spPr bwMode="auto">
              <a:xfrm flipH="1">
                <a:off x="4693696" y="5848506"/>
                <a:ext cx="260362" cy="238164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5" name="Gerade Verbindung 314"/>
              <p:cNvCxnSpPr/>
              <p:nvPr/>
            </p:nvCxnSpPr>
            <p:spPr bwMode="auto">
              <a:xfrm flipH="1">
                <a:off x="4530339" y="6166894"/>
                <a:ext cx="367892" cy="33283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6" name="Gerade Verbindung 315"/>
              <p:cNvCxnSpPr/>
              <p:nvPr/>
            </p:nvCxnSpPr>
            <p:spPr bwMode="auto">
              <a:xfrm flipH="1">
                <a:off x="4831290" y="6279533"/>
                <a:ext cx="245535" cy="220193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7" name="Gerade Verbindung 316"/>
              <p:cNvCxnSpPr/>
              <p:nvPr/>
            </p:nvCxnSpPr>
            <p:spPr bwMode="auto">
              <a:xfrm flipH="1">
                <a:off x="4981763" y="6414476"/>
                <a:ext cx="95062" cy="8525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8" name="Gerade Verbindung 317"/>
              <p:cNvCxnSpPr/>
              <p:nvPr/>
            </p:nvCxnSpPr>
            <p:spPr bwMode="auto">
              <a:xfrm flipH="1">
                <a:off x="4765246" y="5874697"/>
                <a:ext cx="311580" cy="28155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9" name="Gerade Verbindung 318"/>
              <p:cNvCxnSpPr/>
              <p:nvPr/>
            </p:nvCxnSpPr>
            <p:spPr bwMode="auto">
              <a:xfrm flipH="1">
                <a:off x="4229386" y="6154116"/>
                <a:ext cx="385384" cy="34561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0" name="Gerade Verbindung 319"/>
              <p:cNvCxnSpPr/>
              <p:nvPr/>
            </p:nvCxnSpPr>
            <p:spPr bwMode="auto">
              <a:xfrm flipH="1">
                <a:off x="4080183" y="6154116"/>
                <a:ext cx="385384" cy="34561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1" name="Gerade Verbindung 320"/>
              <p:cNvCxnSpPr/>
              <p:nvPr/>
            </p:nvCxnSpPr>
            <p:spPr bwMode="auto">
              <a:xfrm flipH="1">
                <a:off x="4482262" y="5852390"/>
                <a:ext cx="160048" cy="14961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2" name="Gerade Verbindung 321"/>
              <p:cNvCxnSpPr/>
              <p:nvPr/>
            </p:nvCxnSpPr>
            <p:spPr bwMode="auto">
              <a:xfrm flipH="1">
                <a:off x="4679591" y="6154116"/>
                <a:ext cx="385385" cy="34561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Slope and </a:t>
            </a:r>
            <a:r>
              <a:rPr lang="de-DE" dirty="0" smtClean="0"/>
              <a:t>Flow </a:t>
            </a:r>
            <a:r>
              <a:rPr lang="de-DE" dirty="0"/>
              <a:t>rates</a:t>
            </a:r>
            <a:endParaRPr lang="de-DE" dirty="0">
              <a:solidFill>
                <a:srgbClr val="DF0029"/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5" y="1428895"/>
            <a:ext cx="5777207" cy="581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lvl="1" eaLnBrk="1" hangingPunct="1">
              <a:buNone/>
            </a:pPr>
            <a:r>
              <a:rPr lang="de-DE" sz="1800" b="1" kern="0" dirty="0" err="1"/>
              <a:t>For</a:t>
            </a:r>
            <a:r>
              <a:rPr lang="de-DE" sz="1800" b="1" kern="0" dirty="0"/>
              <a:t> </a:t>
            </a:r>
            <a:r>
              <a:rPr lang="de-DE" sz="1800" b="1" kern="0" dirty="0" err="1"/>
              <a:t>location</a:t>
            </a:r>
            <a:r>
              <a:rPr lang="de-DE" sz="1800" b="1" kern="0" dirty="0"/>
              <a:t> </a:t>
            </a:r>
            <a:r>
              <a:rPr lang="de-DE" sz="1800" b="1" kern="0" dirty="0" err="1" smtClean="0"/>
              <a:t>inside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the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room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water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stacking</a:t>
            </a:r>
            <a:r>
              <a:rPr lang="de-DE" sz="1800" b="1" kern="0" dirty="0"/>
              <a:t> </a:t>
            </a:r>
            <a:r>
              <a:rPr lang="de-DE" sz="1800" b="1" kern="0" dirty="0" smtClean="0"/>
              <a:t>is </a:t>
            </a:r>
            <a:r>
              <a:rPr lang="de-DE" sz="1800" b="1" kern="0" dirty="0" err="1">
                <a:solidFill>
                  <a:srgbClr val="FF0000"/>
                </a:solidFill>
              </a:rPr>
              <a:t>technically</a:t>
            </a:r>
            <a:r>
              <a:rPr lang="de-DE" sz="1800" b="1" kern="0" dirty="0"/>
              <a:t> </a:t>
            </a:r>
            <a:r>
              <a:rPr lang="de-DE" sz="1800" b="1" kern="0" dirty="0" smtClean="0">
                <a:solidFill>
                  <a:srgbClr val="FF0000"/>
                </a:solidFill>
              </a:rPr>
              <a:t>not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possible</a:t>
            </a:r>
            <a:endParaRPr lang="de-DE" sz="1800" b="1" kern="0" dirty="0"/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2256814" y="2341601"/>
            <a:ext cx="0" cy="33733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hteck 6"/>
          <p:cNvSpPr/>
          <p:nvPr/>
        </p:nvSpPr>
        <p:spPr bwMode="auto">
          <a:xfrm>
            <a:off x="2256814" y="2508144"/>
            <a:ext cx="45719" cy="1133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41" name="Rechteck 40"/>
          <p:cNvSpPr/>
          <p:nvPr/>
        </p:nvSpPr>
        <p:spPr bwMode="auto">
          <a:xfrm>
            <a:off x="2302533" y="2536475"/>
            <a:ext cx="1079088" cy="566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44" name="Rechteck 43"/>
          <p:cNvSpPr/>
          <p:nvPr/>
        </p:nvSpPr>
        <p:spPr bwMode="auto">
          <a:xfrm rot="5400000">
            <a:off x="3243482" y="2582566"/>
            <a:ext cx="65262" cy="86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45" name="Rechteck 44"/>
          <p:cNvSpPr/>
          <p:nvPr/>
        </p:nvSpPr>
        <p:spPr bwMode="auto">
          <a:xfrm rot="5400000">
            <a:off x="3253253" y="2624984"/>
            <a:ext cx="45721" cy="1133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52" name="Rechteck 50"/>
          <p:cNvSpPr/>
          <p:nvPr/>
        </p:nvSpPr>
        <p:spPr bwMode="auto">
          <a:xfrm>
            <a:off x="2986944" y="2704506"/>
            <a:ext cx="578338" cy="91438"/>
          </a:xfrm>
          <a:custGeom>
            <a:avLst/>
            <a:gdLst/>
            <a:ahLst/>
            <a:cxnLst/>
            <a:rect l="l" t="t" r="r" b="b"/>
            <a:pathLst>
              <a:path w="914400" h="91438">
                <a:moveTo>
                  <a:pt x="172496" y="0"/>
                </a:moveTo>
                <a:lnTo>
                  <a:pt x="741904" y="0"/>
                </a:lnTo>
                <a:lnTo>
                  <a:pt x="914400" y="45719"/>
                </a:lnTo>
                <a:lnTo>
                  <a:pt x="914400" y="91438"/>
                </a:lnTo>
                <a:lnTo>
                  <a:pt x="0" y="91438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60" name="Rechteck 59"/>
          <p:cNvSpPr/>
          <p:nvPr/>
        </p:nvSpPr>
        <p:spPr bwMode="auto">
          <a:xfrm rot="5400000">
            <a:off x="1688802" y="3319025"/>
            <a:ext cx="1509378" cy="5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61" name="Rechteck 60"/>
          <p:cNvSpPr/>
          <p:nvPr/>
        </p:nvSpPr>
        <p:spPr bwMode="auto">
          <a:xfrm rot="5400000">
            <a:off x="2349706" y="4152375"/>
            <a:ext cx="187570" cy="86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63" name="Rechteck 62"/>
          <p:cNvSpPr/>
          <p:nvPr/>
        </p:nvSpPr>
        <p:spPr bwMode="auto">
          <a:xfrm rot="5400000">
            <a:off x="2352800" y="4292795"/>
            <a:ext cx="160218" cy="1533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65" name="Rechteck 64"/>
          <p:cNvSpPr/>
          <p:nvPr/>
        </p:nvSpPr>
        <p:spPr bwMode="auto">
          <a:xfrm rot="5400000">
            <a:off x="2399499" y="4399442"/>
            <a:ext cx="326298" cy="106131"/>
          </a:xfrm>
          <a:custGeom>
            <a:avLst/>
            <a:gdLst/>
            <a:ahLst/>
            <a:cxnLst/>
            <a:rect l="l" t="t" r="r" b="b"/>
            <a:pathLst>
              <a:path w="326298" h="106131">
                <a:moveTo>
                  <a:pt x="0" y="106131"/>
                </a:moveTo>
                <a:lnTo>
                  <a:pt x="0" y="0"/>
                </a:lnTo>
                <a:lnTo>
                  <a:pt x="160218" y="0"/>
                </a:lnTo>
                <a:lnTo>
                  <a:pt x="160218" y="3"/>
                </a:lnTo>
                <a:lnTo>
                  <a:pt x="326298" y="3"/>
                </a:lnTo>
                <a:lnTo>
                  <a:pt x="326298" y="32403"/>
                </a:lnTo>
                <a:lnTo>
                  <a:pt x="160218" y="32403"/>
                </a:lnTo>
                <a:lnTo>
                  <a:pt x="160218" y="106131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62" name="Rechteck 61"/>
          <p:cNvSpPr/>
          <p:nvPr/>
        </p:nvSpPr>
        <p:spPr bwMode="auto">
          <a:xfrm rot="5400000">
            <a:off x="2294842" y="4294090"/>
            <a:ext cx="125049" cy="1155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66" name="Rechteck 65"/>
          <p:cNvSpPr/>
          <p:nvPr/>
        </p:nvSpPr>
        <p:spPr bwMode="auto">
          <a:xfrm>
            <a:off x="2256814" y="4319103"/>
            <a:ext cx="43200" cy="6555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cxnSp>
        <p:nvCxnSpPr>
          <p:cNvPr id="114" name="Gerade Verbindung 113"/>
          <p:cNvCxnSpPr/>
          <p:nvPr/>
        </p:nvCxnSpPr>
        <p:spPr bwMode="auto">
          <a:xfrm flipH="1">
            <a:off x="2105025" y="234773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" name="Gerade Verbindung 162"/>
          <p:cNvCxnSpPr/>
          <p:nvPr/>
        </p:nvCxnSpPr>
        <p:spPr bwMode="auto">
          <a:xfrm flipH="1">
            <a:off x="2105025" y="246222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" name="Gerade Verbindung 163"/>
          <p:cNvCxnSpPr/>
          <p:nvPr/>
        </p:nvCxnSpPr>
        <p:spPr bwMode="auto">
          <a:xfrm flipH="1">
            <a:off x="2105025" y="257671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5" name="Gerade Verbindung 164"/>
          <p:cNvCxnSpPr/>
          <p:nvPr/>
        </p:nvCxnSpPr>
        <p:spPr bwMode="auto">
          <a:xfrm flipH="1">
            <a:off x="2105025" y="269120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Gerade Verbindung 165"/>
          <p:cNvCxnSpPr/>
          <p:nvPr/>
        </p:nvCxnSpPr>
        <p:spPr bwMode="auto">
          <a:xfrm flipH="1">
            <a:off x="2105025" y="280569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7" name="Gerade Verbindung 166"/>
          <p:cNvCxnSpPr/>
          <p:nvPr/>
        </p:nvCxnSpPr>
        <p:spPr bwMode="auto">
          <a:xfrm flipH="1">
            <a:off x="2105025" y="292017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8" name="Gerade Verbindung 167"/>
          <p:cNvCxnSpPr/>
          <p:nvPr/>
        </p:nvCxnSpPr>
        <p:spPr bwMode="auto">
          <a:xfrm flipH="1">
            <a:off x="2105025" y="303466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Gerade Verbindung 168"/>
          <p:cNvCxnSpPr/>
          <p:nvPr/>
        </p:nvCxnSpPr>
        <p:spPr bwMode="auto">
          <a:xfrm flipH="1">
            <a:off x="2105025" y="314915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0" name="Gerade Verbindung 169"/>
          <p:cNvCxnSpPr/>
          <p:nvPr/>
        </p:nvCxnSpPr>
        <p:spPr bwMode="auto">
          <a:xfrm flipH="1">
            <a:off x="2105025" y="326364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1" name="Gerade Verbindung 170"/>
          <p:cNvCxnSpPr/>
          <p:nvPr/>
        </p:nvCxnSpPr>
        <p:spPr bwMode="auto">
          <a:xfrm flipH="1">
            <a:off x="2105025" y="337813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2" name="Gerade Verbindung 171"/>
          <p:cNvCxnSpPr/>
          <p:nvPr/>
        </p:nvCxnSpPr>
        <p:spPr bwMode="auto">
          <a:xfrm flipH="1">
            <a:off x="2105025" y="349261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3" name="Gerade Verbindung 172"/>
          <p:cNvCxnSpPr/>
          <p:nvPr/>
        </p:nvCxnSpPr>
        <p:spPr bwMode="auto">
          <a:xfrm flipH="1">
            <a:off x="2105025" y="360710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" name="Gerade Verbindung 173"/>
          <p:cNvCxnSpPr/>
          <p:nvPr/>
        </p:nvCxnSpPr>
        <p:spPr bwMode="auto">
          <a:xfrm flipH="1">
            <a:off x="2105025" y="372159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5" name="Gerade Verbindung 174"/>
          <p:cNvCxnSpPr/>
          <p:nvPr/>
        </p:nvCxnSpPr>
        <p:spPr bwMode="auto">
          <a:xfrm flipH="1">
            <a:off x="2105025" y="383608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6" name="Gerade Verbindung 175"/>
          <p:cNvCxnSpPr/>
          <p:nvPr/>
        </p:nvCxnSpPr>
        <p:spPr bwMode="auto">
          <a:xfrm flipH="1">
            <a:off x="2105025" y="395057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7" name="Gerade Verbindung 176"/>
          <p:cNvCxnSpPr/>
          <p:nvPr/>
        </p:nvCxnSpPr>
        <p:spPr bwMode="auto">
          <a:xfrm flipH="1">
            <a:off x="2105025" y="406505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8" name="Gerade Verbindung 177"/>
          <p:cNvCxnSpPr/>
          <p:nvPr/>
        </p:nvCxnSpPr>
        <p:spPr bwMode="auto">
          <a:xfrm flipH="1">
            <a:off x="2105025" y="417954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9" name="Gerade Verbindung 178"/>
          <p:cNvCxnSpPr/>
          <p:nvPr/>
        </p:nvCxnSpPr>
        <p:spPr bwMode="auto">
          <a:xfrm flipH="1">
            <a:off x="2105025" y="429403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0" name="Gerade Verbindung 179"/>
          <p:cNvCxnSpPr/>
          <p:nvPr/>
        </p:nvCxnSpPr>
        <p:spPr bwMode="auto">
          <a:xfrm flipH="1">
            <a:off x="2105025" y="440852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1" name="Gerade Verbindung 180"/>
          <p:cNvCxnSpPr/>
          <p:nvPr/>
        </p:nvCxnSpPr>
        <p:spPr bwMode="auto">
          <a:xfrm flipH="1">
            <a:off x="2105025" y="452301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2" name="Gerade Verbindung 181"/>
          <p:cNvCxnSpPr/>
          <p:nvPr/>
        </p:nvCxnSpPr>
        <p:spPr bwMode="auto">
          <a:xfrm flipH="1">
            <a:off x="2105025" y="463749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3" name="Gerade Verbindung 182"/>
          <p:cNvCxnSpPr/>
          <p:nvPr/>
        </p:nvCxnSpPr>
        <p:spPr bwMode="auto">
          <a:xfrm flipH="1">
            <a:off x="2105025" y="475198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" name="Gerade Verbindung 183"/>
          <p:cNvCxnSpPr/>
          <p:nvPr/>
        </p:nvCxnSpPr>
        <p:spPr bwMode="auto">
          <a:xfrm flipH="1">
            <a:off x="2105025" y="486647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5" name="Gerade Verbindung 184"/>
          <p:cNvCxnSpPr/>
          <p:nvPr/>
        </p:nvCxnSpPr>
        <p:spPr bwMode="auto">
          <a:xfrm flipH="1">
            <a:off x="2105025" y="498096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6" name="Gerade Verbindung 185"/>
          <p:cNvCxnSpPr/>
          <p:nvPr/>
        </p:nvCxnSpPr>
        <p:spPr bwMode="auto">
          <a:xfrm flipH="1">
            <a:off x="2105025" y="509545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7" name="Gerade Verbindung 186"/>
          <p:cNvCxnSpPr/>
          <p:nvPr/>
        </p:nvCxnSpPr>
        <p:spPr bwMode="auto">
          <a:xfrm flipH="1">
            <a:off x="2105025" y="520993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8" name="Gerade Verbindung 187"/>
          <p:cNvCxnSpPr/>
          <p:nvPr/>
        </p:nvCxnSpPr>
        <p:spPr bwMode="auto">
          <a:xfrm flipH="1">
            <a:off x="2105025" y="532442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9" name="Gerade Verbindung 188"/>
          <p:cNvCxnSpPr/>
          <p:nvPr/>
        </p:nvCxnSpPr>
        <p:spPr bwMode="auto">
          <a:xfrm flipH="1">
            <a:off x="2105025" y="543891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0" name="Gerade Verbindung 189"/>
          <p:cNvCxnSpPr/>
          <p:nvPr/>
        </p:nvCxnSpPr>
        <p:spPr bwMode="auto">
          <a:xfrm flipH="1">
            <a:off x="2105025" y="555340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1" name="Gerade Verbindung 190"/>
          <p:cNvCxnSpPr/>
          <p:nvPr/>
        </p:nvCxnSpPr>
        <p:spPr bwMode="auto">
          <a:xfrm flipH="1">
            <a:off x="2105025" y="566789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2" name="Gerade Verbindung 191"/>
          <p:cNvCxnSpPr/>
          <p:nvPr/>
        </p:nvCxnSpPr>
        <p:spPr bwMode="auto">
          <a:xfrm flipH="1">
            <a:off x="2102644" y="5717329"/>
            <a:ext cx="234582" cy="22007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3" name="Gerade Verbindung 192"/>
          <p:cNvCxnSpPr/>
          <p:nvPr/>
        </p:nvCxnSpPr>
        <p:spPr bwMode="auto">
          <a:xfrm flipH="1">
            <a:off x="2105025" y="5735841"/>
            <a:ext cx="338466" cy="30591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4" name="Gerade Verbindung 303"/>
          <p:cNvCxnSpPr/>
          <p:nvPr/>
        </p:nvCxnSpPr>
        <p:spPr bwMode="auto">
          <a:xfrm flipH="1">
            <a:off x="3928531" y="6224832"/>
            <a:ext cx="306530" cy="27489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" name="Gerade Verbindung 307"/>
          <p:cNvCxnSpPr/>
          <p:nvPr/>
        </p:nvCxnSpPr>
        <p:spPr bwMode="auto">
          <a:xfrm flipH="1">
            <a:off x="3627482" y="6170541"/>
            <a:ext cx="367069" cy="32918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5" name="Gerade Verbindung 354"/>
          <p:cNvCxnSpPr/>
          <p:nvPr/>
        </p:nvCxnSpPr>
        <p:spPr bwMode="auto">
          <a:xfrm flipH="1">
            <a:off x="2109647" y="5772421"/>
            <a:ext cx="826530" cy="73682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7" name="Text Box 30"/>
          <p:cNvSpPr txBox="1">
            <a:spLocks noChangeArrowheads="1"/>
          </p:cNvSpPr>
          <p:nvPr/>
        </p:nvSpPr>
        <p:spPr bwMode="auto">
          <a:xfrm rot="240000">
            <a:off x="2369040" y="5241721"/>
            <a:ext cx="18641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sz="1400" dirty="0" err="1" smtClean="0">
                <a:solidFill>
                  <a:schemeClr val="tx1"/>
                </a:solidFill>
              </a:rPr>
              <a:t>Slope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approx</a:t>
            </a:r>
            <a:r>
              <a:rPr lang="de-DE" sz="1400" dirty="0" smtClean="0">
                <a:solidFill>
                  <a:schemeClr val="tx1"/>
                </a:solidFill>
              </a:rPr>
              <a:t>. 1.5 %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38" name="Line 38"/>
          <p:cNvSpPr>
            <a:spLocks noChangeShapeType="1"/>
          </p:cNvSpPr>
          <p:nvPr/>
        </p:nvSpPr>
        <p:spPr bwMode="auto">
          <a:xfrm>
            <a:off x="2380508" y="5511361"/>
            <a:ext cx="1545821" cy="114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77" name="Rechteck 376"/>
          <p:cNvSpPr/>
          <p:nvPr/>
        </p:nvSpPr>
        <p:spPr bwMode="auto">
          <a:xfrm>
            <a:off x="6079905" y="2508144"/>
            <a:ext cx="45719" cy="1133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78" name="Rechteck 377"/>
          <p:cNvSpPr/>
          <p:nvPr/>
        </p:nvSpPr>
        <p:spPr bwMode="auto">
          <a:xfrm>
            <a:off x="6125624" y="2536475"/>
            <a:ext cx="1079088" cy="566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0" name="Rechteck 379"/>
          <p:cNvSpPr/>
          <p:nvPr/>
        </p:nvSpPr>
        <p:spPr bwMode="auto">
          <a:xfrm rot="5400000">
            <a:off x="7066573" y="2582566"/>
            <a:ext cx="65262" cy="86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1" name="Rechteck 380"/>
          <p:cNvSpPr/>
          <p:nvPr/>
        </p:nvSpPr>
        <p:spPr bwMode="auto">
          <a:xfrm rot="5400000">
            <a:off x="7076344" y="2624984"/>
            <a:ext cx="45721" cy="11332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2" name="Rechteck 50"/>
          <p:cNvSpPr/>
          <p:nvPr/>
        </p:nvSpPr>
        <p:spPr bwMode="auto">
          <a:xfrm>
            <a:off x="6810035" y="2704506"/>
            <a:ext cx="578338" cy="91438"/>
          </a:xfrm>
          <a:custGeom>
            <a:avLst/>
            <a:gdLst/>
            <a:ahLst/>
            <a:cxnLst/>
            <a:rect l="l" t="t" r="r" b="b"/>
            <a:pathLst>
              <a:path w="914400" h="91438">
                <a:moveTo>
                  <a:pt x="172496" y="0"/>
                </a:moveTo>
                <a:lnTo>
                  <a:pt x="741904" y="0"/>
                </a:lnTo>
                <a:lnTo>
                  <a:pt x="914400" y="45719"/>
                </a:lnTo>
                <a:lnTo>
                  <a:pt x="914400" y="91438"/>
                </a:lnTo>
                <a:lnTo>
                  <a:pt x="0" y="91438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4" name="Rechteck 383"/>
          <p:cNvSpPr/>
          <p:nvPr/>
        </p:nvSpPr>
        <p:spPr bwMode="auto">
          <a:xfrm rot="5400000">
            <a:off x="5511893" y="3319025"/>
            <a:ext cx="1509378" cy="5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5" name="Rechteck 384"/>
          <p:cNvSpPr/>
          <p:nvPr/>
        </p:nvSpPr>
        <p:spPr bwMode="auto">
          <a:xfrm rot="5400000">
            <a:off x="6172797" y="4152375"/>
            <a:ext cx="187570" cy="86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6" name="Rechteck 385"/>
          <p:cNvSpPr/>
          <p:nvPr/>
        </p:nvSpPr>
        <p:spPr bwMode="auto">
          <a:xfrm rot="5400000">
            <a:off x="6175891" y="4292795"/>
            <a:ext cx="160218" cy="1533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7" name="Rechteck 64"/>
          <p:cNvSpPr/>
          <p:nvPr/>
        </p:nvSpPr>
        <p:spPr bwMode="auto">
          <a:xfrm rot="5400000">
            <a:off x="6222590" y="4399442"/>
            <a:ext cx="326298" cy="106131"/>
          </a:xfrm>
          <a:custGeom>
            <a:avLst/>
            <a:gdLst/>
            <a:ahLst/>
            <a:cxnLst/>
            <a:rect l="l" t="t" r="r" b="b"/>
            <a:pathLst>
              <a:path w="326298" h="106131">
                <a:moveTo>
                  <a:pt x="0" y="106131"/>
                </a:moveTo>
                <a:lnTo>
                  <a:pt x="0" y="0"/>
                </a:lnTo>
                <a:lnTo>
                  <a:pt x="160218" y="0"/>
                </a:lnTo>
                <a:lnTo>
                  <a:pt x="160218" y="3"/>
                </a:lnTo>
                <a:lnTo>
                  <a:pt x="326298" y="3"/>
                </a:lnTo>
                <a:lnTo>
                  <a:pt x="326298" y="32403"/>
                </a:lnTo>
                <a:lnTo>
                  <a:pt x="160218" y="32403"/>
                </a:lnTo>
                <a:lnTo>
                  <a:pt x="160218" y="106131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8" name="Rechteck 387"/>
          <p:cNvSpPr/>
          <p:nvPr/>
        </p:nvSpPr>
        <p:spPr bwMode="auto">
          <a:xfrm rot="5400000">
            <a:off x="6117933" y="4294090"/>
            <a:ext cx="125049" cy="11558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89" name="Rechteck 388"/>
          <p:cNvSpPr/>
          <p:nvPr/>
        </p:nvSpPr>
        <p:spPr bwMode="auto">
          <a:xfrm>
            <a:off x="6079905" y="4319103"/>
            <a:ext cx="43200" cy="6555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cxnSp>
        <p:nvCxnSpPr>
          <p:cNvPr id="403" name="Gerade Verbindung 402"/>
          <p:cNvCxnSpPr/>
          <p:nvPr/>
        </p:nvCxnSpPr>
        <p:spPr bwMode="auto">
          <a:xfrm flipH="1">
            <a:off x="5928116" y="234773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4" name="Gerade Verbindung 403"/>
          <p:cNvCxnSpPr/>
          <p:nvPr/>
        </p:nvCxnSpPr>
        <p:spPr bwMode="auto">
          <a:xfrm flipH="1">
            <a:off x="5928116" y="246222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5" name="Gerade Verbindung 404"/>
          <p:cNvCxnSpPr/>
          <p:nvPr/>
        </p:nvCxnSpPr>
        <p:spPr bwMode="auto">
          <a:xfrm flipH="1">
            <a:off x="5928116" y="257671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6" name="Gerade Verbindung 405"/>
          <p:cNvCxnSpPr/>
          <p:nvPr/>
        </p:nvCxnSpPr>
        <p:spPr bwMode="auto">
          <a:xfrm flipH="1">
            <a:off x="5928116" y="269120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7" name="Gerade Verbindung 406"/>
          <p:cNvCxnSpPr/>
          <p:nvPr/>
        </p:nvCxnSpPr>
        <p:spPr bwMode="auto">
          <a:xfrm flipH="1">
            <a:off x="5928116" y="280569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8" name="Gerade Verbindung 407"/>
          <p:cNvCxnSpPr/>
          <p:nvPr/>
        </p:nvCxnSpPr>
        <p:spPr bwMode="auto">
          <a:xfrm flipH="1">
            <a:off x="5928116" y="292017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9" name="Gerade Verbindung 408"/>
          <p:cNvCxnSpPr/>
          <p:nvPr/>
        </p:nvCxnSpPr>
        <p:spPr bwMode="auto">
          <a:xfrm flipH="1">
            <a:off x="5928116" y="303466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" name="Gerade Verbindung 409"/>
          <p:cNvCxnSpPr/>
          <p:nvPr/>
        </p:nvCxnSpPr>
        <p:spPr bwMode="auto">
          <a:xfrm flipH="1">
            <a:off x="5928116" y="314915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" name="Gerade Verbindung 410"/>
          <p:cNvCxnSpPr/>
          <p:nvPr/>
        </p:nvCxnSpPr>
        <p:spPr bwMode="auto">
          <a:xfrm flipH="1">
            <a:off x="5928116" y="326364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2" name="Gerade Verbindung 411"/>
          <p:cNvCxnSpPr/>
          <p:nvPr/>
        </p:nvCxnSpPr>
        <p:spPr bwMode="auto">
          <a:xfrm flipH="1">
            <a:off x="5928116" y="337813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3" name="Gerade Verbindung 412"/>
          <p:cNvCxnSpPr/>
          <p:nvPr/>
        </p:nvCxnSpPr>
        <p:spPr bwMode="auto">
          <a:xfrm flipH="1">
            <a:off x="5928116" y="349261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4" name="Gerade Verbindung 413"/>
          <p:cNvCxnSpPr/>
          <p:nvPr/>
        </p:nvCxnSpPr>
        <p:spPr bwMode="auto">
          <a:xfrm flipH="1">
            <a:off x="5928116" y="360710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5" name="Gerade Verbindung 414"/>
          <p:cNvCxnSpPr/>
          <p:nvPr/>
        </p:nvCxnSpPr>
        <p:spPr bwMode="auto">
          <a:xfrm flipH="1">
            <a:off x="5928116" y="372159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6" name="Gerade Verbindung 415"/>
          <p:cNvCxnSpPr/>
          <p:nvPr/>
        </p:nvCxnSpPr>
        <p:spPr bwMode="auto">
          <a:xfrm flipH="1">
            <a:off x="5928116" y="383608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7" name="Gerade Verbindung 416"/>
          <p:cNvCxnSpPr/>
          <p:nvPr/>
        </p:nvCxnSpPr>
        <p:spPr bwMode="auto">
          <a:xfrm flipH="1">
            <a:off x="5928116" y="395057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8" name="Gerade Verbindung 417"/>
          <p:cNvCxnSpPr/>
          <p:nvPr/>
        </p:nvCxnSpPr>
        <p:spPr bwMode="auto">
          <a:xfrm flipH="1">
            <a:off x="5928116" y="406505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9" name="Gerade Verbindung 418"/>
          <p:cNvCxnSpPr/>
          <p:nvPr/>
        </p:nvCxnSpPr>
        <p:spPr bwMode="auto">
          <a:xfrm flipH="1">
            <a:off x="5928116" y="417954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0" name="Gerade Verbindung 419"/>
          <p:cNvCxnSpPr/>
          <p:nvPr/>
        </p:nvCxnSpPr>
        <p:spPr bwMode="auto">
          <a:xfrm flipH="1">
            <a:off x="5928116" y="429403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1" name="Gerade Verbindung 420"/>
          <p:cNvCxnSpPr/>
          <p:nvPr/>
        </p:nvCxnSpPr>
        <p:spPr bwMode="auto">
          <a:xfrm flipH="1">
            <a:off x="5928116" y="440852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2" name="Gerade Verbindung 421"/>
          <p:cNvCxnSpPr/>
          <p:nvPr/>
        </p:nvCxnSpPr>
        <p:spPr bwMode="auto">
          <a:xfrm flipH="1">
            <a:off x="5928116" y="452301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3" name="Gerade Verbindung 422"/>
          <p:cNvCxnSpPr/>
          <p:nvPr/>
        </p:nvCxnSpPr>
        <p:spPr bwMode="auto">
          <a:xfrm flipH="1">
            <a:off x="5928116" y="463749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4" name="Gerade Verbindung 423"/>
          <p:cNvCxnSpPr/>
          <p:nvPr/>
        </p:nvCxnSpPr>
        <p:spPr bwMode="auto">
          <a:xfrm flipH="1">
            <a:off x="5928116" y="475198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5" name="Gerade Verbindung 424"/>
          <p:cNvCxnSpPr/>
          <p:nvPr/>
        </p:nvCxnSpPr>
        <p:spPr bwMode="auto">
          <a:xfrm flipH="1">
            <a:off x="5928116" y="486647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6" name="Gerade Verbindung 425"/>
          <p:cNvCxnSpPr/>
          <p:nvPr/>
        </p:nvCxnSpPr>
        <p:spPr bwMode="auto">
          <a:xfrm flipH="1">
            <a:off x="5928116" y="498096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7" name="Gerade Verbindung 426"/>
          <p:cNvCxnSpPr/>
          <p:nvPr/>
        </p:nvCxnSpPr>
        <p:spPr bwMode="auto">
          <a:xfrm flipH="1">
            <a:off x="5928116" y="509545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8" name="Gerade Verbindung 427"/>
          <p:cNvCxnSpPr/>
          <p:nvPr/>
        </p:nvCxnSpPr>
        <p:spPr bwMode="auto">
          <a:xfrm flipH="1">
            <a:off x="5928116" y="5209939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9" name="Gerade Verbindung 428"/>
          <p:cNvCxnSpPr/>
          <p:nvPr/>
        </p:nvCxnSpPr>
        <p:spPr bwMode="auto">
          <a:xfrm flipH="1">
            <a:off x="5928116" y="5324427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0" name="Gerade Verbindung 429"/>
          <p:cNvCxnSpPr/>
          <p:nvPr/>
        </p:nvCxnSpPr>
        <p:spPr bwMode="auto">
          <a:xfrm flipH="1">
            <a:off x="5928116" y="5438915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1" name="Gerade Verbindung 430"/>
          <p:cNvCxnSpPr/>
          <p:nvPr/>
        </p:nvCxnSpPr>
        <p:spPr bwMode="auto">
          <a:xfrm flipH="1">
            <a:off x="5928116" y="5553403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38" name="Gruppieren 337"/>
          <p:cNvGrpSpPr/>
          <p:nvPr/>
        </p:nvGrpSpPr>
        <p:grpSpPr>
          <a:xfrm>
            <a:off x="6869863" y="2900048"/>
            <a:ext cx="454076" cy="2233927"/>
            <a:chOff x="6875762" y="2900048"/>
            <a:chExt cx="454076" cy="2233927"/>
          </a:xfrm>
        </p:grpSpPr>
        <p:sp>
          <p:nvSpPr>
            <p:cNvPr id="492" name="Line 7"/>
            <p:cNvSpPr>
              <a:spLocks noChangeShapeType="1"/>
            </p:cNvSpPr>
            <p:nvPr/>
          </p:nvSpPr>
          <p:spPr bwMode="auto">
            <a:xfrm flipH="1">
              <a:off x="6875762" y="2900048"/>
              <a:ext cx="86928" cy="1935614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93" name="Line 8"/>
            <p:cNvSpPr>
              <a:spLocks noChangeShapeType="1"/>
            </p:cNvSpPr>
            <p:nvPr/>
          </p:nvSpPr>
          <p:spPr bwMode="auto">
            <a:xfrm flipH="1">
              <a:off x="7102800" y="2900048"/>
              <a:ext cx="0" cy="2233927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95" name="Line 7"/>
            <p:cNvSpPr>
              <a:spLocks noChangeShapeType="1"/>
            </p:cNvSpPr>
            <p:nvPr/>
          </p:nvSpPr>
          <p:spPr bwMode="auto">
            <a:xfrm>
              <a:off x="7242910" y="2900048"/>
              <a:ext cx="86928" cy="1935614"/>
            </a:xfrm>
            <a:prstGeom prst="line">
              <a:avLst/>
            </a:prstGeom>
            <a:noFill/>
            <a:ln w="25400">
              <a:solidFill>
                <a:srgbClr val="00B0F0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</p:grpSp>
      <p:cxnSp>
        <p:nvCxnSpPr>
          <p:cNvPr id="281" name="Gerade Verbindung 280"/>
          <p:cNvCxnSpPr/>
          <p:nvPr/>
        </p:nvCxnSpPr>
        <p:spPr bwMode="auto">
          <a:xfrm flipH="1">
            <a:off x="2105025" y="5740337"/>
            <a:ext cx="476250" cy="41591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2" name="Gerade Verbindung 281"/>
          <p:cNvCxnSpPr/>
          <p:nvPr/>
        </p:nvCxnSpPr>
        <p:spPr bwMode="auto">
          <a:xfrm flipH="1">
            <a:off x="2105025" y="5753585"/>
            <a:ext cx="608512" cy="53328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3" name="Gerade Verbindung 282"/>
          <p:cNvCxnSpPr/>
          <p:nvPr/>
        </p:nvCxnSpPr>
        <p:spPr bwMode="auto">
          <a:xfrm flipH="1">
            <a:off x="2105025" y="5766246"/>
            <a:ext cx="717796" cy="63217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4" name="Gerade Verbindung 283"/>
          <p:cNvCxnSpPr/>
          <p:nvPr/>
        </p:nvCxnSpPr>
        <p:spPr bwMode="auto">
          <a:xfrm flipH="1">
            <a:off x="2260756" y="5784205"/>
            <a:ext cx="808675" cy="72504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5" name="Gerade Verbindung 284"/>
          <p:cNvCxnSpPr/>
          <p:nvPr/>
        </p:nvCxnSpPr>
        <p:spPr bwMode="auto">
          <a:xfrm flipH="1">
            <a:off x="2406856" y="5793581"/>
            <a:ext cx="795925" cy="71566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" name="Gerade Verbindung 285"/>
          <p:cNvCxnSpPr/>
          <p:nvPr/>
        </p:nvCxnSpPr>
        <p:spPr bwMode="auto">
          <a:xfrm flipH="1">
            <a:off x="2558337" y="5803260"/>
            <a:ext cx="794463" cy="70599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7" name="Gerade Verbindung 286"/>
          <p:cNvCxnSpPr/>
          <p:nvPr/>
        </p:nvCxnSpPr>
        <p:spPr bwMode="auto">
          <a:xfrm flipH="1">
            <a:off x="2713537" y="5812784"/>
            <a:ext cx="774994" cy="69646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8" name="Gerade Verbindung 287"/>
          <p:cNvCxnSpPr/>
          <p:nvPr/>
        </p:nvCxnSpPr>
        <p:spPr bwMode="auto">
          <a:xfrm flipH="1">
            <a:off x="2857984" y="5824538"/>
            <a:ext cx="766279" cy="68471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0" name="Gerade Verbindung 289"/>
          <p:cNvCxnSpPr/>
          <p:nvPr/>
        </p:nvCxnSpPr>
        <p:spPr bwMode="auto">
          <a:xfrm flipH="1">
            <a:off x="3011594" y="5831832"/>
            <a:ext cx="766722" cy="67741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1" name="Gerade Verbindung 290"/>
          <p:cNvCxnSpPr/>
          <p:nvPr/>
        </p:nvCxnSpPr>
        <p:spPr bwMode="auto">
          <a:xfrm flipH="1">
            <a:off x="3166645" y="5845294"/>
            <a:ext cx="740489" cy="66395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2" name="Gerade Verbindung 291"/>
          <p:cNvCxnSpPr/>
          <p:nvPr/>
        </p:nvCxnSpPr>
        <p:spPr bwMode="auto">
          <a:xfrm flipH="1">
            <a:off x="3312704" y="5902506"/>
            <a:ext cx="680609" cy="60674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3" name="Gerade Verbindung 292"/>
          <p:cNvCxnSpPr/>
          <p:nvPr/>
        </p:nvCxnSpPr>
        <p:spPr bwMode="auto">
          <a:xfrm flipH="1">
            <a:off x="3467778" y="6041760"/>
            <a:ext cx="524402" cy="46749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Line 28"/>
          <p:cNvSpPr>
            <a:spLocks noChangeShapeType="1"/>
          </p:cNvSpPr>
          <p:nvPr/>
        </p:nvSpPr>
        <p:spPr bwMode="auto">
          <a:xfrm flipH="1" flipV="1">
            <a:off x="2252085" y="5714948"/>
            <a:ext cx="1749434" cy="138515"/>
          </a:xfrm>
          <a:prstGeom prst="line">
            <a:avLst/>
          </a:prstGeom>
          <a:noFill/>
          <a:ln w="12700">
            <a:solidFill>
              <a:srgbClr val="E200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cxnSp>
        <p:nvCxnSpPr>
          <p:cNvPr id="328" name="Gerade Verbindung 327"/>
          <p:cNvCxnSpPr/>
          <p:nvPr/>
        </p:nvCxnSpPr>
        <p:spPr bwMode="auto">
          <a:xfrm flipH="1">
            <a:off x="3778316" y="6225611"/>
            <a:ext cx="307512" cy="27411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" name="Gruppieren 13"/>
          <p:cNvGrpSpPr/>
          <p:nvPr/>
        </p:nvGrpSpPr>
        <p:grpSpPr>
          <a:xfrm>
            <a:off x="4080183" y="5848506"/>
            <a:ext cx="996643" cy="651220"/>
            <a:chOff x="4080183" y="5848506"/>
            <a:chExt cx="996643" cy="651220"/>
          </a:xfrm>
        </p:grpSpPr>
        <p:cxnSp>
          <p:nvCxnSpPr>
            <p:cNvPr id="222" name="Gerade Verbindung 221"/>
            <p:cNvCxnSpPr/>
            <p:nvPr/>
          </p:nvCxnSpPr>
          <p:spPr bwMode="auto">
            <a:xfrm flipH="1">
              <a:off x="4379862" y="6154116"/>
              <a:ext cx="385384" cy="34561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" name="Gruppieren 12"/>
            <p:cNvGrpSpPr/>
            <p:nvPr/>
          </p:nvGrpSpPr>
          <p:grpSpPr>
            <a:xfrm>
              <a:off x="4080183" y="5848506"/>
              <a:ext cx="996643" cy="651220"/>
              <a:chOff x="4080183" y="5848506"/>
              <a:chExt cx="996643" cy="651220"/>
            </a:xfrm>
          </p:grpSpPr>
          <p:cxnSp>
            <p:nvCxnSpPr>
              <p:cNvPr id="220" name="Gerade Verbindung 219"/>
              <p:cNvCxnSpPr/>
              <p:nvPr/>
            </p:nvCxnSpPr>
            <p:spPr bwMode="auto">
              <a:xfrm flipH="1">
                <a:off x="4593431" y="5853451"/>
                <a:ext cx="200531" cy="188744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1" name="Gerade Verbindung 220"/>
              <p:cNvCxnSpPr/>
              <p:nvPr/>
            </p:nvCxnSpPr>
            <p:spPr bwMode="auto">
              <a:xfrm flipH="1">
                <a:off x="4693696" y="5848506"/>
                <a:ext cx="260362" cy="238164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5" name="Gerade Verbindung 224"/>
              <p:cNvCxnSpPr/>
              <p:nvPr/>
            </p:nvCxnSpPr>
            <p:spPr bwMode="auto">
              <a:xfrm flipH="1">
                <a:off x="4530339" y="6166894"/>
                <a:ext cx="367892" cy="332832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8" name="Gerade Verbindung 227"/>
              <p:cNvCxnSpPr/>
              <p:nvPr/>
            </p:nvCxnSpPr>
            <p:spPr bwMode="auto">
              <a:xfrm flipH="1">
                <a:off x="4831290" y="6279533"/>
                <a:ext cx="245535" cy="220193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9" name="Gerade Verbindung 228"/>
              <p:cNvCxnSpPr/>
              <p:nvPr/>
            </p:nvCxnSpPr>
            <p:spPr bwMode="auto">
              <a:xfrm flipH="1">
                <a:off x="4981763" y="6414476"/>
                <a:ext cx="95062" cy="8525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9" name="Gerade Verbindung 288"/>
              <p:cNvCxnSpPr/>
              <p:nvPr/>
            </p:nvCxnSpPr>
            <p:spPr bwMode="auto">
              <a:xfrm flipH="1">
                <a:off x="4765246" y="5874697"/>
                <a:ext cx="311580" cy="281551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6" name="Gerade Verbindung 295"/>
              <p:cNvCxnSpPr/>
              <p:nvPr/>
            </p:nvCxnSpPr>
            <p:spPr bwMode="auto">
              <a:xfrm flipH="1">
                <a:off x="4229386" y="6154116"/>
                <a:ext cx="385384" cy="34561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0" name="Gerade Verbindung 299"/>
              <p:cNvCxnSpPr/>
              <p:nvPr/>
            </p:nvCxnSpPr>
            <p:spPr bwMode="auto">
              <a:xfrm flipH="1">
                <a:off x="4080183" y="6154116"/>
                <a:ext cx="385384" cy="34561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3" name="Gerade Verbindung 302"/>
              <p:cNvCxnSpPr/>
              <p:nvPr/>
            </p:nvCxnSpPr>
            <p:spPr bwMode="auto">
              <a:xfrm flipH="1">
                <a:off x="4482262" y="5852390"/>
                <a:ext cx="160048" cy="149617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5" name="Gerade Verbindung 274"/>
              <p:cNvCxnSpPr/>
              <p:nvPr/>
            </p:nvCxnSpPr>
            <p:spPr bwMode="auto">
              <a:xfrm flipH="1">
                <a:off x="4679591" y="6154116"/>
                <a:ext cx="385385" cy="34561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9" name="Gerade Verbindung 328"/>
              <p:cNvCxnSpPr/>
              <p:nvPr/>
            </p:nvCxnSpPr>
            <p:spPr bwMode="auto">
              <a:xfrm flipH="1">
                <a:off x="4394594" y="5852390"/>
                <a:ext cx="112929" cy="104464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332" name="Gerade Verbindung 331"/>
          <p:cNvCxnSpPr/>
          <p:nvPr/>
        </p:nvCxnSpPr>
        <p:spPr bwMode="auto">
          <a:xfrm>
            <a:off x="6079905" y="2341601"/>
            <a:ext cx="0" cy="337334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3" name="Line 15"/>
          <p:cNvSpPr>
            <a:spLocks noChangeShapeType="1"/>
          </p:cNvSpPr>
          <p:nvPr/>
        </p:nvSpPr>
        <p:spPr bwMode="auto">
          <a:xfrm>
            <a:off x="8216244" y="5852390"/>
            <a:ext cx="68029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cxnSp>
        <p:nvCxnSpPr>
          <p:cNvPr id="334" name="Gerade Verbindung 333"/>
          <p:cNvCxnSpPr/>
          <p:nvPr/>
        </p:nvCxnSpPr>
        <p:spPr bwMode="auto">
          <a:xfrm flipH="1">
            <a:off x="5928116" y="5667891"/>
            <a:ext cx="154170" cy="14489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5" name="Gerade Verbindung 334"/>
          <p:cNvCxnSpPr/>
          <p:nvPr/>
        </p:nvCxnSpPr>
        <p:spPr bwMode="auto">
          <a:xfrm flipH="1">
            <a:off x="5925735" y="5717329"/>
            <a:ext cx="234582" cy="22007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6" name="Gerade Verbindung 335"/>
          <p:cNvCxnSpPr/>
          <p:nvPr/>
        </p:nvCxnSpPr>
        <p:spPr bwMode="auto">
          <a:xfrm flipH="1">
            <a:off x="5928116" y="5735841"/>
            <a:ext cx="338466" cy="30591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4" name="Gerade Verbindung 353"/>
          <p:cNvCxnSpPr/>
          <p:nvPr/>
        </p:nvCxnSpPr>
        <p:spPr bwMode="auto">
          <a:xfrm flipH="1">
            <a:off x="7751622" y="6224832"/>
            <a:ext cx="306530" cy="27489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6" name="Gerade Verbindung 355"/>
          <p:cNvCxnSpPr/>
          <p:nvPr/>
        </p:nvCxnSpPr>
        <p:spPr bwMode="auto">
          <a:xfrm flipH="1">
            <a:off x="7450573" y="6170541"/>
            <a:ext cx="367069" cy="32918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7" name="Gerade Verbindung 356"/>
          <p:cNvCxnSpPr/>
          <p:nvPr/>
        </p:nvCxnSpPr>
        <p:spPr bwMode="auto">
          <a:xfrm flipH="1">
            <a:off x="5932738" y="5772421"/>
            <a:ext cx="826530" cy="73682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1" name="Gerade Verbindung 520"/>
          <p:cNvCxnSpPr/>
          <p:nvPr/>
        </p:nvCxnSpPr>
        <p:spPr bwMode="auto">
          <a:xfrm flipH="1">
            <a:off x="5928116" y="5740337"/>
            <a:ext cx="476250" cy="415911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2" name="Gerade Verbindung 521"/>
          <p:cNvCxnSpPr/>
          <p:nvPr/>
        </p:nvCxnSpPr>
        <p:spPr bwMode="auto">
          <a:xfrm flipH="1">
            <a:off x="5928116" y="5753585"/>
            <a:ext cx="608512" cy="53328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3" name="Gerade Verbindung 522"/>
          <p:cNvCxnSpPr/>
          <p:nvPr/>
        </p:nvCxnSpPr>
        <p:spPr bwMode="auto">
          <a:xfrm flipH="1">
            <a:off x="5928116" y="5766246"/>
            <a:ext cx="717796" cy="63217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4" name="Gerade Verbindung 523"/>
          <p:cNvCxnSpPr/>
          <p:nvPr/>
        </p:nvCxnSpPr>
        <p:spPr bwMode="auto">
          <a:xfrm flipH="1">
            <a:off x="6083847" y="5784205"/>
            <a:ext cx="808675" cy="72504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5" name="Gerade Verbindung 524"/>
          <p:cNvCxnSpPr/>
          <p:nvPr/>
        </p:nvCxnSpPr>
        <p:spPr bwMode="auto">
          <a:xfrm flipH="1">
            <a:off x="6229947" y="5793581"/>
            <a:ext cx="795925" cy="715669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6" name="Gerade Verbindung 525"/>
          <p:cNvCxnSpPr/>
          <p:nvPr/>
        </p:nvCxnSpPr>
        <p:spPr bwMode="auto">
          <a:xfrm flipH="1">
            <a:off x="6381428" y="5803260"/>
            <a:ext cx="794463" cy="70599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7" name="Gerade Verbindung 526"/>
          <p:cNvCxnSpPr/>
          <p:nvPr/>
        </p:nvCxnSpPr>
        <p:spPr bwMode="auto">
          <a:xfrm flipH="1">
            <a:off x="6536628" y="5812784"/>
            <a:ext cx="774994" cy="69646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8" name="Gerade Verbindung 527"/>
          <p:cNvCxnSpPr/>
          <p:nvPr/>
        </p:nvCxnSpPr>
        <p:spPr bwMode="auto">
          <a:xfrm flipH="1">
            <a:off x="6681075" y="5824538"/>
            <a:ext cx="766279" cy="684712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9" name="Gerade Verbindung 528"/>
          <p:cNvCxnSpPr/>
          <p:nvPr/>
        </p:nvCxnSpPr>
        <p:spPr bwMode="auto">
          <a:xfrm flipH="1">
            <a:off x="6834685" y="5831832"/>
            <a:ext cx="766722" cy="677418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0" name="Gerade Verbindung 529"/>
          <p:cNvCxnSpPr/>
          <p:nvPr/>
        </p:nvCxnSpPr>
        <p:spPr bwMode="auto">
          <a:xfrm flipH="1">
            <a:off x="6989736" y="5845294"/>
            <a:ext cx="740489" cy="66395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1" name="Gerade Verbindung 530"/>
          <p:cNvCxnSpPr/>
          <p:nvPr/>
        </p:nvCxnSpPr>
        <p:spPr bwMode="auto">
          <a:xfrm flipH="1">
            <a:off x="7135795" y="5902506"/>
            <a:ext cx="680609" cy="60674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" name="Gerade Verbindung 531"/>
          <p:cNvCxnSpPr/>
          <p:nvPr/>
        </p:nvCxnSpPr>
        <p:spPr bwMode="auto">
          <a:xfrm flipH="1">
            <a:off x="7290869" y="6041760"/>
            <a:ext cx="524402" cy="46749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3" name="Line 28"/>
          <p:cNvSpPr>
            <a:spLocks noChangeShapeType="1"/>
          </p:cNvSpPr>
          <p:nvPr/>
        </p:nvSpPr>
        <p:spPr bwMode="auto">
          <a:xfrm flipH="1" flipV="1">
            <a:off x="6075176" y="5714948"/>
            <a:ext cx="1749434" cy="138515"/>
          </a:xfrm>
          <a:prstGeom prst="line">
            <a:avLst/>
          </a:prstGeom>
          <a:noFill/>
          <a:ln w="12700">
            <a:solidFill>
              <a:srgbClr val="E200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cxnSp>
        <p:nvCxnSpPr>
          <p:cNvPr id="534" name="Gerade Verbindung 533"/>
          <p:cNvCxnSpPr/>
          <p:nvPr/>
        </p:nvCxnSpPr>
        <p:spPr bwMode="auto">
          <a:xfrm flipH="1">
            <a:off x="7601407" y="6225611"/>
            <a:ext cx="307512" cy="274115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2" name="Gerade Verbindung 541"/>
          <p:cNvCxnSpPr/>
          <p:nvPr/>
        </p:nvCxnSpPr>
        <p:spPr bwMode="auto">
          <a:xfrm flipH="1">
            <a:off x="8217685" y="5852390"/>
            <a:ext cx="112929" cy="10446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0" name="Freihandform 559"/>
          <p:cNvSpPr/>
          <p:nvPr/>
        </p:nvSpPr>
        <p:spPr bwMode="auto">
          <a:xfrm flipH="1">
            <a:off x="6083847" y="5713693"/>
            <a:ext cx="2131219" cy="514350"/>
          </a:xfrm>
          <a:custGeom>
            <a:avLst/>
            <a:gdLst>
              <a:gd name="connsiteX0" fmla="*/ 0 w 2062163"/>
              <a:gd name="connsiteY0" fmla="*/ 219075 h 219075"/>
              <a:gd name="connsiteX1" fmla="*/ 319088 w 2062163"/>
              <a:gd name="connsiteY1" fmla="*/ 219075 h 219075"/>
              <a:gd name="connsiteX2" fmla="*/ 319088 w 2062163"/>
              <a:gd name="connsiteY2" fmla="*/ 135731 h 219075"/>
              <a:gd name="connsiteX3" fmla="*/ 2062163 w 2062163"/>
              <a:gd name="connsiteY3" fmla="*/ 0 h 219075"/>
              <a:gd name="connsiteX4" fmla="*/ 0 w 2062163"/>
              <a:gd name="connsiteY4" fmla="*/ 0 h 219075"/>
              <a:gd name="connsiteX5" fmla="*/ 0 w 2062163"/>
              <a:gd name="connsiteY5" fmla="*/ 219075 h 219075"/>
              <a:gd name="connsiteX0" fmla="*/ 90487 w 2152650"/>
              <a:gd name="connsiteY0" fmla="*/ 219075 h 219075"/>
              <a:gd name="connsiteX1" fmla="*/ 409575 w 2152650"/>
              <a:gd name="connsiteY1" fmla="*/ 219075 h 219075"/>
              <a:gd name="connsiteX2" fmla="*/ 409575 w 2152650"/>
              <a:gd name="connsiteY2" fmla="*/ 135731 h 219075"/>
              <a:gd name="connsiteX3" fmla="*/ 2152650 w 2152650"/>
              <a:gd name="connsiteY3" fmla="*/ 0 h 219075"/>
              <a:gd name="connsiteX4" fmla="*/ 0 w 2152650"/>
              <a:gd name="connsiteY4" fmla="*/ 0 h 219075"/>
              <a:gd name="connsiteX5" fmla="*/ 90487 w 2152650"/>
              <a:gd name="connsiteY5" fmla="*/ 219075 h 219075"/>
              <a:gd name="connsiteX0" fmla="*/ 26193 w 2152650"/>
              <a:gd name="connsiteY0" fmla="*/ 509587 h 509587"/>
              <a:gd name="connsiteX1" fmla="*/ 409575 w 2152650"/>
              <a:gd name="connsiteY1" fmla="*/ 219075 h 509587"/>
              <a:gd name="connsiteX2" fmla="*/ 409575 w 2152650"/>
              <a:gd name="connsiteY2" fmla="*/ 135731 h 509587"/>
              <a:gd name="connsiteX3" fmla="*/ 2152650 w 2152650"/>
              <a:gd name="connsiteY3" fmla="*/ 0 h 509587"/>
              <a:gd name="connsiteX4" fmla="*/ 0 w 2152650"/>
              <a:gd name="connsiteY4" fmla="*/ 0 h 509587"/>
              <a:gd name="connsiteX5" fmla="*/ 26193 w 2152650"/>
              <a:gd name="connsiteY5" fmla="*/ 509587 h 509587"/>
              <a:gd name="connsiteX0" fmla="*/ 9524 w 2135981"/>
              <a:gd name="connsiteY0" fmla="*/ 509587 h 509587"/>
              <a:gd name="connsiteX1" fmla="*/ 392906 w 2135981"/>
              <a:gd name="connsiteY1" fmla="*/ 219075 h 509587"/>
              <a:gd name="connsiteX2" fmla="*/ 392906 w 2135981"/>
              <a:gd name="connsiteY2" fmla="*/ 135731 h 509587"/>
              <a:gd name="connsiteX3" fmla="*/ 2135981 w 2135981"/>
              <a:gd name="connsiteY3" fmla="*/ 0 h 509587"/>
              <a:gd name="connsiteX4" fmla="*/ 0 w 2135981"/>
              <a:gd name="connsiteY4" fmla="*/ 2381 h 509587"/>
              <a:gd name="connsiteX5" fmla="*/ 9524 w 2135981"/>
              <a:gd name="connsiteY5" fmla="*/ 509587 h 509587"/>
              <a:gd name="connsiteX0" fmla="*/ 4762 w 2131219"/>
              <a:gd name="connsiteY0" fmla="*/ 509587 h 509587"/>
              <a:gd name="connsiteX1" fmla="*/ 388144 w 2131219"/>
              <a:gd name="connsiteY1" fmla="*/ 219075 h 509587"/>
              <a:gd name="connsiteX2" fmla="*/ 388144 w 2131219"/>
              <a:gd name="connsiteY2" fmla="*/ 135731 h 509587"/>
              <a:gd name="connsiteX3" fmla="*/ 2131219 w 2131219"/>
              <a:gd name="connsiteY3" fmla="*/ 0 h 509587"/>
              <a:gd name="connsiteX4" fmla="*/ 0 w 2131219"/>
              <a:gd name="connsiteY4" fmla="*/ 0 h 509587"/>
              <a:gd name="connsiteX5" fmla="*/ 4762 w 2131219"/>
              <a:gd name="connsiteY5" fmla="*/ 509587 h 509587"/>
              <a:gd name="connsiteX0" fmla="*/ 4762 w 2131219"/>
              <a:gd name="connsiteY0" fmla="*/ 509587 h 514350"/>
              <a:gd name="connsiteX1" fmla="*/ 392906 w 2131219"/>
              <a:gd name="connsiteY1" fmla="*/ 514350 h 514350"/>
              <a:gd name="connsiteX2" fmla="*/ 388144 w 2131219"/>
              <a:gd name="connsiteY2" fmla="*/ 135731 h 514350"/>
              <a:gd name="connsiteX3" fmla="*/ 2131219 w 2131219"/>
              <a:gd name="connsiteY3" fmla="*/ 0 h 514350"/>
              <a:gd name="connsiteX4" fmla="*/ 0 w 2131219"/>
              <a:gd name="connsiteY4" fmla="*/ 0 h 514350"/>
              <a:gd name="connsiteX5" fmla="*/ 4762 w 2131219"/>
              <a:gd name="connsiteY5" fmla="*/ 509587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1219" h="514350">
                <a:moveTo>
                  <a:pt x="4762" y="509587"/>
                </a:moveTo>
                <a:lnTo>
                  <a:pt x="392906" y="514350"/>
                </a:lnTo>
                <a:cubicBezTo>
                  <a:pt x="391319" y="388144"/>
                  <a:pt x="389731" y="261937"/>
                  <a:pt x="388144" y="135731"/>
                </a:cubicBezTo>
                <a:lnTo>
                  <a:pt x="2131219" y="0"/>
                </a:lnTo>
                <a:lnTo>
                  <a:pt x="0" y="0"/>
                </a:lnTo>
                <a:cubicBezTo>
                  <a:pt x="1587" y="169862"/>
                  <a:pt x="3175" y="339725"/>
                  <a:pt x="4762" y="509587"/>
                </a:cubicBez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562" name="Rechteck 561"/>
          <p:cNvSpPr/>
          <p:nvPr/>
        </p:nvSpPr>
        <p:spPr bwMode="auto">
          <a:xfrm rot="16200000">
            <a:off x="8450523" y="5397505"/>
            <a:ext cx="138263" cy="770637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998304" y="5852390"/>
            <a:ext cx="1078522" cy="372442"/>
            <a:chOff x="3998304" y="5852390"/>
            <a:chExt cx="1078522" cy="372442"/>
          </a:xfrm>
        </p:grpSpPr>
        <p:sp>
          <p:nvSpPr>
            <p:cNvPr id="80" name="Line 15"/>
            <p:cNvSpPr>
              <a:spLocks noChangeShapeType="1"/>
            </p:cNvSpPr>
            <p:nvPr/>
          </p:nvSpPr>
          <p:spPr bwMode="auto">
            <a:xfrm>
              <a:off x="4393153" y="5852390"/>
              <a:ext cx="6802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>
              <a:off x="4392193" y="6154117"/>
              <a:ext cx="0" cy="68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75" name="Line 12"/>
            <p:cNvSpPr>
              <a:spLocks noChangeShapeType="1"/>
            </p:cNvSpPr>
            <p:nvPr/>
          </p:nvSpPr>
          <p:spPr bwMode="auto">
            <a:xfrm>
              <a:off x="4393152" y="5852390"/>
              <a:ext cx="0" cy="152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76" name="Line 13"/>
            <p:cNvSpPr>
              <a:spLocks noChangeShapeType="1"/>
            </p:cNvSpPr>
            <p:nvPr/>
          </p:nvSpPr>
          <p:spPr bwMode="auto">
            <a:xfrm>
              <a:off x="4001086" y="6222836"/>
              <a:ext cx="3920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grpSp>
          <p:nvGrpSpPr>
            <p:cNvPr id="93" name="Gruppieren 92"/>
            <p:cNvGrpSpPr/>
            <p:nvPr/>
          </p:nvGrpSpPr>
          <p:grpSpPr>
            <a:xfrm>
              <a:off x="4276708" y="5932767"/>
              <a:ext cx="116445" cy="133704"/>
              <a:chOff x="1659730" y="5740351"/>
              <a:chExt cx="116445" cy="133704"/>
            </a:xfrm>
          </p:grpSpPr>
          <p:sp>
            <p:nvSpPr>
              <p:cNvPr id="94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95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7562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96" name="Line 17"/>
              <p:cNvSpPr>
                <a:spLocks noChangeShapeType="1"/>
              </p:cNvSpPr>
              <p:nvPr/>
            </p:nvSpPr>
            <p:spPr bwMode="auto">
              <a:xfrm rot="5400000">
                <a:off x="1614479" y="5828804"/>
                <a:ext cx="9050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97" name="Gruppieren 96"/>
            <p:cNvGrpSpPr/>
            <p:nvPr/>
          </p:nvGrpSpPr>
          <p:grpSpPr>
            <a:xfrm flipH="1">
              <a:off x="3998304" y="5932767"/>
              <a:ext cx="117781" cy="133704"/>
              <a:chOff x="1659730" y="5740351"/>
              <a:chExt cx="117781" cy="133704"/>
            </a:xfrm>
          </p:grpSpPr>
          <p:sp>
            <p:nvSpPr>
              <p:cNvPr id="98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99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769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0" name="Line 17"/>
              <p:cNvSpPr>
                <a:spLocks noChangeShapeType="1"/>
              </p:cNvSpPr>
              <p:nvPr/>
            </p:nvSpPr>
            <p:spPr bwMode="auto">
              <a:xfrm rot="5400000">
                <a:off x="1614479" y="5828804"/>
                <a:ext cx="9050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01" name="Gruppieren 100"/>
            <p:cNvGrpSpPr/>
            <p:nvPr/>
          </p:nvGrpSpPr>
          <p:grpSpPr>
            <a:xfrm rot="10800000" flipH="1">
              <a:off x="4060728" y="5997721"/>
              <a:ext cx="133970" cy="149252"/>
              <a:chOff x="1659730" y="5740351"/>
              <a:chExt cx="74581" cy="106921"/>
            </a:xfrm>
          </p:grpSpPr>
          <p:sp>
            <p:nvSpPr>
              <p:cNvPr id="102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3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337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4" name="Line 17"/>
              <p:cNvSpPr>
                <a:spLocks noChangeShapeType="1"/>
              </p:cNvSpPr>
              <p:nvPr/>
            </p:nvSpPr>
            <p:spPr bwMode="auto">
              <a:xfrm rot="5400000">
                <a:off x="1627870" y="5815412"/>
                <a:ext cx="637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105" name="Gruppieren 104"/>
            <p:cNvGrpSpPr/>
            <p:nvPr/>
          </p:nvGrpSpPr>
          <p:grpSpPr>
            <a:xfrm rot="10800000">
              <a:off x="4153800" y="5997721"/>
              <a:ext cx="176928" cy="149252"/>
              <a:chOff x="1659730" y="5740351"/>
              <a:chExt cx="98496" cy="106921"/>
            </a:xfrm>
          </p:grpSpPr>
          <p:sp>
            <p:nvSpPr>
              <p:cNvPr id="106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07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5767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108" name="Line 17"/>
              <p:cNvSpPr>
                <a:spLocks noChangeShapeType="1"/>
              </p:cNvSpPr>
              <p:nvPr/>
            </p:nvSpPr>
            <p:spPr bwMode="auto">
              <a:xfrm rot="5400000">
                <a:off x="1627870" y="5815412"/>
                <a:ext cx="637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cxnSp>
          <p:nvCxnSpPr>
            <p:cNvPr id="273" name="Gerade Verbindung 272"/>
            <p:cNvCxnSpPr/>
            <p:nvPr/>
          </p:nvCxnSpPr>
          <p:spPr bwMode="auto">
            <a:xfrm>
              <a:off x="3998304" y="5852390"/>
              <a:ext cx="0" cy="37244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Freihandform 10"/>
            <p:cNvSpPr/>
            <p:nvPr/>
          </p:nvSpPr>
          <p:spPr bwMode="auto">
            <a:xfrm>
              <a:off x="4369594" y="6005513"/>
              <a:ext cx="707231" cy="171450"/>
            </a:xfrm>
            <a:custGeom>
              <a:avLst/>
              <a:gdLst>
                <a:gd name="connsiteX0" fmla="*/ 0 w 707231"/>
                <a:gd name="connsiteY0" fmla="*/ 145256 h 171450"/>
                <a:gd name="connsiteX1" fmla="*/ 697706 w 707231"/>
                <a:gd name="connsiteY1" fmla="*/ 171450 h 171450"/>
                <a:gd name="connsiteX2" fmla="*/ 707231 w 707231"/>
                <a:gd name="connsiteY2" fmla="*/ 145256 h 171450"/>
                <a:gd name="connsiteX3" fmla="*/ 616744 w 707231"/>
                <a:gd name="connsiteY3" fmla="*/ 21431 h 171450"/>
                <a:gd name="connsiteX4" fmla="*/ 14287 w 707231"/>
                <a:gd name="connsiteY4" fmla="*/ 0 h 171450"/>
                <a:gd name="connsiteX5" fmla="*/ 0 w 707231"/>
                <a:gd name="connsiteY5" fmla="*/ 145256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7231" h="171450">
                  <a:moveTo>
                    <a:pt x="0" y="145256"/>
                  </a:moveTo>
                  <a:lnTo>
                    <a:pt x="697706" y="171450"/>
                  </a:lnTo>
                  <a:lnTo>
                    <a:pt x="707231" y="145256"/>
                  </a:lnTo>
                  <a:lnTo>
                    <a:pt x="616744" y="21431"/>
                  </a:lnTo>
                  <a:lnTo>
                    <a:pt x="14287" y="0"/>
                  </a:lnTo>
                  <a:lnTo>
                    <a:pt x="0" y="145256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4" name="Line 28"/>
            <p:cNvSpPr>
              <a:spLocks noChangeShapeType="1"/>
            </p:cNvSpPr>
            <p:nvPr/>
          </p:nvSpPr>
          <p:spPr bwMode="auto">
            <a:xfrm>
              <a:off x="4392194" y="6155508"/>
              <a:ext cx="684632" cy="24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45" name="Line 28"/>
            <p:cNvSpPr>
              <a:spLocks noChangeShapeType="1"/>
            </p:cNvSpPr>
            <p:nvPr/>
          </p:nvSpPr>
          <p:spPr bwMode="auto">
            <a:xfrm>
              <a:off x="4392194" y="6003096"/>
              <a:ext cx="684632" cy="24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</p:grpSp>
      <p:grpSp>
        <p:nvGrpSpPr>
          <p:cNvPr id="253" name="Gruppieren 252"/>
          <p:cNvGrpSpPr/>
          <p:nvPr/>
        </p:nvGrpSpPr>
        <p:grpSpPr>
          <a:xfrm>
            <a:off x="7821170" y="5852390"/>
            <a:ext cx="1080904" cy="372442"/>
            <a:chOff x="3998304" y="5852390"/>
            <a:chExt cx="1080904" cy="372442"/>
          </a:xfrm>
        </p:grpSpPr>
        <p:sp>
          <p:nvSpPr>
            <p:cNvPr id="254" name="Line 15"/>
            <p:cNvSpPr>
              <a:spLocks noChangeShapeType="1"/>
            </p:cNvSpPr>
            <p:nvPr/>
          </p:nvSpPr>
          <p:spPr bwMode="auto">
            <a:xfrm>
              <a:off x="4393153" y="5852390"/>
              <a:ext cx="6860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5" name="Line 18"/>
            <p:cNvSpPr>
              <a:spLocks noChangeShapeType="1"/>
            </p:cNvSpPr>
            <p:nvPr/>
          </p:nvSpPr>
          <p:spPr bwMode="auto">
            <a:xfrm>
              <a:off x="4392193" y="6154117"/>
              <a:ext cx="0" cy="68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6" name="Line 12"/>
            <p:cNvSpPr>
              <a:spLocks noChangeShapeType="1"/>
            </p:cNvSpPr>
            <p:nvPr/>
          </p:nvSpPr>
          <p:spPr bwMode="auto">
            <a:xfrm>
              <a:off x="4393152" y="5852390"/>
              <a:ext cx="0" cy="1524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57" name="Line 13"/>
            <p:cNvSpPr>
              <a:spLocks noChangeShapeType="1"/>
            </p:cNvSpPr>
            <p:nvPr/>
          </p:nvSpPr>
          <p:spPr bwMode="auto">
            <a:xfrm>
              <a:off x="4001086" y="6222836"/>
              <a:ext cx="3920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grpSp>
          <p:nvGrpSpPr>
            <p:cNvPr id="258" name="Gruppieren 257"/>
            <p:cNvGrpSpPr/>
            <p:nvPr/>
          </p:nvGrpSpPr>
          <p:grpSpPr>
            <a:xfrm>
              <a:off x="4276708" y="5932767"/>
              <a:ext cx="116445" cy="133704"/>
              <a:chOff x="1659730" y="5740351"/>
              <a:chExt cx="116445" cy="133704"/>
            </a:xfrm>
          </p:grpSpPr>
          <p:sp>
            <p:nvSpPr>
              <p:cNvPr id="277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78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7562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279" name="Line 17"/>
              <p:cNvSpPr>
                <a:spLocks noChangeShapeType="1"/>
              </p:cNvSpPr>
              <p:nvPr/>
            </p:nvSpPr>
            <p:spPr bwMode="auto">
              <a:xfrm rot="5400000">
                <a:off x="1614479" y="5828804"/>
                <a:ext cx="9050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259" name="Gruppieren 258"/>
            <p:cNvGrpSpPr/>
            <p:nvPr/>
          </p:nvGrpSpPr>
          <p:grpSpPr>
            <a:xfrm flipH="1">
              <a:off x="3998304" y="5932767"/>
              <a:ext cx="117781" cy="133704"/>
              <a:chOff x="1659730" y="5740351"/>
              <a:chExt cx="117781" cy="133704"/>
            </a:xfrm>
          </p:grpSpPr>
          <p:sp>
            <p:nvSpPr>
              <p:cNvPr id="272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74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769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276" name="Line 17"/>
              <p:cNvSpPr>
                <a:spLocks noChangeShapeType="1"/>
              </p:cNvSpPr>
              <p:nvPr/>
            </p:nvSpPr>
            <p:spPr bwMode="auto">
              <a:xfrm rot="5400000">
                <a:off x="1614479" y="5828804"/>
                <a:ext cx="9050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260" name="Gruppieren 259"/>
            <p:cNvGrpSpPr/>
            <p:nvPr/>
          </p:nvGrpSpPr>
          <p:grpSpPr>
            <a:xfrm rot="10800000" flipH="1">
              <a:off x="4060728" y="5997721"/>
              <a:ext cx="133970" cy="149252"/>
              <a:chOff x="1659730" y="5740351"/>
              <a:chExt cx="74581" cy="106921"/>
            </a:xfrm>
          </p:grpSpPr>
          <p:sp>
            <p:nvSpPr>
              <p:cNvPr id="269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70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337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271" name="Line 17"/>
              <p:cNvSpPr>
                <a:spLocks noChangeShapeType="1"/>
              </p:cNvSpPr>
              <p:nvPr/>
            </p:nvSpPr>
            <p:spPr bwMode="auto">
              <a:xfrm rot="5400000">
                <a:off x="1627870" y="5815412"/>
                <a:ext cx="637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grpSp>
          <p:nvGrpSpPr>
            <p:cNvPr id="261" name="Gruppieren 260"/>
            <p:cNvGrpSpPr/>
            <p:nvPr/>
          </p:nvGrpSpPr>
          <p:grpSpPr>
            <a:xfrm rot="10800000">
              <a:off x="4153800" y="5997721"/>
              <a:ext cx="176928" cy="149252"/>
              <a:chOff x="1659730" y="5740351"/>
              <a:chExt cx="98496" cy="106921"/>
            </a:xfrm>
          </p:grpSpPr>
          <p:sp>
            <p:nvSpPr>
              <p:cNvPr id="266" name="Ellipse 80"/>
              <p:cNvSpPr/>
              <p:nvPr/>
            </p:nvSpPr>
            <p:spPr bwMode="auto">
              <a:xfrm>
                <a:off x="1659730" y="5740351"/>
                <a:ext cx="43200" cy="43200"/>
              </a:xfrm>
              <a:custGeom>
                <a:avLst/>
                <a:gdLst>
                  <a:gd name="connsiteX0" fmla="*/ 0 w 52387"/>
                  <a:gd name="connsiteY0" fmla="*/ 26194 h 52387"/>
                  <a:gd name="connsiteX1" fmla="*/ 26194 w 52387"/>
                  <a:gd name="connsiteY1" fmla="*/ 0 h 52387"/>
                  <a:gd name="connsiteX2" fmla="*/ 52388 w 52387"/>
                  <a:gd name="connsiteY2" fmla="*/ 26194 h 52387"/>
                  <a:gd name="connsiteX3" fmla="*/ 26194 w 52387"/>
                  <a:gd name="connsiteY3" fmla="*/ 52388 h 52387"/>
                  <a:gd name="connsiteX4" fmla="*/ 0 w 52387"/>
                  <a:gd name="connsiteY4" fmla="*/ 26194 h 52387"/>
                  <a:gd name="connsiteX0" fmla="*/ 26194 w 117634"/>
                  <a:gd name="connsiteY0" fmla="*/ 52388 h 143828"/>
                  <a:gd name="connsiteX1" fmla="*/ 0 w 117634"/>
                  <a:gd name="connsiteY1" fmla="*/ 26194 h 143828"/>
                  <a:gd name="connsiteX2" fmla="*/ 26194 w 117634"/>
                  <a:gd name="connsiteY2" fmla="*/ 0 h 143828"/>
                  <a:gd name="connsiteX3" fmla="*/ 52388 w 117634"/>
                  <a:gd name="connsiteY3" fmla="*/ 26194 h 143828"/>
                  <a:gd name="connsiteX4" fmla="*/ 117634 w 117634"/>
                  <a:gd name="connsiteY4" fmla="*/ 143828 h 143828"/>
                  <a:gd name="connsiteX0" fmla="*/ 26194 w 52388"/>
                  <a:gd name="connsiteY0" fmla="*/ 52388 h 52388"/>
                  <a:gd name="connsiteX1" fmla="*/ 0 w 52388"/>
                  <a:gd name="connsiteY1" fmla="*/ 26194 h 52388"/>
                  <a:gd name="connsiteX2" fmla="*/ 26194 w 52388"/>
                  <a:gd name="connsiteY2" fmla="*/ 0 h 52388"/>
                  <a:gd name="connsiteX3" fmla="*/ 52388 w 52388"/>
                  <a:gd name="connsiteY3" fmla="*/ 26194 h 52388"/>
                  <a:gd name="connsiteX0" fmla="*/ 26194 w 26194"/>
                  <a:gd name="connsiteY0" fmla="*/ 52388 h 52388"/>
                  <a:gd name="connsiteX1" fmla="*/ 0 w 26194"/>
                  <a:gd name="connsiteY1" fmla="*/ 26194 h 52388"/>
                  <a:gd name="connsiteX2" fmla="*/ 26194 w 26194"/>
                  <a:gd name="connsiteY2" fmla="*/ 0 h 52388"/>
                  <a:gd name="connsiteX0" fmla="*/ 0 w 26194"/>
                  <a:gd name="connsiteY0" fmla="*/ 26194 h 26194"/>
                  <a:gd name="connsiteX1" fmla="*/ 26194 w 26194"/>
                  <a:gd name="connsiteY1" fmla="*/ 0 h 26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194" h="26194">
                    <a:moveTo>
                      <a:pt x="0" y="26194"/>
                    </a:moveTo>
                    <a:cubicBezTo>
                      <a:pt x="0" y="11727"/>
                      <a:pt x="11727" y="0"/>
                      <a:pt x="26194" y="0"/>
                    </a:cubicBezTo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500" b="0" i="0" u="none" strike="noStrike" cap="none" normalizeH="0" baseline="0" smtClean="0">
                  <a:ln>
                    <a:noFill/>
                  </a:ln>
                  <a:solidFill>
                    <a:srgbClr val="191919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267" name="Line 17"/>
              <p:cNvSpPr>
                <a:spLocks noChangeShapeType="1"/>
              </p:cNvSpPr>
              <p:nvPr/>
            </p:nvSpPr>
            <p:spPr bwMode="auto">
              <a:xfrm>
                <a:off x="1700549" y="5740351"/>
                <a:ext cx="5767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  <p:sp>
            <p:nvSpPr>
              <p:cNvPr id="268" name="Line 17"/>
              <p:cNvSpPr>
                <a:spLocks noChangeShapeType="1"/>
              </p:cNvSpPr>
              <p:nvPr/>
            </p:nvSpPr>
            <p:spPr bwMode="auto">
              <a:xfrm rot="5400000">
                <a:off x="1627870" y="5815412"/>
                <a:ext cx="6372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dirty="0"/>
              </a:p>
            </p:txBody>
          </p:sp>
        </p:grpSp>
        <p:cxnSp>
          <p:nvCxnSpPr>
            <p:cNvPr id="262" name="Gerade Verbindung 261"/>
            <p:cNvCxnSpPr/>
            <p:nvPr/>
          </p:nvCxnSpPr>
          <p:spPr bwMode="auto">
            <a:xfrm>
              <a:off x="3998304" y="5852390"/>
              <a:ext cx="0" cy="37244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3" name="Freihandform 262"/>
            <p:cNvSpPr/>
            <p:nvPr/>
          </p:nvSpPr>
          <p:spPr bwMode="auto">
            <a:xfrm>
              <a:off x="4369595" y="6005514"/>
              <a:ext cx="709613" cy="183356"/>
            </a:xfrm>
            <a:custGeom>
              <a:avLst/>
              <a:gdLst>
                <a:gd name="connsiteX0" fmla="*/ 0 w 707231"/>
                <a:gd name="connsiteY0" fmla="*/ 145256 h 171450"/>
                <a:gd name="connsiteX1" fmla="*/ 697706 w 707231"/>
                <a:gd name="connsiteY1" fmla="*/ 171450 h 171450"/>
                <a:gd name="connsiteX2" fmla="*/ 707231 w 707231"/>
                <a:gd name="connsiteY2" fmla="*/ 145256 h 171450"/>
                <a:gd name="connsiteX3" fmla="*/ 616744 w 707231"/>
                <a:gd name="connsiteY3" fmla="*/ 21431 h 171450"/>
                <a:gd name="connsiteX4" fmla="*/ 14287 w 707231"/>
                <a:gd name="connsiteY4" fmla="*/ 0 h 171450"/>
                <a:gd name="connsiteX5" fmla="*/ 0 w 707231"/>
                <a:gd name="connsiteY5" fmla="*/ 145256 h 171450"/>
                <a:gd name="connsiteX0" fmla="*/ 0 w 709612"/>
                <a:gd name="connsiteY0" fmla="*/ 145256 h 171450"/>
                <a:gd name="connsiteX1" fmla="*/ 697706 w 709612"/>
                <a:gd name="connsiteY1" fmla="*/ 171450 h 171450"/>
                <a:gd name="connsiteX2" fmla="*/ 707231 w 709612"/>
                <a:gd name="connsiteY2" fmla="*/ 145256 h 171450"/>
                <a:gd name="connsiteX3" fmla="*/ 709612 w 709612"/>
                <a:gd name="connsiteY3" fmla="*/ 28575 h 171450"/>
                <a:gd name="connsiteX4" fmla="*/ 14287 w 709612"/>
                <a:gd name="connsiteY4" fmla="*/ 0 h 171450"/>
                <a:gd name="connsiteX5" fmla="*/ 0 w 709612"/>
                <a:gd name="connsiteY5" fmla="*/ 145256 h 171450"/>
                <a:gd name="connsiteX0" fmla="*/ 0 w 709612"/>
                <a:gd name="connsiteY0" fmla="*/ 145256 h 171450"/>
                <a:gd name="connsiteX1" fmla="*/ 697706 w 709612"/>
                <a:gd name="connsiteY1" fmla="*/ 171450 h 171450"/>
                <a:gd name="connsiteX2" fmla="*/ 709612 w 709612"/>
                <a:gd name="connsiteY2" fmla="*/ 28575 h 171450"/>
                <a:gd name="connsiteX3" fmla="*/ 14287 w 709612"/>
                <a:gd name="connsiteY3" fmla="*/ 0 h 171450"/>
                <a:gd name="connsiteX4" fmla="*/ 0 w 709612"/>
                <a:gd name="connsiteY4" fmla="*/ 145256 h 171450"/>
                <a:gd name="connsiteX0" fmla="*/ 0 w 711994"/>
                <a:gd name="connsiteY0" fmla="*/ 145256 h 178593"/>
                <a:gd name="connsiteX1" fmla="*/ 711994 w 711994"/>
                <a:gd name="connsiteY1" fmla="*/ 178593 h 178593"/>
                <a:gd name="connsiteX2" fmla="*/ 709612 w 711994"/>
                <a:gd name="connsiteY2" fmla="*/ 28575 h 178593"/>
                <a:gd name="connsiteX3" fmla="*/ 14287 w 711994"/>
                <a:gd name="connsiteY3" fmla="*/ 0 h 178593"/>
                <a:gd name="connsiteX4" fmla="*/ 0 w 711994"/>
                <a:gd name="connsiteY4" fmla="*/ 145256 h 178593"/>
                <a:gd name="connsiteX0" fmla="*/ 0 w 709612"/>
                <a:gd name="connsiteY0" fmla="*/ 145256 h 178593"/>
                <a:gd name="connsiteX1" fmla="*/ 695325 w 709612"/>
                <a:gd name="connsiteY1" fmla="*/ 178593 h 178593"/>
                <a:gd name="connsiteX2" fmla="*/ 709612 w 709612"/>
                <a:gd name="connsiteY2" fmla="*/ 28575 h 178593"/>
                <a:gd name="connsiteX3" fmla="*/ 14287 w 709612"/>
                <a:gd name="connsiteY3" fmla="*/ 0 h 178593"/>
                <a:gd name="connsiteX4" fmla="*/ 0 w 709612"/>
                <a:gd name="connsiteY4" fmla="*/ 145256 h 178593"/>
                <a:gd name="connsiteX0" fmla="*/ 0 w 709613"/>
                <a:gd name="connsiteY0" fmla="*/ 145256 h 183356"/>
                <a:gd name="connsiteX1" fmla="*/ 709613 w 709613"/>
                <a:gd name="connsiteY1" fmla="*/ 183356 h 183356"/>
                <a:gd name="connsiteX2" fmla="*/ 709612 w 709613"/>
                <a:gd name="connsiteY2" fmla="*/ 28575 h 183356"/>
                <a:gd name="connsiteX3" fmla="*/ 14287 w 709613"/>
                <a:gd name="connsiteY3" fmla="*/ 0 h 183356"/>
                <a:gd name="connsiteX4" fmla="*/ 0 w 709613"/>
                <a:gd name="connsiteY4" fmla="*/ 145256 h 18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613" h="183356">
                  <a:moveTo>
                    <a:pt x="0" y="145256"/>
                  </a:moveTo>
                  <a:lnTo>
                    <a:pt x="709613" y="183356"/>
                  </a:lnTo>
                  <a:cubicBezTo>
                    <a:pt x="709613" y="131762"/>
                    <a:pt x="709612" y="80169"/>
                    <a:pt x="709612" y="28575"/>
                  </a:cubicBezTo>
                  <a:lnTo>
                    <a:pt x="14287" y="0"/>
                  </a:lnTo>
                  <a:lnTo>
                    <a:pt x="0" y="145256"/>
                  </a:ln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4" name="Line 28"/>
            <p:cNvSpPr>
              <a:spLocks noChangeShapeType="1"/>
            </p:cNvSpPr>
            <p:nvPr/>
          </p:nvSpPr>
          <p:spPr bwMode="auto">
            <a:xfrm>
              <a:off x="4392194" y="6155508"/>
              <a:ext cx="684632" cy="24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65" name="Line 28"/>
            <p:cNvSpPr>
              <a:spLocks noChangeShapeType="1"/>
            </p:cNvSpPr>
            <p:nvPr/>
          </p:nvSpPr>
          <p:spPr bwMode="auto">
            <a:xfrm>
              <a:off x="4392194" y="6003096"/>
              <a:ext cx="684632" cy="24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/>
            </a:p>
          </p:txBody>
        </p:sp>
      </p:grpSp>
      <p:sp>
        <p:nvSpPr>
          <p:cNvPr id="324" name="Text Box 30"/>
          <p:cNvSpPr txBox="1">
            <a:spLocks noChangeArrowheads="1"/>
          </p:cNvSpPr>
          <p:nvPr/>
        </p:nvSpPr>
        <p:spPr bwMode="auto">
          <a:xfrm rot="240000">
            <a:off x="6203211" y="5259477"/>
            <a:ext cx="18641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sz="1400" dirty="0" err="1" smtClean="0">
                <a:solidFill>
                  <a:schemeClr val="tx1"/>
                </a:solidFill>
              </a:rPr>
              <a:t>Slope</a:t>
            </a:r>
            <a:r>
              <a:rPr lang="de-DE" sz="1400" dirty="0" smtClean="0">
                <a:solidFill>
                  <a:schemeClr val="tx1"/>
                </a:solidFill>
              </a:rPr>
              <a:t> </a:t>
            </a:r>
            <a:r>
              <a:rPr lang="de-DE" sz="1400" dirty="0" err="1" smtClean="0">
                <a:solidFill>
                  <a:schemeClr val="tx1"/>
                </a:solidFill>
              </a:rPr>
              <a:t>approx</a:t>
            </a:r>
            <a:r>
              <a:rPr lang="de-DE" sz="1400" dirty="0" smtClean="0">
                <a:solidFill>
                  <a:schemeClr val="tx1"/>
                </a:solidFill>
              </a:rPr>
              <a:t>. 1.5 %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25" name="Line 38"/>
          <p:cNvSpPr>
            <a:spLocks noChangeShapeType="1"/>
          </p:cNvSpPr>
          <p:nvPr/>
        </p:nvSpPr>
        <p:spPr bwMode="auto">
          <a:xfrm>
            <a:off x="6205801" y="5511361"/>
            <a:ext cx="1545821" cy="114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10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6849299" y="1954951"/>
            <a:ext cx="2040701" cy="6163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Head </a:t>
            </a:r>
            <a:r>
              <a:rPr lang="de-DE" sz="1600" b="1" dirty="0" smtClean="0">
                <a:latin typeface="Verdana" pitchFamily="34" charset="0"/>
              </a:rPr>
              <a:t>shower Rain Sky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Slope and </a:t>
            </a:r>
            <a:r>
              <a:rPr lang="de-DE" dirty="0" smtClean="0"/>
              <a:t>Flow </a:t>
            </a:r>
            <a:r>
              <a:rPr lang="de-DE" dirty="0"/>
              <a:t>rates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6" y="1428895"/>
            <a:ext cx="6796314" cy="27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lvl="1" eaLnBrk="1" hangingPunct="1">
              <a:buNone/>
            </a:pPr>
            <a:r>
              <a:rPr lang="de-DE" sz="1800" b="1" kern="0" dirty="0" smtClean="0"/>
              <a:t>Flow </a:t>
            </a:r>
            <a:r>
              <a:rPr lang="de-DE" sz="1800" b="1" kern="0" dirty="0" err="1" smtClean="0"/>
              <a:t>rates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of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shower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installations</a:t>
            </a:r>
            <a:endParaRPr lang="de-DE" sz="1800" b="1" kern="0" dirty="0"/>
          </a:p>
        </p:txBody>
      </p:sp>
      <p:sp>
        <p:nvSpPr>
          <p:cNvPr id="9" name="Textfeld 8"/>
          <p:cNvSpPr txBox="1"/>
          <p:nvPr/>
        </p:nvSpPr>
        <p:spPr>
          <a:xfrm>
            <a:off x="4472767" y="5051447"/>
            <a:ext cx="2376532" cy="109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dirty="0" err="1"/>
              <a:t>a</a:t>
            </a:r>
            <a:r>
              <a:rPr lang="de-DE" dirty="0" err="1" smtClean="0"/>
              <a:t>pprox</a:t>
            </a:r>
            <a:r>
              <a:rPr lang="de-DE" dirty="0" smtClean="0"/>
              <a:t>. </a:t>
            </a:r>
            <a:r>
              <a:rPr lang="de-DE" dirty="0"/>
              <a:t>22 </a:t>
            </a:r>
            <a:r>
              <a:rPr lang="de-DE" dirty="0" smtClean="0"/>
              <a:t>l/min.</a:t>
            </a:r>
            <a:br>
              <a:rPr lang="de-DE" dirty="0" smtClean="0"/>
            </a:br>
            <a:r>
              <a:rPr lang="de-DE" dirty="0" smtClean="0"/>
              <a:t>at </a:t>
            </a:r>
            <a:r>
              <a:rPr lang="de-DE" dirty="0"/>
              <a:t>3 </a:t>
            </a:r>
            <a:r>
              <a:rPr lang="de-DE" dirty="0" smtClean="0"/>
              <a:t>bar</a:t>
            </a:r>
          </a:p>
          <a:p>
            <a:pPr lvl="1"/>
            <a:r>
              <a:rPr lang="de-DE" b="1" dirty="0" smtClean="0"/>
              <a:t>0.37 </a:t>
            </a:r>
            <a:r>
              <a:rPr lang="de-DE" b="1" dirty="0"/>
              <a:t>l/sec</a:t>
            </a:r>
            <a:r>
              <a:rPr lang="de-DE" b="1" dirty="0" smtClean="0"/>
              <a:t>.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096232" y="5051447"/>
            <a:ext cx="2266761" cy="109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dirty="0" err="1" smtClean="0"/>
              <a:t>approx</a:t>
            </a:r>
            <a:r>
              <a:rPr lang="de-DE" dirty="0"/>
              <a:t>.</a:t>
            </a:r>
            <a:r>
              <a:rPr lang="de-DE" dirty="0" smtClean="0"/>
              <a:t> </a:t>
            </a:r>
            <a:r>
              <a:rPr lang="de-DE" dirty="0"/>
              <a:t>18 </a:t>
            </a:r>
            <a:r>
              <a:rPr lang="de-DE" dirty="0" smtClean="0"/>
              <a:t>l/min.</a:t>
            </a:r>
            <a:br>
              <a:rPr lang="de-DE" dirty="0" smtClean="0"/>
            </a:br>
            <a:r>
              <a:rPr lang="de-DE" dirty="0" smtClean="0"/>
              <a:t>at </a:t>
            </a:r>
            <a:r>
              <a:rPr lang="de-DE" dirty="0"/>
              <a:t>3 </a:t>
            </a:r>
            <a:r>
              <a:rPr lang="de-DE" dirty="0" smtClean="0"/>
              <a:t>bar</a:t>
            </a:r>
          </a:p>
          <a:p>
            <a:pPr lvl="1"/>
            <a:r>
              <a:rPr lang="de-DE" b="1" dirty="0" smtClean="0"/>
              <a:t>0.30 </a:t>
            </a:r>
            <a:r>
              <a:rPr lang="de-DE" b="1" dirty="0"/>
              <a:t>l/sec</a:t>
            </a:r>
            <a:r>
              <a:rPr lang="de-DE" b="1" dirty="0" smtClean="0"/>
              <a:t>.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849299" y="5873724"/>
            <a:ext cx="198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lvl="1"/>
            <a:r>
              <a:rPr lang="de-DE" b="1" dirty="0"/>
              <a:t>&gt; </a:t>
            </a:r>
            <a:r>
              <a:rPr lang="de-DE" b="1" dirty="0" smtClean="0"/>
              <a:t>0.4 </a:t>
            </a:r>
            <a:r>
              <a:rPr lang="de-DE" b="1" dirty="0"/>
              <a:t>l/ sec. 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06386" y="2070062"/>
            <a:ext cx="2040701" cy="3916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de-DE" sz="1600" b="1" dirty="0" smtClean="0"/>
              <a:t>Hand </a:t>
            </a:r>
            <a:r>
              <a:rPr lang="de-DE" sz="1600" b="1" dirty="0" smtClean="0"/>
              <a:t>shower </a:t>
            </a:r>
            <a:endParaRPr lang="de-DE" sz="1600" b="1" dirty="0"/>
          </a:p>
        </p:txBody>
      </p:sp>
      <p:sp>
        <p:nvSpPr>
          <p:cNvPr id="14" name="Rechteck 13"/>
          <p:cNvSpPr/>
          <p:nvPr/>
        </p:nvSpPr>
        <p:spPr>
          <a:xfrm>
            <a:off x="4484192" y="2070062"/>
            <a:ext cx="2040701" cy="39162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72000" rIns="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Head shower  </a:t>
            </a:r>
            <a:endParaRPr lang="de-DE" sz="1600" b="1" dirty="0"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46" y="3100931"/>
            <a:ext cx="930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66" y="3434874"/>
            <a:ext cx="195103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www.stylepark.com/db-images/cms/dornbracht/img/p234951_488_336-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25916" r="15263" b="19621"/>
          <a:stretch/>
        </p:blipFill>
        <p:spPr bwMode="auto">
          <a:xfrm>
            <a:off x="6849299" y="3186215"/>
            <a:ext cx="2053401" cy="11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Slope and </a:t>
            </a:r>
            <a:r>
              <a:rPr lang="de-DE" dirty="0" smtClean="0"/>
              <a:t>Flow </a:t>
            </a:r>
            <a:r>
              <a:rPr lang="de-DE" dirty="0"/>
              <a:t>rates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6" y="1428895"/>
            <a:ext cx="6796314" cy="3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lvl="1" eaLnBrk="1" hangingPunct="1">
              <a:buNone/>
            </a:pPr>
            <a:r>
              <a:rPr lang="de-DE" sz="1800" b="1" kern="0" dirty="0" smtClean="0"/>
              <a:t>Interface </a:t>
            </a:r>
            <a:r>
              <a:rPr lang="de-DE" sz="1800" b="1" kern="0" dirty="0" err="1" smtClean="0"/>
              <a:t>between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shower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head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and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shower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channel</a:t>
            </a:r>
            <a:endParaRPr lang="de-DE" sz="1800" b="1" kern="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1365" y="2236626"/>
            <a:ext cx="3919607" cy="249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2101365" y="1919288"/>
            <a:ext cx="191558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600" dirty="0" smtClean="0"/>
              <a:t>24 l/min = 0.4 l/ s</a:t>
            </a:r>
            <a:endParaRPr lang="de-DE" sz="1600" dirty="0"/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2219293" y="3115520"/>
            <a:ext cx="1177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19"/>
          <p:cNvCxnSpPr/>
          <p:nvPr/>
        </p:nvCxnSpPr>
        <p:spPr bwMode="auto">
          <a:xfrm>
            <a:off x="2219293" y="3454859"/>
            <a:ext cx="102397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/>
        </p:nvCxnSpPr>
        <p:spPr bwMode="auto">
          <a:xfrm>
            <a:off x="3284612" y="3008348"/>
            <a:ext cx="0" cy="15010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5"/>
          <p:cNvCxnSpPr/>
          <p:nvPr/>
        </p:nvCxnSpPr>
        <p:spPr bwMode="auto">
          <a:xfrm flipV="1">
            <a:off x="3139350" y="3356630"/>
            <a:ext cx="0" cy="11527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1" name="Gruppieren 60"/>
          <p:cNvGrpSpPr/>
          <p:nvPr/>
        </p:nvGrpSpPr>
        <p:grpSpPr>
          <a:xfrm>
            <a:off x="3129472" y="4865162"/>
            <a:ext cx="5760528" cy="1948182"/>
            <a:chOff x="3129472" y="4865162"/>
            <a:chExt cx="5760528" cy="1948182"/>
          </a:xfrm>
        </p:grpSpPr>
        <p:sp>
          <p:nvSpPr>
            <p:cNvPr id="30" name="Rechteck 29"/>
            <p:cNvSpPr/>
            <p:nvPr/>
          </p:nvSpPr>
          <p:spPr>
            <a:xfrm>
              <a:off x="5773228" y="4865162"/>
              <a:ext cx="3116771" cy="3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 smtClean="0">
                  <a:latin typeface="Verdana" pitchFamily="34" charset="0"/>
                </a:rPr>
                <a:t>Water</a:t>
              </a:r>
              <a:r>
                <a:rPr lang="de-DE" sz="1600" b="1" dirty="0" smtClean="0">
                  <a:latin typeface="Verdana" pitchFamily="34" charset="0"/>
                </a:rPr>
                <a:t> </a:t>
              </a:r>
              <a:r>
                <a:rPr lang="de-DE" sz="1600" b="1" dirty="0" err="1" smtClean="0">
                  <a:latin typeface="Verdana" pitchFamily="34" charset="0"/>
                </a:rPr>
                <a:t>stacking</a:t>
              </a:r>
              <a:r>
                <a:rPr lang="de-DE" sz="1600" b="1" dirty="0" smtClean="0">
                  <a:latin typeface="Verdana" pitchFamily="34" charset="0"/>
                </a:rPr>
                <a:t> a. </a:t>
              </a:r>
              <a:r>
                <a:rPr lang="de-DE" sz="1600" b="1" dirty="0" err="1" smtClean="0">
                  <a:latin typeface="Verdana" pitchFamily="34" charset="0"/>
                </a:rPr>
                <a:t>grating</a:t>
              </a:r>
              <a:endParaRPr lang="de-DE" sz="1600" b="1" dirty="0">
                <a:latin typeface="Verdana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5773229" y="5363332"/>
              <a:ext cx="940490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0 mm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6861369" y="5363332"/>
              <a:ext cx="940490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5 mm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3" name="Rechteck 32"/>
            <p:cNvSpPr/>
            <p:nvPr/>
          </p:nvSpPr>
          <p:spPr>
            <a:xfrm>
              <a:off x="7949510" y="5363332"/>
              <a:ext cx="940490" cy="39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15 mm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3129472" y="5363332"/>
              <a:ext cx="2496107" cy="396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72000" rIns="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latin typeface="Verdana" pitchFamily="34" charset="0"/>
                </a:rPr>
                <a:t>Number </a:t>
              </a:r>
              <a:r>
                <a:rPr lang="de-DE" sz="1600" b="1" dirty="0" smtClean="0">
                  <a:latin typeface="Verdana" pitchFamily="34" charset="0"/>
                </a:rPr>
                <a:t>of gullies</a:t>
              </a:r>
              <a:endParaRPr lang="de-DE" sz="1600" b="1" dirty="0">
                <a:latin typeface="Verdana" pitchFamily="34" charset="0"/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3129472" y="5758913"/>
              <a:ext cx="2496107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1 </a:t>
              </a:r>
              <a:r>
                <a:rPr lang="de-DE" sz="1600" dirty="0" err="1" smtClean="0">
                  <a:latin typeface="Verdana" pitchFamily="34" charset="0"/>
                </a:rPr>
                <a:t>gully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6" name="Rechteck 35"/>
            <p:cNvSpPr/>
            <p:nvPr/>
          </p:nvSpPr>
          <p:spPr>
            <a:xfrm>
              <a:off x="3129472" y="6088128"/>
              <a:ext cx="2496107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2 </a:t>
              </a:r>
              <a:r>
                <a:rPr lang="de-DE" sz="1600" dirty="0" err="1" smtClean="0">
                  <a:latin typeface="Verdana" pitchFamily="34" charset="0"/>
                </a:rPr>
                <a:t>gullies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7" name="Rechteck 36"/>
            <p:cNvSpPr/>
            <p:nvPr/>
          </p:nvSpPr>
          <p:spPr>
            <a:xfrm>
              <a:off x="3129472" y="6417344"/>
              <a:ext cx="2496107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3 </a:t>
              </a:r>
              <a:r>
                <a:rPr lang="de-DE" sz="1600" dirty="0" err="1" smtClean="0">
                  <a:latin typeface="Verdana" pitchFamily="34" charset="0"/>
                </a:rPr>
                <a:t>gullies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8" name="Rechteck 37"/>
            <p:cNvSpPr/>
            <p:nvPr/>
          </p:nvSpPr>
          <p:spPr>
            <a:xfrm>
              <a:off x="5773228" y="5758913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0.4 l/s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9" name="Rechteck 38"/>
            <p:cNvSpPr/>
            <p:nvPr/>
          </p:nvSpPr>
          <p:spPr>
            <a:xfrm>
              <a:off x="5773228" y="6088128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0.7 </a:t>
              </a:r>
              <a:r>
                <a:rPr lang="de-DE" sz="1600" dirty="0">
                  <a:latin typeface="Verdana" pitchFamily="34" charset="0"/>
                </a:rPr>
                <a:t>l/s</a:t>
              </a:r>
            </a:p>
          </p:txBody>
        </p:sp>
        <p:sp>
          <p:nvSpPr>
            <p:cNvPr id="40" name="Rechteck 39"/>
            <p:cNvSpPr/>
            <p:nvPr/>
          </p:nvSpPr>
          <p:spPr>
            <a:xfrm>
              <a:off x="5773228" y="6417344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1.0 </a:t>
              </a:r>
              <a:r>
                <a:rPr lang="de-DE" sz="1600" dirty="0">
                  <a:latin typeface="Verdana" pitchFamily="34" charset="0"/>
                </a:rPr>
                <a:t>l/s</a:t>
              </a:r>
            </a:p>
          </p:txBody>
        </p:sp>
        <p:sp>
          <p:nvSpPr>
            <p:cNvPr id="41" name="Rechteck 40"/>
            <p:cNvSpPr/>
            <p:nvPr/>
          </p:nvSpPr>
          <p:spPr>
            <a:xfrm>
              <a:off x="6861369" y="5758913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0.5 l/s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42" name="Rechteck 41"/>
            <p:cNvSpPr/>
            <p:nvPr/>
          </p:nvSpPr>
          <p:spPr>
            <a:xfrm>
              <a:off x="6861369" y="6088128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0.8 </a:t>
              </a:r>
              <a:r>
                <a:rPr lang="de-DE" sz="1600" dirty="0">
                  <a:latin typeface="Verdana" pitchFamily="34" charset="0"/>
                </a:rPr>
                <a:t>l/s</a:t>
              </a:r>
            </a:p>
          </p:txBody>
        </p:sp>
        <p:sp>
          <p:nvSpPr>
            <p:cNvPr id="43" name="Rechteck 42"/>
            <p:cNvSpPr/>
            <p:nvPr/>
          </p:nvSpPr>
          <p:spPr>
            <a:xfrm>
              <a:off x="6861369" y="6417344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1.25 </a:t>
              </a:r>
              <a:r>
                <a:rPr lang="de-DE" sz="1600" dirty="0">
                  <a:latin typeface="Verdana" pitchFamily="34" charset="0"/>
                </a:rPr>
                <a:t>l/s</a:t>
              </a:r>
            </a:p>
          </p:txBody>
        </p:sp>
        <p:sp>
          <p:nvSpPr>
            <p:cNvPr id="44" name="Rechteck 43"/>
            <p:cNvSpPr/>
            <p:nvPr/>
          </p:nvSpPr>
          <p:spPr>
            <a:xfrm>
              <a:off x="7949508" y="5758913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0.6 l/s</a:t>
              </a: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45" name="Rechteck 44"/>
            <p:cNvSpPr/>
            <p:nvPr/>
          </p:nvSpPr>
          <p:spPr>
            <a:xfrm>
              <a:off x="7949508" y="6088128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1.0 </a:t>
              </a:r>
              <a:r>
                <a:rPr lang="de-DE" sz="1600" dirty="0">
                  <a:latin typeface="Verdana" pitchFamily="34" charset="0"/>
                </a:rPr>
                <a:t>l/s</a:t>
              </a:r>
            </a:p>
          </p:txBody>
        </p:sp>
        <p:sp>
          <p:nvSpPr>
            <p:cNvPr id="46" name="Rechteck 45"/>
            <p:cNvSpPr/>
            <p:nvPr/>
          </p:nvSpPr>
          <p:spPr>
            <a:xfrm>
              <a:off x="7949508" y="6417344"/>
              <a:ext cx="940491" cy="396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3600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dirty="0" smtClean="0">
                  <a:latin typeface="Verdana" pitchFamily="34" charset="0"/>
                </a:rPr>
                <a:t>1.4 </a:t>
              </a:r>
              <a:r>
                <a:rPr lang="de-DE" sz="1600" dirty="0">
                  <a:latin typeface="Verdana" pitchFamily="34" charset="0"/>
                </a:rPr>
                <a:t>l/s</a:t>
              </a:r>
            </a:p>
          </p:txBody>
        </p:sp>
        <p:grpSp>
          <p:nvGrpSpPr>
            <p:cNvPr id="50" name="Gruppieren 49"/>
            <p:cNvGrpSpPr/>
            <p:nvPr/>
          </p:nvGrpSpPr>
          <p:grpSpPr>
            <a:xfrm>
              <a:off x="3129472" y="6125417"/>
              <a:ext cx="2494800" cy="329215"/>
              <a:chOff x="3129472" y="6125417"/>
              <a:chExt cx="2494800" cy="329215"/>
            </a:xfrm>
          </p:grpSpPr>
          <p:cxnSp>
            <p:nvCxnSpPr>
              <p:cNvPr id="48" name="Gerade Verbindung 47"/>
              <p:cNvCxnSpPr/>
              <p:nvPr/>
            </p:nvCxnSpPr>
            <p:spPr bwMode="auto">
              <a:xfrm>
                <a:off x="3129472" y="6125417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Gerade Verbindung 48"/>
              <p:cNvCxnSpPr/>
              <p:nvPr/>
            </p:nvCxnSpPr>
            <p:spPr bwMode="auto">
              <a:xfrm>
                <a:off x="3129472" y="6454632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1" name="Gruppieren 50"/>
            <p:cNvGrpSpPr/>
            <p:nvPr/>
          </p:nvGrpSpPr>
          <p:grpSpPr>
            <a:xfrm>
              <a:off x="5774119" y="6125417"/>
              <a:ext cx="939600" cy="329215"/>
              <a:chOff x="3129472" y="6125417"/>
              <a:chExt cx="2494800" cy="329215"/>
            </a:xfrm>
          </p:grpSpPr>
          <p:cxnSp>
            <p:nvCxnSpPr>
              <p:cNvPr id="52" name="Gerade Verbindung 51"/>
              <p:cNvCxnSpPr/>
              <p:nvPr/>
            </p:nvCxnSpPr>
            <p:spPr bwMode="auto">
              <a:xfrm>
                <a:off x="3129472" y="6125417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Gerade Verbindung 52"/>
              <p:cNvCxnSpPr/>
              <p:nvPr/>
            </p:nvCxnSpPr>
            <p:spPr bwMode="auto">
              <a:xfrm>
                <a:off x="3129472" y="6454632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4" name="Gruppieren 53"/>
            <p:cNvGrpSpPr/>
            <p:nvPr/>
          </p:nvGrpSpPr>
          <p:grpSpPr>
            <a:xfrm>
              <a:off x="6862259" y="6125417"/>
              <a:ext cx="939600" cy="329215"/>
              <a:chOff x="3129472" y="6125417"/>
              <a:chExt cx="2494800" cy="329215"/>
            </a:xfrm>
          </p:grpSpPr>
          <p:cxnSp>
            <p:nvCxnSpPr>
              <p:cNvPr id="55" name="Gerade Verbindung 54"/>
              <p:cNvCxnSpPr/>
              <p:nvPr/>
            </p:nvCxnSpPr>
            <p:spPr bwMode="auto">
              <a:xfrm>
                <a:off x="3129472" y="6125417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Gerade Verbindung 55"/>
              <p:cNvCxnSpPr/>
              <p:nvPr/>
            </p:nvCxnSpPr>
            <p:spPr bwMode="auto">
              <a:xfrm>
                <a:off x="3129472" y="6454632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7" name="Gruppieren 56"/>
            <p:cNvGrpSpPr/>
            <p:nvPr/>
          </p:nvGrpSpPr>
          <p:grpSpPr>
            <a:xfrm>
              <a:off x="7950400" y="6125417"/>
              <a:ext cx="939600" cy="329215"/>
              <a:chOff x="3129472" y="6125417"/>
              <a:chExt cx="2494800" cy="329215"/>
            </a:xfrm>
          </p:grpSpPr>
          <p:cxnSp>
            <p:nvCxnSpPr>
              <p:cNvPr id="58" name="Gerade Verbindung 57"/>
              <p:cNvCxnSpPr/>
              <p:nvPr/>
            </p:nvCxnSpPr>
            <p:spPr bwMode="auto">
              <a:xfrm>
                <a:off x="3129472" y="6125417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9" name="Gerade Verbindung 58"/>
              <p:cNvCxnSpPr/>
              <p:nvPr/>
            </p:nvCxnSpPr>
            <p:spPr bwMode="auto">
              <a:xfrm>
                <a:off x="3129472" y="6454632"/>
                <a:ext cx="2494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0" name="Nach rechts gekrümmter Pfeil 59"/>
          <p:cNvSpPr>
            <a:spLocks/>
          </p:cNvSpPr>
          <p:nvPr/>
        </p:nvSpPr>
        <p:spPr bwMode="auto">
          <a:xfrm>
            <a:off x="2875546" y="5879428"/>
            <a:ext cx="241900" cy="494709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flat"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04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27" y="2551113"/>
            <a:ext cx="2636837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0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Design and </a:t>
            </a:r>
            <a:r>
              <a:rPr lang="de-DE" dirty="0" smtClean="0"/>
              <a:t>Dimensions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6" y="1428895"/>
            <a:ext cx="6796314" cy="5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lvl="1" indent="1588" eaLnBrk="1" hangingPunct="1">
              <a:spcBef>
                <a:spcPts val="0"/>
              </a:spcBef>
              <a:buNone/>
            </a:pPr>
            <a:r>
              <a:rPr lang="de-DE" sz="1800" b="1" kern="0" dirty="0" smtClean="0"/>
              <a:t>Installation </a:t>
            </a:r>
            <a:r>
              <a:rPr lang="de-DE" sz="1800" b="1" kern="0" dirty="0" err="1" smtClean="0"/>
              <a:t>height</a:t>
            </a:r>
            <a:r>
              <a:rPr lang="de-DE" sz="1800" b="1" kern="0" dirty="0" smtClean="0"/>
              <a:t>: </a:t>
            </a:r>
            <a:r>
              <a:rPr lang="de-DE" sz="1800" b="1" kern="0" dirty="0" err="1" smtClean="0"/>
              <a:t>standard</a:t>
            </a:r>
            <a:r>
              <a:rPr lang="de-DE" sz="1800" b="1" kern="0" dirty="0" smtClean="0"/>
              <a:t> FAT </a:t>
            </a:r>
            <a:r>
              <a:rPr lang="de-DE" sz="1800" b="1" kern="0" dirty="0" err="1" smtClean="0"/>
              <a:t>acc</a:t>
            </a:r>
            <a:r>
              <a:rPr lang="de-DE" sz="1800" b="1" kern="0" dirty="0" smtClean="0"/>
              <a:t>. </a:t>
            </a:r>
            <a:r>
              <a:rPr lang="de-DE" sz="1800" b="1" kern="0" dirty="0" err="1"/>
              <a:t>t</a:t>
            </a:r>
            <a:r>
              <a:rPr lang="de-DE" sz="1800" b="1" kern="0" dirty="0" err="1" smtClean="0"/>
              <a:t>o</a:t>
            </a:r>
            <a:r>
              <a:rPr lang="de-DE" sz="1800" b="1" kern="0" dirty="0" smtClean="0"/>
              <a:t> EN1253</a:t>
            </a:r>
          </a:p>
          <a:p>
            <a:pPr marL="0" lvl="1" indent="1588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800" kern="0" dirty="0" smtClean="0"/>
              <a:t>(e.g.: ACO </a:t>
            </a:r>
            <a:r>
              <a:rPr lang="de-DE" sz="1800" kern="0" dirty="0" err="1"/>
              <a:t>ShowerDrain</a:t>
            </a:r>
            <a:r>
              <a:rPr lang="de-DE" sz="1800" kern="0" dirty="0"/>
              <a:t> E)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106386" y="2243553"/>
            <a:ext cx="635600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smtClean="0"/>
              <a:t>Building </a:t>
            </a:r>
            <a:r>
              <a:rPr lang="de-DE" sz="1800" dirty="0" err="1" smtClean="0"/>
              <a:t>height</a:t>
            </a:r>
            <a:r>
              <a:rPr lang="de-DE" sz="1800" dirty="0" smtClean="0"/>
              <a:t> 90 </a:t>
            </a:r>
            <a:r>
              <a:rPr lang="de-DE" sz="1800" dirty="0"/>
              <a:t>mm (1)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smtClean="0"/>
              <a:t>Installation </a:t>
            </a:r>
            <a:r>
              <a:rPr lang="de-DE" sz="1800" dirty="0" err="1" smtClean="0"/>
              <a:t>height</a:t>
            </a:r>
            <a:r>
              <a:rPr lang="de-DE" sz="1800" dirty="0" smtClean="0"/>
              <a:t> </a:t>
            </a:r>
            <a:r>
              <a:rPr lang="de-DE" sz="1800" dirty="0"/>
              <a:t>105 mm (2)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err="1" smtClean="0"/>
              <a:t>Adjustability</a:t>
            </a:r>
            <a:r>
              <a:rPr lang="de-DE" sz="1800" dirty="0" smtClean="0"/>
              <a:t> </a:t>
            </a:r>
            <a:r>
              <a:rPr lang="de-DE" sz="1800" dirty="0"/>
              <a:t>+ 55 mm (3</a:t>
            </a:r>
            <a:r>
              <a:rPr lang="de-DE" sz="1800" dirty="0" smtClean="0"/>
              <a:t>)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smtClean="0"/>
              <a:t>Foul </a:t>
            </a:r>
            <a:r>
              <a:rPr lang="de-DE" sz="1800" dirty="0" err="1" smtClean="0"/>
              <a:t>air</a:t>
            </a:r>
            <a:r>
              <a:rPr lang="de-DE" sz="1800" dirty="0" smtClean="0"/>
              <a:t> </a:t>
            </a:r>
            <a:r>
              <a:rPr lang="de-DE" sz="1800" dirty="0" err="1" smtClean="0"/>
              <a:t>trap</a:t>
            </a:r>
            <a:r>
              <a:rPr lang="de-DE" sz="1800" dirty="0" smtClean="0"/>
              <a:t> 50mm </a:t>
            </a:r>
            <a:r>
              <a:rPr lang="de-DE" sz="1800" dirty="0" err="1" smtClean="0"/>
              <a:t>acc</a:t>
            </a:r>
            <a:r>
              <a:rPr lang="de-DE" sz="1800" dirty="0" smtClean="0"/>
              <a:t>. </a:t>
            </a:r>
            <a:r>
              <a:rPr lang="de-DE" sz="1800" dirty="0" err="1" smtClean="0"/>
              <a:t>to</a:t>
            </a:r>
            <a:r>
              <a:rPr lang="de-DE" sz="1800" dirty="0" smtClean="0"/>
              <a:t> EN 1253 </a:t>
            </a:r>
            <a:r>
              <a:rPr lang="de-DE" sz="1800" dirty="0" err="1" smtClean="0"/>
              <a:t>part</a:t>
            </a:r>
            <a:r>
              <a:rPr lang="de-DE" sz="1800" dirty="0" smtClean="0"/>
              <a:t> 1</a:t>
            </a:r>
            <a:endParaRPr lang="de-DE" sz="18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451209" y="3700189"/>
            <a:ext cx="5112066" cy="2487210"/>
            <a:chOff x="2893634" y="3753280"/>
            <a:chExt cx="5112066" cy="2487210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731" y="3753280"/>
              <a:ext cx="5013325" cy="246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1027" y="5317386"/>
              <a:ext cx="694004" cy="923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Gerade Verbindung mit Pfeil 4"/>
            <p:cNvCxnSpPr>
              <a:cxnSpLocks noChangeShapeType="1"/>
            </p:cNvCxnSpPr>
            <p:nvPr/>
          </p:nvCxnSpPr>
          <p:spPr bwMode="auto">
            <a:xfrm>
              <a:off x="2893634" y="5226398"/>
              <a:ext cx="0" cy="65971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Rechteck 22"/>
            <p:cNvSpPr/>
            <p:nvPr/>
          </p:nvSpPr>
          <p:spPr bwMode="auto">
            <a:xfrm>
              <a:off x="2984751" y="5516099"/>
              <a:ext cx="194315" cy="1029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04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647993" y="5241215"/>
              <a:ext cx="31579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 smtClean="0"/>
                <a:t>(1)</a:t>
              </a:r>
              <a:endParaRPr lang="de-DE" sz="16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7689908" y="5162330"/>
              <a:ext cx="31579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 smtClean="0"/>
                <a:t>(2)</a:t>
              </a:r>
              <a:endParaRPr lang="de-DE" sz="16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941027" y="5426820"/>
              <a:ext cx="31579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 smtClean="0"/>
                <a:t>(3)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183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Design and </a:t>
            </a:r>
            <a:r>
              <a:rPr lang="de-DE" dirty="0" smtClean="0"/>
              <a:t>Dimensions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6" y="1428895"/>
            <a:ext cx="6796314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lvl="1" indent="1588" eaLnBrk="1" hangingPunct="1">
              <a:buNone/>
            </a:pPr>
            <a:r>
              <a:rPr lang="de-DE" sz="1800" b="1" kern="0" dirty="0" smtClean="0"/>
              <a:t>Installation </a:t>
            </a:r>
            <a:r>
              <a:rPr lang="de-DE" sz="1800" b="1" kern="0" dirty="0" err="1" smtClean="0"/>
              <a:t>height</a:t>
            </a:r>
            <a:r>
              <a:rPr lang="de-DE" sz="1800" b="1" kern="0" dirty="0" smtClean="0"/>
              <a:t>: </a:t>
            </a:r>
            <a:r>
              <a:rPr lang="de-DE" sz="1800" b="1" kern="0" dirty="0" err="1" smtClean="0"/>
              <a:t>renovation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solution</a:t>
            </a:r>
            <a:r>
              <a:rPr lang="de-DE" sz="1800" b="1" kern="0" dirty="0" smtClean="0"/>
              <a:t/>
            </a:r>
            <a:br>
              <a:rPr lang="de-DE" sz="1800" b="1" kern="0" dirty="0" smtClean="0"/>
            </a:br>
            <a:r>
              <a:rPr lang="de-DE" sz="1800" kern="0" dirty="0" smtClean="0"/>
              <a:t>(e.g.: ACO </a:t>
            </a:r>
            <a:r>
              <a:rPr lang="de-DE" sz="1800" kern="0" dirty="0" err="1"/>
              <a:t>ShowerDrain</a:t>
            </a:r>
            <a:r>
              <a:rPr lang="de-DE" sz="1800" kern="0" dirty="0"/>
              <a:t> E)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107542" y="2243553"/>
            <a:ext cx="693856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smtClean="0"/>
              <a:t>Building </a:t>
            </a:r>
            <a:r>
              <a:rPr lang="de-DE" sz="1800" dirty="0" err="1" smtClean="0"/>
              <a:t>height</a:t>
            </a:r>
            <a:r>
              <a:rPr lang="de-DE" sz="1800" dirty="0" smtClean="0"/>
              <a:t> 64 </a:t>
            </a:r>
            <a:r>
              <a:rPr lang="de-DE" sz="1800" dirty="0"/>
              <a:t>mm (1)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smtClean="0"/>
              <a:t>Installation </a:t>
            </a:r>
            <a:r>
              <a:rPr lang="de-DE" sz="1800" dirty="0" err="1" smtClean="0"/>
              <a:t>height</a:t>
            </a:r>
            <a:r>
              <a:rPr lang="de-DE" sz="1800" dirty="0" smtClean="0"/>
              <a:t> </a:t>
            </a:r>
            <a:r>
              <a:rPr lang="de-DE" sz="1800" dirty="0"/>
              <a:t>79 mm (2)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err="1" smtClean="0"/>
              <a:t>Adjustability</a:t>
            </a:r>
            <a:r>
              <a:rPr lang="de-DE" sz="1800" dirty="0" smtClean="0"/>
              <a:t> </a:t>
            </a:r>
            <a:r>
              <a:rPr lang="de-DE" sz="1800" dirty="0"/>
              <a:t>+ 55 mm (3</a:t>
            </a:r>
            <a:r>
              <a:rPr lang="de-DE" sz="1800" dirty="0" smtClean="0"/>
              <a:t>)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800" dirty="0" smtClean="0"/>
              <a:t>Foul </a:t>
            </a:r>
            <a:r>
              <a:rPr lang="de-DE" sz="1800" dirty="0" err="1" smtClean="0"/>
              <a:t>air</a:t>
            </a:r>
            <a:r>
              <a:rPr lang="de-DE" sz="1800" dirty="0" smtClean="0"/>
              <a:t> </a:t>
            </a:r>
            <a:r>
              <a:rPr lang="de-DE" sz="1800" dirty="0" err="1" smtClean="0"/>
              <a:t>trap</a:t>
            </a:r>
            <a:r>
              <a:rPr lang="de-DE" sz="1800" dirty="0" smtClean="0"/>
              <a:t> 25 mm</a:t>
            </a:r>
            <a:endParaRPr lang="de-DE" sz="18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2451385" y="3699239"/>
            <a:ext cx="5112066" cy="3059475"/>
            <a:chOff x="2097445" y="3504572"/>
            <a:chExt cx="5112066" cy="305947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542" y="3504572"/>
              <a:ext cx="5013325" cy="246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838" y="5068678"/>
              <a:ext cx="694004" cy="923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Gerade Verbindung mit Pfeil 4"/>
            <p:cNvCxnSpPr>
              <a:cxnSpLocks noChangeShapeType="1"/>
            </p:cNvCxnSpPr>
            <p:nvPr/>
          </p:nvCxnSpPr>
          <p:spPr bwMode="auto">
            <a:xfrm>
              <a:off x="2097445" y="4977690"/>
              <a:ext cx="0" cy="65971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triangle" w="med" len="lg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Rechteck 22"/>
            <p:cNvSpPr/>
            <p:nvPr/>
          </p:nvSpPr>
          <p:spPr bwMode="auto">
            <a:xfrm>
              <a:off x="2188562" y="5267391"/>
              <a:ext cx="194315" cy="1029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04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851804" y="4992507"/>
              <a:ext cx="31579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 smtClean="0"/>
                <a:t>(1)</a:t>
              </a:r>
              <a:endParaRPr lang="de-DE" sz="16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893719" y="4913622"/>
              <a:ext cx="31579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 smtClean="0"/>
                <a:t>(2)</a:t>
              </a:r>
              <a:endParaRPr lang="de-DE" sz="16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2144838" y="5178112"/>
              <a:ext cx="31579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 smtClean="0"/>
                <a:t>(3)</a:t>
              </a:r>
              <a:endParaRPr lang="de-DE" sz="1600" dirty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7051615" y="6348603"/>
              <a:ext cx="6251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 smtClean="0"/>
                <a:t> </a:t>
              </a:r>
              <a:endParaRPr lang="de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17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Noise </a:t>
            </a:r>
            <a:r>
              <a:rPr lang="de-DE" dirty="0" smtClean="0"/>
              <a:t>Protection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434"/>
            <a:ext cx="9144000" cy="56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3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026" y="1982933"/>
            <a:ext cx="3675289" cy="274637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2467" name="Gerade Verbindung 28"/>
          <p:cNvCxnSpPr>
            <a:cxnSpLocks noChangeShapeType="1"/>
          </p:cNvCxnSpPr>
          <p:nvPr/>
        </p:nvCxnSpPr>
        <p:spPr bwMode="auto">
          <a:xfrm>
            <a:off x="2100943" y="3750830"/>
            <a:ext cx="3679371" cy="0"/>
          </a:xfrm>
          <a:prstGeom prst="line">
            <a:avLst/>
          </a:prstGeom>
          <a:noFill/>
          <a:ln w="44450" algn="ctr">
            <a:solidFill>
              <a:srgbClr val="E2001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18" y="5289262"/>
            <a:ext cx="2242457" cy="60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90" y="5388841"/>
            <a:ext cx="2205717" cy="47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0" name="Textfeld 33"/>
          <p:cNvSpPr txBox="1">
            <a:spLocks noChangeArrowheads="1"/>
          </p:cNvSpPr>
          <p:nvPr/>
        </p:nvSpPr>
        <p:spPr bwMode="auto">
          <a:xfrm>
            <a:off x="2100943" y="6081568"/>
            <a:ext cx="46519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altLang="de-DE" sz="1600">
                <a:solidFill>
                  <a:srgbClr val="000000"/>
                </a:solidFill>
              </a:rPr>
              <a:t>Highest noise requirements are standard for </a:t>
            </a:r>
          </a:p>
          <a:p>
            <a:pPr eaLnBrk="1" hangingPunct="1"/>
            <a:r>
              <a:rPr lang="de-DE" altLang="de-DE" sz="1600">
                <a:solidFill>
                  <a:srgbClr val="000000"/>
                </a:solidFill>
              </a:rPr>
              <a:t>ACO ShowerDrain</a:t>
            </a:r>
          </a:p>
        </p:txBody>
      </p:sp>
      <p:grpSp>
        <p:nvGrpSpPr>
          <p:cNvPr id="62471" name="Gruppieren 19"/>
          <p:cNvGrpSpPr>
            <a:grpSpLocks/>
          </p:cNvGrpSpPr>
          <p:nvPr/>
        </p:nvGrpSpPr>
        <p:grpSpPr bwMode="auto">
          <a:xfrm>
            <a:off x="8307162" y="6182591"/>
            <a:ext cx="557893" cy="557068"/>
            <a:chOff x="520362" y="2161310"/>
            <a:chExt cx="558000" cy="556876"/>
          </a:xfrm>
        </p:grpSpPr>
        <p:sp>
          <p:nvSpPr>
            <p:cNvPr id="62475" name="Ellipse 20"/>
            <p:cNvSpPr>
              <a:spLocks noChangeArrowheads="1"/>
            </p:cNvSpPr>
            <p:nvPr/>
          </p:nvSpPr>
          <p:spPr bwMode="auto">
            <a:xfrm>
              <a:off x="520362" y="2161310"/>
              <a:ext cx="558000" cy="556876"/>
            </a:xfrm>
            <a:prstGeom prst="ellipse">
              <a:avLst/>
            </a:prstGeom>
            <a:solidFill>
              <a:schemeClr val="bg1"/>
            </a:solidFill>
            <a:ln w="41275" algn="ctr">
              <a:solidFill>
                <a:srgbClr val="E2001A"/>
              </a:solidFill>
              <a:round/>
              <a:headEnd/>
              <a:tailEnd/>
            </a:ln>
          </p:spPr>
          <p:txBody>
            <a:bodyPr lIns="180000" tIns="0" rIns="0" bIns="0" anchor="ctr"/>
            <a:lstStyle>
              <a:lvl1pPr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1pPr>
              <a:lvl2pPr marL="742950" indent="-28575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2pPr>
              <a:lvl3pPr marL="11430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3pPr>
              <a:lvl4pPr marL="16002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4pPr>
              <a:lvl5pPr marL="20574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5pPr>
              <a:lvl6pPr marL="25146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6pPr>
              <a:lvl7pPr marL="29718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7pPr>
              <a:lvl8pPr marL="34290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8pPr>
              <a:lvl9pPr marL="38862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de-DE" altLang="de-DE" sz="1600">
                <a:solidFill>
                  <a:srgbClr val="000000"/>
                </a:solidFill>
              </a:endParaRPr>
            </a:p>
          </p:txBody>
        </p:sp>
        <p:sp>
          <p:nvSpPr>
            <p:cNvPr id="62476" name="Freeform 6"/>
            <p:cNvSpPr>
              <a:spLocks noEditPoints="1"/>
            </p:cNvSpPr>
            <p:nvPr/>
          </p:nvSpPr>
          <p:spPr bwMode="auto">
            <a:xfrm>
              <a:off x="629243" y="2282919"/>
              <a:ext cx="340239" cy="313658"/>
            </a:xfrm>
            <a:custGeom>
              <a:avLst/>
              <a:gdLst>
                <a:gd name="T0" fmla="*/ 209991 w 384"/>
                <a:gd name="T1" fmla="*/ 207333 h 354"/>
                <a:gd name="T2" fmla="*/ 225054 w 384"/>
                <a:gd name="T3" fmla="*/ 196701 h 354"/>
                <a:gd name="T4" fmla="*/ 241003 w 384"/>
                <a:gd name="T5" fmla="*/ 167461 h 354"/>
                <a:gd name="T6" fmla="*/ 236572 w 384"/>
                <a:gd name="T7" fmla="*/ 135564 h 354"/>
                <a:gd name="T8" fmla="*/ 225054 w 384"/>
                <a:gd name="T9" fmla="*/ 117843 h 354"/>
                <a:gd name="T10" fmla="*/ 209991 w 384"/>
                <a:gd name="T11" fmla="*/ 76199 h 354"/>
                <a:gd name="T12" fmla="*/ 227712 w 384"/>
                <a:gd name="T13" fmla="*/ 85060 h 354"/>
                <a:gd name="T14" fmla="*/ 244547 w 384"/>
                <a:gd name="T15" fmla="*/ 98350 h 354"/>
                <a:gd name="T16" fmla="*/ 258723 w 384"/>
                <a:gd name="T17" fmla="*/ 117843 h 354"/>
                <a:gd name="T18" fmla="*/ 267584 w 384"/>
                <a:gd name="T19" fmla="*/ 140880 h 354"/>
                <a:gd name="T20" fmla="*/ 264926 w 384"/>
                <a:gd name="T21" fmla="*/ 179866 h 354"/>
                <a:gd name="T22" fmla="*/ 255179 w 384"/>
                <a:gd name="T23" fmla="*/ 202017 h 354"/>
                <a:gd name="T24" fmla="*/ 244547 w 384"/>
                <a:gd name="T25" fmla="*/ 214422 h 354"/>
                <a:gd name="T26" fmla="*/ 218852 w 384"/>
                <a:gd name="T27" fmla="*/ 233028 h 354"/>
                <a:gd name="T28" fmla="*/ 0 w 384"/>
                <a:gd name="T29" fmla="*/ 219738 h 354"/>
                <a:gd name="T30" fmla="*/ 1772 w 384"/>
                <a:gd name="T31" fmla="*/ 85060 h 354"/>
                <a:gd name="T32" fmla="*/ 19493 w 384"/>
                <a:gd name="T33" fmla="*/ 73541 h 354"/>
                <a:gd name="T34" fmla="*/ 19493 w 384"/>
                <a:gd name="T35" fmla="*/ 239231 h 354"/>
                <a:gd name="T36" fmla="*/ 6202 w 384"/>
                <a:gd name="T37" fmla="*/ 233028 h 354"/>
                <a:gd name="T38" fmla="*/ 0 w 384"/>
                <a:gd name="T39" fmla="*/ 219738 h 354"/>
                <a:gd name="T40" fmla="*/ 209991 w 384"/>
                <a:gd name="T41" fmla="*/ 279988 h 354"/>
                <a:gd name="T42" fmla="*/ 259609 w 384"/>
                <a:gd name="T43" fmla="*/ 258724 h 354"/>
                <a:gd name="T44" fmla="*/ 282646 w 384"/>
                <a:gd name="T45" fmla="*/ 235687 h 354"/>
                <a:gd name="T46" fmla="*/ 302139 w 384"/>
                <a:gd name="T47" fmla="*/ 202903 h 354"/>
                <a:gd name="T48" fmla="*/ 310114 w 384"/>
                <a:gd name="T49" fmla="*/ 168348 h 354"/>
                <a:gd name="T50" fmla="*/ 308342 w 384"/>
                <a:gd name="T51" fmla="*/ 132906 h 354"/>
                <a:gd name="T52" fmla="*/ 296823 w 384"/>
                <a:gd name="T53" fmla="*/ 98350 h 354"/>
                <a:gd name="T54" fmla="*/ 273786 w 384"/>
                <a:gd name="T55" fmla="*/ 67339 h 354"/>
                <a:gd name="T56" fmla="*/ 243661 w 384"/>
                <a:gd name="T57" fmla="*/ 46074 h 354"/>
                <a:gd name="T58" fmla="*/ 209991 w 384"/>
                <a:gd name="T59" fmla="*/ 3544 h 354"/>
                <a:gd name="T60" fmla="*/ 233028 w 384"/>
                <a:gd name="T61" fmla="*/ 8860 h 354"/>
                <a:gd name="T62" fmla="*/ 266698 w 384"/>
                <a:gd name="T63" fmla="*/ 23923 h 354"/>
                <a:gd name="T64" fmla="*/ 295937 w 384"/>
                <a:gd name="T65" fmla="*/ 46960 h 354"/>
                <a:gd name="T66" fmla="*/ 315430 w 384"/>
                <a:gd name="T67" fmla="*/ 71769 h 354"/>
                <a:gd name="T68" fmla="*/ 334037 w 384"/>
                <a:gd name="T69" fmla="*/ 112527 h 354"/>
                <a:gd name="T70" fmla="*/ 340239 w 384"/>
                <a:gd name="T71" fmla="*/ 156829 h 354"/>
                <a:gd name="T72" fmla="*/ 334037 w 384"/>
                <a:gd name="T73" fmla="*/ 201131 h 354"/>
                <a:gd name="T74" fmla="*/ 315430 w 384"/>
                <a:gd name="T75" fmla="*/ 241889 h 354"/>
                <a:gd name="T76" fmla="*/ 295937 w 384"/>
                <a:gd name="T77" fmla="*/ 267584 h 354"/>
                <a:gd name="T78" fmla="*/ 266698 w 384"/>
                <a:gd name="T79" fmla="*/ 290621 h 354"/>
                <a:gd name="T80" fmla="*/ 233028 w 384"/>
                <a:gd name="T81" fmla="*/ 304798 h 354"/>
                <a:gd name="T82" fmla="*/ 209991 w 384"/>
                <a:gd name="T83" fmla="*/ 311000 h 354"/>
                <a:gd name="T84" fmla="*/ 79744 w 384"/>
                <a:gd name="T85" fmla="*/ 64681 h 354"/>
                <a:gd name="T86" fmla="*/ 163031 w 384"/>
                <a:gd name="T87" fmla="*/ 2658 h 354"/>
                <a:gd name="T88" fmla="*/ 175436 w 384"/>
                <a:gd name="T89" fmla="*/ 886 h 354"/>
                <a:gd name="T90" fmla="*/ 181638 w 384"/>
                <a:gd name="T91" fmla="*/ 11519 h 354"/>
                <a:gd name="T92" fmla="*/ 183410 w 384"/>
                <a:gd name="T93" fmla="*/ 295051 h 354"/>
                <a:gd name="T94" fmla="*/ 178094 w 384"/>
                <a:gd name="T95" fmla="*/ 311000 h 354"/>
                <a:gd name="T96" fmla="*/ 167461 w 384"/>
                <a:gd name="T97" fmla="*/ 313658 h 354"/>
                <a:gd name="T98" fmla="*/ 157715 w 384"/>
                <a:gd name="T99" fmla="*/ 308342 h 3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84" h="354">
                  <a:moveTo>
                    <a:pt x="237" y="267"/>
                  </a:moveTo>
                  <a:lnTo>
                    <a:pt x="237" y="234"/>
                  </a:lnTo>
                  <a:lnTo>
                    <a:pt x="246" y="229"/>
                  </a:lnTo>
                  <a:lnTo>
                    <a:pt x="254" y="222"/>
                  </a:lnTo>
                  <a:lnTo>
                    <a:pt x="262" y="212"/>
                  </a:lnTo>
                  <a:lnTo>
                    <a:pt x="267" y="201"/>
                  </a:lnTo>
                  <a:lnTo>
                    <a:pt x="272" y="189"/>
                  </a:lnTo>
                  <a:lnTo>
                    <a:pt x="273" y="177"/>
                  </a:lnTo>
                  <a:lnTo>
                    <a:pt x="272" y="164"/>
                  </a:lnTo>
                  <a:lnTo>
                    <a:pt x="267" y="153"/>
                  </a:lnTo>
                  <a:lnTo>
                    <a:pt x="262" y="143"/>
                  </a:lnTo>
                  <a:lnTo>
                    <a:pt x="254" y="133"/>
                  </a:lnTo>
                  <a:lnTo>
                    <a:pt x="246" y="125"/>
                  </a:lnTo>
                  <a:lnTo>
                    <a:pt x="237" y="120"/>
                  </a:lnTo>
                  <a:lnTo>
                    <a:pt x="237" y="86"/>
                  </a:lnTo>
                  <a:lnTo>
                    <a:pt x="247" y="91"/>
                  </a:lnTo>
                  <a:lnTo>
                    <a:pt x="257" y="96"/>
                  </a:lnTo>
                  <a:lnTo>
                    <a:pt x="267" y="102"/>
                  </a:lnTo>
                  <a:lnTo>
                    <a:pt x="276" y="111"/>
                  </a:lnTo>
                  <a:lnTo>
                    <a:pt x="282" y="118"/>
                  </a:lnTo>
                  <a:lnTo>
                    <a:pt x="288" y="125"/>
                  </a:lnTo>
                  <a:lnTo>
                    <a:pt x="292" y="133"/>
                  </a:lnTo>
                  <a:lnTo>
                    <a:pt x="296" y="141"/>
                  </a:lnTo>
                  <a:lnTo>
                    <a:pt x="299" y="150"/>
                  </a:lnTo>
                  <a:lnTo>
                    <a:pt x="302" y="159"/>
                  </a:lnTo>
                  <a:lnTo>
                    <a:pt x="304" y="177"/>
                  </a:lnTo>
                  <a:lnTo>
                    <a:pt x="302" y="195"/>
                  </a:lnTo>
                  <a:lnTo>
                    <a:pt x="299" y="203"/>
                  </a:lnTo>
                  <a:lnTo>
                    <a:pt x="296" y="212"/>
                  </a:lnTo>
                  <a:lnTo>
                    <a:pt x="292" y="221"/>
                  </a:lnTo>
                  <a:lnTo>
                    <a:pt x="288" y="228"/>
                  </a:lnTo>
                  <a:lnTo>
                    <a:pt x="282" y="237"/>
                  </a:lnTo>
                  <a:lnTo>
                    <a:pt x="276" y="242"/>
                  </a:lnTo>
                  <a:lnTo>
                    <a:pt x="267" y="251"/>
                  </a:lnTo>
                  <a:lnTo>
                    <a:pt x="257" y="257"/>
                  </a:lnTo>
                  <a:lnTo>
                    <a:pt x="247" y="263"/>
                  </a:lnTo>
                  <a:lnTo>
                    <a:pt x="237" y="267"/>
                  </a:lnTo>
                  <a:close/>
                  <a:moveTo>
                    <a:pt x="0" y="248"/>
                  </a:moveTo>
                  <a:lnTo>
                    <a:pt x="0" y="105"/>
                  </a:lnTo>
                  <a:lnTo>
                    <a:pt x="2" y="96"/>
                  </a:lnTo>
                  <a:lnTo>
                    <a:pt x="7" y="91"/>
                  </a:lnTo>
                  <a:lnTo>
                    <a:pt x="13" y="86"/>
                  </a:lnTo>
                  <a:lnTo>
                    <a:pt x="22" y="83"/>
                  </a:lnTo>
                  <a:lnTo>
                    <a:pt x="54" y="83"/>
                  </a:lnTo>
                  <a:lnTo>
                    <a:pt x="54" y="270"/>
                  </a:lnTo>
                  <a:lnTo>
                    <a:pt x="22" y="270"/>
                  </a:lnTo>
                  <a:lnTo>
                    <a:pt x="13" y="268"/>
                  </a:lnTo>
                  <a:lnTo>
                    <a:pt x="7" y="263"/>
                  </a:lnTo>
                  <a:lnTo>
                    <a:pt x="2" y="257"/>
                  </a:lnTo>
                  <a:lnTo>
                    <a:pt x="0" y="248"/>
                  </a:lnTo>
                  <a:close/>
                  <a:moveTo>
                    <a:pt x="237" y="351"/>
                  </a:moveTo>
                  <a:lnTo>
                    <a:pt x="237" y="316"/>
                  </a:lnTo>
                  <a:lnTo>
                    <a:pt x="256" y="310"/>
                  </a:lnTo>
                  <a:lnTo>
                    <a:pt x="275" y="302"/>
                  </a:lnTo>
                  <a:lnTo>
                    <a:pt x="293" y="292"/>
                  </a:lnTo>
                  <a:lnTo>
                    <a:pt x="309" y="277"/>
                  </a:lnTo>
                  <a:lnTo>
                    <a:pt x="319" y="266"/>
                  </a:lnTo>
                  <a:lnTo>
                    <a:pt x="328" y="255"/>
                  </a:lnTo>
                  <a:lnTo>
                    <a:pt x="335" y="242"/>
                  </a:lnTo>
                  <a:lnTo>
                    <a:pt x="341" y="229"/>
                  </a:lnTo>
                  <a:lnTo>
                    <a:pt x="345" y="216"/>
                  </a:lnTo>
                  <a:lnTo>
                    <a:pt x="348" y="203"/>
                  </a:lnTo>
                  <a:lnTo>
                    <a:pt x="350" y="190"/>
                  </a:lnTo>
                  <a:lnTo>
                    <a:pt x="351" y="177"/>
                  </a:lnTo>
                  <a:lnTo>
                    <a:pt x="350" y="163"/>
                  </a:lnTo>
                  <a:lnTo>
                    <a:pt x="348" y="150"/>
                  </a:lnTo>
                  <a:lnTo>
                    <a:pt x="345" y="137"/>
                  </a:lnTo>
                  <a:lnTo>
                    <a:pt x="341" y="124"/>
                  </a:lnTo>
                  <a:lnTo>
                    <a:pt x="335" y="111"/>
                  </a:lnTo>
                  <a:lnTo>
                    <a:pt x="328" y="99"/>
                  </a:lnTo>
                  <a:lnTo>
                    <a:pt x="319" y="88"/>
                  </a:lnTo>
                  <a:lnTo>
                    <a:pt x="309" y="76"/>
                  </a:lnTo>
                  <a:lnTo>
                    <a:pt x="293" y="62"/>
                  </a:lnTo>
                  <a:lnTo>
                    <a:pt x="275" y="52"/>
                  </a:lnTo>
                  <a:lnTo>
                    <a:pt x="256" y="43"/>
                  </a:lnTo>
                  <a:lnTo>
                    <a:pt x="237" y="37"/>
                  </a:lnTo>
                  <a:lnTo>
                    <a:pt x="237" y="4"/>
                  </a:lnTo>
                  <a:lnTo>
                    <a:pt x="250" y="5"/>
                  </a:lnTo>
                  <a:lnTo>
                    <a:pt x="263" y="10"/>
                  </a:lnTo>
                  <a:lnTo>
                    <a:pt x="276" y="14"/>
                  </a:lnTo>
                  <a:lnTo>
                    <a:pt x="288" y="20"/>
                  </a:lnTo>
                  <a:lnTo>
                    <a:pt x="301" y="27"/>
                  </a:lnTo>
                  <a:lnTo>
                    <a:pt x="312" y="34"/>
                  </a:lnTo>
                  <a:lnTo>
                    <a:pt x="322" y="43"/>
                  </a:lnTo>
                  <a:lnTo>
                    <a:pt x="334" y="53"/>
                  </a:lnTo>
                  <a:lnTo>
                    <a:pt x="345" y="66"/>
                  </a:lnTo>
                  <a:lnTo>
                    <a:pt x="356" y="81"/>
                  </a:lnTo>
                  <a:lnTo>
                    <a:pt x="364" y="95"/>
                  </a:lnTo>
                  <a:lnTo>
                    <a:pt x="371" y="111"/>
                  </a:lnTo>
                  <a:lnTo>
                    <a:pt x="377" y="127"/>
                  </a:lnTo>
                  <a:lnTo>
                    <a:pt x="382" y="143"/>
                  </a:lnTo>
                  <a:lnTo>
                    <a:pt x="384" y="160"/>
                  </a:lnTo>
                  <a:lnTo>
                    <a:pt x="384" y="177"/>
                  </a:lnTo>
                  <a:lnTo>
                    <a:pt x="384" y="193"/>
                  </a:lnTo>
                  <a:lnTo>
                    <a:pt x="382" y="211"/>
                  </a:lnTo>
                  <a:lnTo>
                    <a:pt x="377" y="227"/>
                  </a:lnTo>
                  <a:lnTo>
                    <a:pt x="371" y="242"/>
                  </a:lnTo>
                  <a:lnTo>
                    <a:pt x="364" y="258"/>
                  </a:lnTo>
                  <a:lnTo>
                    <a:pt x="356" y="273"/>
                  </a:lnTo>
                  <a:lnTo>
                    <a:pt x="345" y="287"/>
                  </a:lnTo>
                  <a:lnTo>
                    <a:pt x="334" y="302"/>
                  </a:lnTo>
                  <a:lnTo>
                    <a:pt x="322" y="310"/>
                  </a:lnTo>
                  <a:lnTo>
                    <a:pt x="312" y="319"/>
                  </a:lnTo>
                  <a:lnTo>
                    <a:pt x="301" y="328"/>
                  </a:lnTo>
                  <a:lnTo>
                    <a:pt x="288" y="333"/>
                  </a:lnTo>
                  <a:lnTo>
                    <a:pt x="276" y="339"/>
                  </a:lnTo>
                  <a:lnTo>
                    <a:pt x="263" y="344"/>
                  </a:lnTo>
                  <a:lnTo>
                    <a:pt x="250" y="348"/>
                  </a:lnTo>
                  <a:lnTo>
                    <a:pt x="237" y="351"/>
                  </a:lnTo>
                  <a:close/>
                  <a:moveTo>
                    <a:pt x="178" y="348"/>
                  </a:moveTo>
                  <a:lnTo>
                    <a:pt x="90" y="280"/>
                  </a:lnTo>
                  <a:lnTo>
                    <a:pt x="90" y="73"/>
                  </a:lnTo>
                  <a:lnTo>
                    <a:pt x="178" y="5"/>
                  </a:lnTo>
                  <a:lnTo>
                    <a:pt x="184" y="3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8" y="1"/>
                  </a:lnTo>
                  <a:lnTo>
                    <a:pt x="201" y="3"/>
                  </a:lnTo>
                  <a:lnTo>
                    <a:pt x="204" y="7"/>
                  </a:lnTo>
                  <a:lnTo>
                    <a:pt x="205" y="13"/>
                  </a:lnTo>
                  <a:lnTo>
                    <a:pt x="207" y="20"/>
                  </a:lnTo>
                  <a:lnTo>
                    <a:pt x="207" y="333"/>
                  </a:lnTo>
                  <a:lnTo>
                    <a:pt x="205" y="341"/>
                  </a:lnTo>
                  <a:lnTo>
                    <a:pt x="204" y="346"/>
                  </a:lnTo>
                  <a:lnTo>
                    <a:pt x="201" y="351"/>
                  </a:lnTo>
                  <a:lnTo>
                    <a:pt x="198" y="352"/>
                  </a:lnTo>
                  <a:lnTo>
                    <a:pt x="194" y="354"/>
                  </a:lnTo>
                  <a:lnTo>
                    <a:pt x="189" y="354"/>
                  </a:lnTo>
                  <a:lnTo>
                    <a:pt x="184" y="352"/>
                  </a:lnTo>
                  <a:lnTo>
                    <a:pt x="178" y="34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cxnSp>
          <p:nvCxnSpPr>
            <p:cNvPr id="62477" name="Gerade Verbindung 23"/>
            <p:cNvCxnSpPr>
              <a:cxnSpLocks noChangeShapeType="1"/>
              <a:stCxn id="62475" idx="5"/>
              <a:endCxn id="62475" idx="1"/>
            </p:cNvCxnSpPr>
            <p:nvPr/>
          </p:nvCxnSpPr>
          <p:spPr bwMode="auto">
            <a:xfrm flipH="1" flipV="1">
              <a:off x="602079" y="2242863"/>
              <a:ext cx="394566" cy="393770"/>
            </a:xfrm>
            <a:prstGeom prst="line">
              <a:avLst/>
            </a:prstGeom>
            <a:noFill/>
            <a:ln w="38100" cap="rnd" algn="ctr">
              <a:solidFill>
                <a:srgbClr val="E2001A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Rectangle 4"/>
          <p:cNvSpPr txBox="1">
            <a:spLocks noChangeArrowheads="1"/>
          </p:cNvSpPr>
          <p:nvPr/>
        </p:nvSpPr>
        <p:spPr bwMode="auto">
          <a:xfrm flipH="1">
            <a:off x="2106386" y="1428750"/>
            <a:ext cx="6796768" cy="30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lvl="1" indent="1588" eaLnBrk="1" hangingPunct="1">
              <a:buClr>
                <a:srgbClr val="E2001A"/>
              </a:buClr>
              <a:buNone/>
              <a:defRPr/>
            </a:pPr>
            <a:r>
              <a:rPr lang="de-DE" sz="1800" b="1" kern="0" dirty="0" err="1">
                <a:solidFill>
                  <a:srgbClr val="000000"/>
                </a:solidFill>
              </a:rPr>
              <a:t>Celestial</a:t>
            </a:r>
            <a:r>
              <a:rPr lang="de-DE" sz="1800" b="1" kern="0" dirty="0">
                <a:solidFill>
                  <a:srgbClr val="000000"/>
                </a:solidFill>
              </a:rPr>
              <a:t> </a:t>
            </a:r>
            <a:r>
              <a:rPr lang="de-DE" sz="1800" b="1" kern="0" dirty="0" err="1">
                <a:solidFill>
                  <a:srgbClr val="000000"/>
                </a:solidFill>
              </a:rPr>
              <a:t>peace</a:t>
            </a:r>
            <a:r>
              <a:rPr lang="de-DE" sz="1800" b="1" kern="0" dirty="0">
                <a:solidFill>
                  <a:srgbClr val="000000"/>
                </a:solidFill>
              </a:rPr>
              <a:t>: German </a:t>
            </a:r>
            <a:r>
              <a:rPr lang="de-DE" sz="1800" b="1" kern="0" dirty="0" err="1">
                <a:solidFill>
                  <a:srgbClr val="000000"/>
                </a:solidFill>
              </a:rPr>
              <a:t>noise</a:t>
            </a:r>
            <a:r>
              <a:rPr lang="de-DE" sz="1800" b="1" kern="0" dirty="0">
                <a:solidFill>
                  <a:srgbClr val="000000"/>
                </a:solidFill>
              </a:rPr>
              <a:t> </a:t>
            </a:r>
            <a:r>
              <a:rPr lang="de-DE" sz="1800" b="1" kern="0" dirty="0" err="1">
                <a:solidFill>
                  <a:srgbClr val="000000"/>
                </a:solidFill>
              </a:rPr>
              <a:t>guidelines</a:t>
            </a:r>
            <a:endParaRPr lang="de-DE" sz="1800" b="1" kern="0"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955847" y="1912217"/>
            <a:ext cx="292281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42743" indent="-342743">
              <a:buSzPct val="125000"/>
              <a:buFont typeface="Wingdings" pitchFamily="2" charset="2"/>
              <a:buChar char="§"/>
              <a:defRPr/>
            </a:pPr>
            <a:r>
              <a:rPr lang="de-DE" sz="1600" dirty="0">
                <a:solidFill>
                  <a:srgbClr val="000000"/>
                </a:solidFill>
                <a:latin typeface="Verdana"/>
              </a:rPr>
              <a:t>DIN 4109, A1 –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noise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protection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in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buildings</a:t>
            </a:r>
            <a:endParaRPr lang="de-DE" sz="1600" dirty="0">
              <a:solidFill>
                <a:srgbClr val="000000"/>
              </a:solidFill>
              <a:latin typeface="Verdana"/>
            </a:endParaRPr>
          </a:p>
          <a:p>
            <a:pPr marL="0" indent="361783">
              <a:buSzPct val="125000"/>
              <a:defRPr/>
            </a:pPr>
            <a:r>
              <a:rPr lang="de-DE" sz="1800" b="1" dirty="0">
                <a:solidFill>
                  <a:srgbClr val="E2001A"/>
                </a:solidFill>
              </a:rPr>
              <a:t>≤ 30 dB</a:t>
            </a:r>
          </a:p>
          <a:p>
            <a:pPr marL="342743" indent="-342743">
              <a:buSzPct val="125000"/>
              <a:buFont typeface="Wingdings" pitchFamily="2" charset="2"/>
              <a:buChar char="§"/>
              <a:defRPr/>
            </a:pPr>
            <a:endParaRPr lang="de-DE" sz="1600" dirty="0">
              <a:solidFill>
                <a:srgbClr val="000000"/>
              </a:solidFill>
              <a:latin typeface="Verdana"/>
            </a:endParaRPr>
          </a:p>
          <a:p>
            <a:pPr marL="342743" indent="-342743">
              <a:buSzPct val="125000"/>
              <a:buFont typeface="Wingdings" pitchFamily="2" charset="2"/>
              <a:buChar char="§"/>
              <a:defRPr/>
            </a:pPr>
            <a:r>
              <a:rPr lang="de-DE" sz="1600" dirty="0" err="1">
                <a:solidFill>
                  <a:srgbClr val="000000"/>
                </a:solidFill>
                <a:latin typeface="Verdana"/>
              </a:rPr>
              <a:t>VDl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4100,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SSt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–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noise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protection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in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residential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Verdana"/>
              </a:rPr>
              <a:t>buildings</a:t>
            </a:r>
            <a:r>
              <a:rPr lang="de-DE" sz="1600" dirty="0" smtClean="0">
                <a:solidFill>
                  <a:srgbClr val="000000"/>
                </a:solidFill>
                <a:latin typeface="Verdana"/>
              </a:rPr>
              <a:t>, (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higher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Verdana"/>
              </a:rPr>
              <a:t>requirements</a:t>
            </a:r>
            <a:r>
              <a:rPr lang="de-DE" sz="1600" dirty="0">
                <a:solidFill>
                  <a:srgbClr val="000000"/>
                </a:solidFill>
                <a:latin typeface="Verdana"/>
              </a:rPr>
              <a:t>) </a:t>
            </a:r>
          </a:p>
          <a:p>
            <a:pPr marL="361783" indent="0">
              <a:buSzPct val="125000"/>
              <a:defRPr/>
            </a:pPr>
            <a:r>
              <a:rPr lang="de-DE" sz="3000" b="1" dirty="0" smtClean="0">
                <a:solidFill>
                  <a:srgbClr val="E2001A"/>
                </a:solidFill>
              </a:rPr>
              <a:t>≤ </a:t>
            </a:r>
            <a:r>
              <a:rPr lang="de-DE" sz="3000" b="1" dirty="0">
                <a:solidFill>
                  <a:srgbClr val="E2001A"/>
                </a:solidFill>
              </a:rPr>
              <a:t>22 </a:t>
            </a:r>
            <a:r>
              <a:rPr lang="de-DE" sz="3000" b="1" dirty="0" smtClean="0">
                <a:solidFill>
                  <a:srgbClr val="E2001A"/>
                </a:solidFill>
              </a:rPr>
              <a:t>dB</a:t>
            </a:r>
            <a:endParaRPr lang="de-DE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2474" name="Titel 1"/>
          <p:cNvSpPr>
            <a:spLocks noGrp="1"/>
          </p:cNvSpPr>
          <p:nvPr>
            <p:ph type="title"/>
          </p:nvPr>
        </p:nvSpPr>
        <p:spPr>
          <a:xfrm>
            <a:off x="3132365" y="290625"/>
            <a:ext cx="5757183" cy="581057"/>
          </a:xfrm>
        </p:spPr>
        <p:txBody>
          <a:bodyPr>
            <a:spAutoFit/>
          </a:bodyPr>
          <a:lstStyle/>
          <a:p>
            <a:r>
              <a:rPr lang="de-DE" altLang="de-DE" dirty="0" smtClean="0"/>
              <a:t>Installation </a:t>
            </a:r>
            <a:r>
              <a:rPr lang="de-DE" altLang="de-DE" dirty="0" smtClean="0"/>
              <a:t>Requirements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Noise </a:t>
            </a:r>
            <a:r>
              <a:rPr lang="de-DE" altLang="de-DE" dirty="0" smtClean="0"/>
              <a:t>Protection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3223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Fire </a:t>
            </a:r>
            <a:r>
              <a:rPr lang="de-DE" dirty="0" smtClean="0"/>
              <a:t>Protection</a:t>
            </a:r>
            <a:endParaRPr lang="en-US" dirty="0"/>
          </a:p>
        </p:txBody>
      </p:sp>
      <p:cxnSp>
        <p:nvCxnSpPr>
          <p:cNvPr id="18" name="Gerade Verbindung 17"/>
          <p:cNvCxnSpPr/>
          <p:nvPr/>
        </p:nvCxnSpPr>
        <p:spPr bwMode="auto">
          <a:xfrm flipH="1">
            <a:off x="5067509" y="2949628"/>
            <a:ext cx="14922" cy="39083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20"/>
          <p:cNvCxnSpPr/>
          <p:nvPr/>
        </p:nvCxnSpPr>
        <p:spPr bwMode="auto">
          <a:xfrm>
            <a:off x="2948557" y="2815328"/>
            <a:ext cx="0" cy="3954382"/>
          </a:xfrm>
          <a:prstGeom prst="line">
            <a:avLst/>
          </a:prstGeom>
          <a:solidFill>
            <a:schemeClr val="accent1"/>
          </a:solidFill>
          <a:ln w="1905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1100564"/>
            <a:ext cx="9105732" cy="57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ight Arrow 10"/>
          <p:cNvSpPr/>
          <p:nvPr>
            <p:custDataLst>
              <p:tags r:id="rId1"/>
            </p:custDataLst>
          </p:nvPr>
        </p:nvSpPr>
        <p:spPr bwMode="auto">
          <a:xfrm>
            <a:off x="116341" y="3892839"/>
            <a:ext cx="8911318" cy="43872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0297" tIns="40149" rIns="80297" bIns="40149"/>
          <a:lstStyle/>
          <a:p>
            <a:pPr defTabSz="913659"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7300233" y="4035743"/>
            <a:ext cx="1702254" cy="2692948"/>
            <a:chOff x="7300233" y="4035743"/>
            <a:chExt cx="1702254" cy="2692948"/>
          </a:xfrm>
        </p:grpSpPr>
        <p:pic>
          <p:nvPicPr>
            <p:cNvPr id="5" name="Picture 6" descr="http://t1.gstatic.com/images?q=tbn:ANd9GcRXHyiirj7Fvj6RLI-Ckjlg_tfINv_Yfv9iKreOwM3lvA-PQagYS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 rotWithShape="1">
            <a:blip r:embed="rId22"/>
            <a:srcRect b="6144"/>
            <a:stretch/>
          </p:blipFill>
          <p:spPr bwMode="auto">
            <a:xfrm>
              <a:off x="7300233" y="4533034"/>
              <a:ext cx="1702254" cy="21956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085" name="Oval 1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079923" y="4035743"/>
              <a:ext cx="142875" cy="15297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80297" tIns="40149" rIns="80297" bIns="40149"/>
            <a:lstStyle>
              <a:lvl1pPr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1pPr>
              <a:lvl2pPr marL="742950" indent="-28575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2pPr>
              <a:lvl3pPr marL="11430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3pPr>
              <a:lvl4pPr marL="16002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4pPr>
              <a:lvl5pPr marL="20574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5pPr>
              <a:lvl6pPr marL="25146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6pPr>
              <a:lvl7pPr marL="29718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7pPr>
              <a:lvl8pPr marL="34290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8pPr>
              <a:lvl9pPr marL="38862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de-DE" sz="1800">
                <a:solidFill>
                  <a:srgbClr val="000000"/>
                </a:solidFill>
              </a:endParaRPr>
            </a:p>
          </p:txBody>
        </p:sp>
        <p:cxnSp>
          <p:nvCxnSpPr>
            <p:cNvPr id="46086" name="Straight Connector 13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>
              <a:off x="8151360" y="4112202"/>
              <a:ext cx="0" cy="43200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12" descr="http://upload.wikimedia.org/wikipedia/commons/thumb/c/c3/1970s_bathroom_Hotel_Innsbruck.jpg/220px-1970s_bathroom_Hotel_Innsbruck.jpg">
            <a:hlinkClick r:id="rId23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/>
          <a:srcRect/>
          <a:stretch>
            <a:fillRect/>
          </a:stretch>
        </p:blipFill>
        <p:spPr bwMode="auto">
          <a:xfrm>
            <a:off x="6236154" y="1355726"/>
            <a:ext cx="1654629" cy="233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95" name="Oval 1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87999" y="4035743"/>
            <a:ext cx="142776" cy="152918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80335" tIns="40167" rIns="80335" bIns="40167"/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de-DE" sz="1800">
              <a:solidFill>
                <a:srgbClr val="000000"/>
              </a:solidFill>
            </a:endParaRPr>
          </a:p>
        </p:txBody>
      </p:sp>
      <p:cxnSp>
        <p:nvCxnSpPr>
          <p:cNvPr id="46096" name="Straight Connector 13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V="1">
            <a:off x="7059387" y="3700637"/>
            <a:ext cx="0" cy="41156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2516128" y="477710"/>
            <a:ext cx="5757182" cy="276358"/>
          </a:xfrm>
        </p:spPr>
        <p:txBody>
          <a:bodyPr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Evolution – </a:t>
            </a:r>
            <a:r>
              <a:rPr lang="de-DE" dirty="0" smtClean="0">
                <a:solidFill>
                  <a:srgbClr val="000000"/>
                </a:solidFill>
              </a:rPr>
              <a:t>History </a:t>
            </a:r>
            <a:r>
              <a:rPr lang="de-DE" dirty="0" smtClean="0">
                <a:solidFill>
                  <a:srgbClr val="000000"/>
                </a:solidFill>
              </a:rPr>
              <a:t>of </a:t>
            </a:r>
            <a:r>
              <a:rPr lang="de-DE" dirty="0" smtClean="0">
                <a:solidFill>
                  <a:srgbClr val="000000"/>
                </a:solidFill>
              </a:rPr>
              <a:t>Bathrooms</a:t>
            </a:r>
            <a:endParaRPr lang="en-US" dirty="0"/>
          </a:p>
        </p:txBody>
      </p:sp>
      <p:sp>
        <p:nvSpPr>
          <p:cNvPr id="46088" name="Oval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28633" y="4035743"/>
            <a:ext cx="142875" cy="152977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80297" tIns="40149" rIns="80297" bIns="40149"/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n-US" altLang="de-DE" sz="1800">
              <a:solidFill>
                <a:srgbClr val="000000"/>
              </a:solidFill>
            </a:endParaRPr>
          </a:p>
        </p:txBody>
      </p:sp>
      <p:pic>
        <p:nvPicPr>
          <p:cNvPr id="6" name="Picture 4" descr="http://media-cdn.tripadvisor.com/media/photo-s/01/62/2f/e7/dusche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25"/>
          <a:srcRect t="6202"/>
          <a:stretch/>
        </p:blipFill>
        <p:spPr bwMode="auto">
          <a:xfrm>
            <a:off x="5173436" y="4533034"/>
            <a:ext cx="1653268" cy="219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Straight Connector 13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6000070" y="4112461"/>
            <a:ext cx="0" cy="432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Picture 2" descr="http://t1.gstatic.com/images?q=tbn:ANd9GcRrQSi-PAUynwjCps0iokMTtWOkE6TM7z9JPKcy9wekpoVr8Cmv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6"/>
          <a:srcRect l="7699" r="7089"/>
          <a:stretch/>
        </p:blipFill>
        <p:spPr bwMode="auto">
          <a:xfrm>
            <a:off x="116341" y="1940871"/>
            <a:ext cx="2085976" cy="1719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uppieren 19"/>
          <p:cNvGrpSpPr/>
          <p:nvPr/>
        </p:nvGrpSpPr>
        <p:grpSpPr>
          <a:xfrm>
            <a:off x="1087941" y="3681328"/>
            <a:ext cx="142776" cy="507333"/>
            <a:chOff x="1087941" y="3681328"/>
            <a:chExt cx="142776" cy="507333"/>
          </a:xfrm>
        </p:grpSpPr>
        <p:sp>
          <p:nvSpPr>
            <p:cNvPr id="28" name="Oval 1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87941" y="4035743"/>
              <a:ext cx="142776" cy="15291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80335" tIns="40167" rIns="80335" bIns="40167"/>
            <a:lstStyle>
              <a:lvl1pPr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1pPr>
              <a:lvl2pPr marL="742950" indent="-28575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2pPr>
              <a:lvl3pPr marL="11430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3pPr>
              <a:lvl4pPr marL="16002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4pPr>
              <a:lvl5pPr marL="20574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5pPr>
              <a:lvl6pPr marL="25146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6pPr>
              <a:lvl7pPr marL="29718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7pPr>
              <a:lvl8pPr marL="34290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8pPr>
              <a:lvl9pPr marL="38862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de-DE" sz="1800">
                <a:solidFill>
                  <a:srgbClr val="000000"/>
                </a:solidFill>
              </a:endParaRPr>
            </a:p>
          </p:txBody>
        </p:sp>
        <p:cxnSp>
          <p:nvCxnSpPr>
            <p:cNvPr id="29" name="Straight Connector 13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flipV="1">
              <a:off x="1159329" y="3681328"/>
              <a:ext cx="0" cy="411565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4" name="Picture 16" descr="http://upload.wikimedia.org/wikipedia/de/thumb/7/71/Volksbrausebad.jpg/220px-Volksbrausebad.jpg">
            <a:hlinkClick r:id="rId27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1" y="1900990"/>
            <a:ext cx="2472417" cy="179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/>
          <p:cNvGrpSpPr/>
          <p:nvPr/>
        </p:nvGrpSpPr>
        <p:grpSpPr>
          <a:xfrm>
            <a:off x="3512734" y="3700637"/>
            <a:ext cx="142776" cy="488024"/>
            <a:chOff x="3293659" y="3700637"/>
            <a:chExt cx="142776" cy="488024"/>
          </a:xfrm>
        </p:grpSpPr>
        <p:sp>
          <p:nvSpPr>
            <p:cNvPr id="32" name="Oval 1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93659" y="4035743"/>
              <a:ext cx="142776" cy="152918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80335" tIns="40167" rIns="80335" bIns="40167"/>
            <a:lstStyle>
              <a:lvl1pPr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1pPr>
              <a:lvl2pPr marL="742950" indent="-28575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2pPr>
              <a:lvl3pPr marL="11430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3pPr>
              <a:lvl4pPr marL="16002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4pPr>
              <a:lvl5pPr marL="20574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5pPr>
              <a:lvl6pPr marL="25146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6pPr>
              <a:lvl7pPr marL="29718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7pPr>
              <a:lvl8pPr marL="34290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8pPr>
              <a:lvl9pPr marL="38862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de-DE" sz="1800">
                <a:solidFill>
                  <a:srgbClr val="000000"/>
                </a:solidFill>
              </a:endParaRPr>
            </a:p>
          </p:txBody>
        </p:sp>
        <p:cxnSp>
          <p:nvCxnSpPr>
            <p:cNvPr id="33" name="Straight Connector 13"/>
            <p:cNvCxnSpPr>
              <a:cxnSpLocks noChangeShapeType="1"/>
            </p:cNvCxnSpPr>
            <p:nvPr>
              <p:custDataLst>
                <p:tags r:id="rId14"/>
              </p:custDataLst>
            </p:nvPr>
          </p:nvCxnSpPr>
          <p:spPr bwMode="auto">
            <a:xfrm flipV="1">
              <a:off x="3365047" y="3700637"/>
              <a:ext cx="0" cy="411565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6" name="Picture 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9"/>
          <a:srcRect l="14737"/>
          <a:stretch/>
        </p:blipFill>
        <p:spPr bwMode="auto">
          <a:xfrm>
            <a:off x="1313115" y="4533034"/>
            <a:ext cx="2164897" cy="1799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uppieren 18"/>
          <p:cNvGrpSpPr/>
          <p:nvPr/>
        </p:nvGrpSpPr>
        <p:grpSpPr>
          <a:xfrm>
            <a:off x="2324100" y="4035972"/>
            <a:ext cx="142875" cy="508718"/>
            <a:chOff x="2676551" y="4035972"/>
            <a:chExt cx="142875" cy="508718"/>
          </a:xfrm>
        </p:grpSpPr>
        <p:sp>
          <p:nvSpPr>
            <p:cNvPr id="34" name="Oval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76551" y="4035972"/>
              <a:ext cx="142875" cy="152977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80297" tIns="40149" rIns="80297" bIns="40149"/>
            <a:lstStyle>
              <a:lvl1pPr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1pPr>
              <a:lvl2pPr marL="742950" indent="-28575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2pPr>
              <a:lvl3pPr marL="11430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3pPr>
              <a:lvl4pPr marL="16002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4pPr>
              <a:lvl5pPr marL="2057400" indent="-228600" defTabSz="1039813" eaLnBrk="0" hangingPunct="0">
                <a:defRPr sz="1500">
                  <a:solidFill>
                    <a:srgbClr val="191919"/>
                  </a:solidFill>
                  <a:latin typeface="Verdana" pitchFamily="34" charset="0"/>
                </a:defRPr>
              </a:lvl5pPr>
              <a:lvl6pPr marL="25146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6pPr>
              <a:lvl7pPr marL="29718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7pPr>
              <a:lvl8pPr marL="34290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8pPr>
              <a:lvl9pPr marL="3886200" indent="-228600" defTabSz="1039813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rgbClr val="191919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en-US" altLang="de-DE" sz="1800">
                <a:solidFill>
                  <a:srgbClr val="000000"/>
                </a:solidFill>
              </a:endParaRPr>
            </a:p>
          </p:txBody>
        </p:sp>
        <p:cxnSp>
          <p:nvCxnSpPr>
            <p:cNvPr id="35" name="Straight Connector 13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>
              <a:off x="2747988" y="4112690"/>
              <a:ext cx="0" cy="432000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1" name="Textfeld 40"/>
          <p:cNvSpPr txBox="1"/>
          <p:nvPr/>
        </p:nvSpPr>
        <p:spPr>
          <a:xfrm>
            <a:off x="5282293" y="3818661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1966</a:t>
            </a:r>
            <a:endParaRPr lang="de-DE" sz="1200" dirty="0"/>
          </a:p>
        </p:txBody>
      </p:sp>
      <p:sp>
        <p:nvSpPr>
          <p:cNvPr id="42" name="Textfeld 41"/>
          <p:cNvSpPr txBox="1"/>
          <p:nvPr/>
        </p:nvSpPr>
        <p:spPr>
          <a:xfrm>
            <a:off x="7458242" y="3805445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2006</a:t>
            </a:r>
            <a:endParaRPr lang="de-DE" sz="1200" dirty="0"/>
          </a:p>
        </p:txBody>
      </p:sp>
      <p:sp>
        <p:nvSpPr>
          <p:cNvPr id="43" name="Textfeld 42"/>
          <p:cNvSpPr txBox="1"/>
          <p:nvPr/>
        </p:nvSpPr>
        <p:spPr>
          <a:xfrm>
            <a:off x="6366269" y="4235869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1985</a:t>
            </a:r>
            <a:endParaRPr lang="de-DE" sz="1200" dirty="0"/>
          </a:p>
        </p:txBody>
      </p:sp>
      <p:sp>
        <p:nvSpPr>
          <p:cNvPr id="44" name="Textfeld 43"/>
          <p:cNvSpPr txBox="1"/>
          <p:nvPr/>
        </p:nvSpPr>
        <p:spPr>
          <a:xfrm>
            <a:off x="1702419" y="3828246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13. Jh.</a:t>
            </a:r>
            <a:endParaRPr lang="de-DE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2891004" y="4239233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1850</a:t>
            </a:r>
            <a:endParaRPr lang="de-DE" sz="1200" dirty="0"/>
          </a:p>
        </p:txBody>
      </p:sp>
      <p:sp>
        <p:nvSpPr>
          <p:cNvPr id="46" name="Textfeld 45"/>
          <p:cNvSpPr txBox="1"/>
          <p:nvPr/>
        </p:nvSpPr>
        <p:spPr>
          <a:xfrm>
            <a:off x="394823" y="4239233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2000 v. Chr.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7319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Fire </a:t>
            </a:r>
            <a:r>
              <a:rPr lang="de-DE" dirty="0" smtClean="0"/>
              <a:t>Protection</a:t>
            </a:r>
            <a:endParaRPr lang="en-US" dirty="0"/>
          </a:p>
        </p:txBody>
      </p:sp>
      <p:cxnSp>
        <p:nvCxnSpPr>
          <p:cNvPr id="18" name="Gerade Verbindung 17"/>
          <p:cNvCxnSpPr/>
          <p:nvPr/>
        </p:nvCxnSpPr>
        <p:spPr bwMode="auto">
          <a:xfrm flipH="1">
            <a:off x="5067509" y="2949628"/>
            <a:ext cx="14922" cy="39083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hteck 9"/>
          <p:cNvSpPr/>
          <p:nvPr/>
        </p:nvSpPr>
        <p:spPr>
          <a:xfrm>
            <a:off x="3122613" y="1912623"/>
            <a:ext cx="5771294" cy="67098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 smtClean="0">
                <a:latin typeface="Verdana" pitchFamily="34" charset="0"/>
              </a:rPr>
              <a:t>Fire</a:t>
            </a:r>
            <a:r>
              <a:rPr lang="de-DE" sz="1600" dirty="0" smtClean="0">
                <a:latin typeface="Verdana" pitchFamily="34" charset="0"/>
              </a:rPr>
              <a:t> is an </a:t>
            </a:r>
            <a:r>
              <a:rPr lang="de-DE" sz="1600" dirty="0" err="1" smtClean="0">
                <a:latin typeface="Verdana" pitchFamily="34" charset="0"/>
              </a:rPr>
              <a:t>extremelly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dangerous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incident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according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to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civil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and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public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law</a:t>
            </a:r>
            <a:r>
              <a:rPr lang="de-DE" sz="1600" dirty="0" smtClean="0">
                <a:latin typeface="Verdana" pitchFamily="34" charset="0"/>
              </a:rPr>
              <a:t>.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22613" y="2777183"/>
            <a:ext cx="5771294" cy="67098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/>
              <a:t>National </a:t>
            </a:r>
            <a:r>
              <a:rPr lang="de-DE" sz="1600" dirty="0" err="1" smtClean="0"/>
              <a:t>laws</a:t>
            </a:r>
            <a:r>
              <a:rPr lang="de-DE" sz="1600" dirty="0" smtClean="0"/>
              <a:t> </a:t>
            </a:r>
            <a:r>
              <a:rPr lang="de-DE" sz="1600" dirty="0" err="1" smtClean="0"/>
              <a:t>require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take</a:t>
            </a:r>
            <a:r>
              <a:rPr lang="de-DE" sz="1600" dirty="0" smtClean="0"/>
              <a:t> </a:t>
            </a:r>
            <a:r>
              <a:rPr lang="de-DE" sz="1600" dirty="0" err="1" smtClean="0"/>
              <a:t>prevent</a:t>
            </a:r>
            <a:r>
              <a:rPr lang="de-DE" sz="1600" dirty="0" smtClean="0"/>
              <a:t> </a:t>
            </a:r>
            <a:r>
              <a:rPr lang="de-DE" sz="1600" dirty="0" err="1" smtClean="0"/>
              <a:t>actions</a:t>
            </a:r>
            <a:r>
              <a:rPr lang="de-DE" sz="1600" dirty="0" smtClean="0"/>
              <a:t> in </a:t>
            </a:r>
            <a:r>
              <a:rPr lang="de-DE" sz="1600" dirty="0" err="1" smtClean="0"/>
              <a:t>order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avoid</a:t>
            </a:r>
            <a:r>
              <a:rPr lang="de-DE" sz="1600" dirty="0" smtClean="0"/>
              <a:t> </a:t>
            </a:r>
            <a:r>
              <a:rPr lang="de-DE" sz="1600" dirty="0" err="1" smtClean="0"/>
              <a:t>catastrophies</a:t>
            </a:r>
            <a:r>
              <a:rPr lang="de-DE" sz="1600" dirty="0" smtClean="0"/>
              <a:t>.</a:t>
            </a:r>
            <a:endParaRPr lang="de-DE" sz="1600" dirty="0"/>
          </a:p>
        </p:txBody>
      </p:sp>
      <p:sp>
        <p:nvSpPr>
          <p:cNvPr id="12" name="Rechteck 11"/>
          <p:cNvSpPr/>
          <p:nvPr/>
        </p:nvSpPr>
        <p:spPr>
          <a:xfrm>
            <a:off x="3122613" y="3641743"/>
            <a:ext cx="5771294" cy="1604313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/>
              <a:t>National </a:t>
            </a:r>
            <a:r>
              <a:rPr lang="de-DE" sz="1600" dirty="0" err="1" smtClean="0"/>
              <a:t>laws</a:t>
            </a:r>
            <a:r>
              <a:rPr lang="de-DE" sz="1600" dirty="0" smtClean="0"/>
              <a:t> </a:t>
            </a:r>
            <a:r>
              <a:rPr lang="de-DE" sz="1600" dirty="0" err="1" smtClean="0"/>
              <a:t>maybe</a:t>
            </a:r>
            <a:r>
              <a:rPr lang="de-DE" sz="1600" dirty="0" smtClean="0"/>
              <a:t> </a:t>
            </a:r>
            <a:r>
              <a:rPr lang="de-DE" sz="1600" dirty="0" err="1" smtClean="0"/>
              <a:t>detailed</a:t>
            </a:r>
            <a:r>
              <a:rPr lang="de-DE" sz="1600" dirty="0" smtClean="0"/>
              <a:t> on regional </a:t>
            </a:r>
            <a:r>
              <a:rPr lang="de-DE" sz="1600" dirty="0" err="1" smtClean="0"/>
              <a:t>level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specific</a:t>
            </a:r>
            <a:r>
              <a:rPr lang="de-DE" sz="1600" dirty="0" smtClean="0"/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600" dirty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de-DE" sz="1600" dirty="0" err="1" smtClean="0"/>
              <a:t>Fire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rescue</a:t>
            </a:r>
            <a:r>
              <a:rPr lang="de-DE" sz="1600" dirty="0" smtClean="0"/>
              <a:t> </a:t>
            </a:r>
            <a:r>
              <a:rPr lang="de-DE" sz="1600" dirty="0" err="1" smtClean="0"/>
              <a:t>regulations</a:t>
            </a:r>
            <a:endParaRPr lang="de-DE" sz="1600" dirty="0" smtClean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endParaRPr lang="de-DE" sz="1600" dirty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arenR"/>
            </a:pPr>
            <a:r>
              <a:rPr lang="de-DE" sz="1600" dirty="0" smtClean="0"/>
              <a:t>Building </a:t>
            </a:r>
            <a:r>
              <a:rPr lang="de-DE" sz="1600" dirty="0" err="1" smtClean="0"/>
              <a:t>regulations</a:t>
            </a:r>
            <a:r>
              <a:rPr lang="de-DE" sz="1600" dirty="0" smtClean="0"/>
              <a:t> </a:t>
            </a:r>
            <a:r>
              <a:rPr lang="de-DE" sz="1600" dirty="0" err="1" smtClean="0"/>
              <a:t>related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fire</a:t>
            </a:r>
            <a:r>
              <a:rPr lang="de-DE" sz="1600" dirty="0" smtClean="0"/>
              <a:t> </a:t>
            </a:r>
            <a:r>
              <a:rPr lang="de-DE" sz="1600" dirty="0" err="1" smtClean="0"/>
              <a:t>protection</a:t>
            </a:r>
            <a:endParaRPr lang="de-DE" sz="16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8306954" y="6182729"/>
            <a:ext cx="558000" cy="556876"/>
            <a:chOff x="760931" y="2294112"/>
            <a:chExt cx="558000" cy="556876"/>
          </a:xfrm>
        </p:grpSpPr>
        <p:sp>
          <p:nvSpPr>
            <p:cNvPr id="15" name="Raute 14"/>
            <p:cNvSpPr/>
            <p:nvPr/>
          </p:nvSpPr>
          <p:spPr>
            <a:xfrm>
              <a:off x="760931" y="2294112"/>
              <a:ext cx="558000" cy="556876"/>
            </a:xfrm>
            <a:prstGeom prst="diamond">
              <a:avLst/>
            </a:prstGeom>
            <a:solidFill>
              <a:schemeClr val="bg1"/>
            </a:solidFill>
            <a:ln w="41275" cap="flat" cmpd="sng" algn="ctr">
              <a:solidFill>
                <a:srgbClr val="E200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941549" y="2389087"/>
              <a:ext cx="196765" cy="308380"/>
            </a:xfrm>
            <a:custGeom>
              <a:avLst/>
              <a:gdLst/>
              <a:ahLst/>
              <a:cxnLst>
                <a:cxn ang="0">
                  <a:pos x="342" y="370"/>
                </a:cxn>
                <a:cxn ang="0">
                  <a:pos x="336" y="342"/>
                </a:cxn>
                <a:cxn ang="0">
                  <a:pos x="314" y="290"/>
                </a:cxn>
                <a:cxn ang="0">
                  <a:pos x="298" y="270"/>
                </a:cxn>
                <a:cxn ang="0">
                  <a:pos x="272" y="232"/>
                </a:cxn>
                <a:cxn ang="0">
                  <a:pos x="252" y="192"/>
                </a:cxn>
                <a:cxn ang="0">
                  <a:pos x="238" y="146"/>
                </a:cxn>
                <a:cxn ang="0">
                  <a:pos x="230" y="98"/>
                </a:cxn>
                <a:cxn ang="0">
                  <a:pos x="226" y="114"/>
                </a:cxn>
                <a:cxn ang="0">
                  <a:pos x="210" y="156"/>
                </a:cxn>
                <a:cxn ang="0">
                  <a:pos x="202" y="186"/>
                </a:cxn>
                <a:cxn ang="0">
                  <a:pos x="200" y="214"/>
                </a:cxn>
                <a:cxn ang="0">
                  <a:pos x="196" y="184"/>
                </a:cxn>
                <a:cxn ang="0">
                  <a:pos x="184" y="128"/>
                </a:cxn>
                <a:cxn ang="0">
                  <a:pos x="164" y="74"/>
                </a:cxn>
                <a:cxn ang="0">
                  <a:pos x="138" y="24"/>
                </a:cxn>
                <a:cxn ang="0">
                  <a:pos x="124" y="0"/>
                </a:cxn>
                <a:cxn ang="0">
                  <a:pos x="128" y="34"/>
                </a:cxn>
                <a:cxn ang="0">
                  <a:pos x="126" y="100"/>
                </a:cxn>
                <a:cxn ang="0">
                  <a:pos x="110" y="162"/>
                </a:cxn>
                <a:cxn ang="0">
                  <a:pos x="82" y="220"/>
                </a:cxn>
                <a:cxn ang="0">
                  <a:pos x="44" y="270"/>
                </a:cxn>
                <a:cxn ang="0">
                  <a:pos x="34" y="282"/>
                </a:cxn>
                <a:cxn ang="0">
                  <a:pos x="16" y="312"/>
                </a:cxn>
                <a:cxn ang="0">
                  <a:pos x="6" y="344"/>
                </a:cxn>
                <a:cxn ang="0">
                  <a:pos x="0" y="378"/>
                </a:cxn>
                <a:cxn ang="0">
                  <a:pos x="2" y="396"/>
                </a:cxn>
                <a:cxn ang="0">
                  <a:pos x="10" y="440"/>
                </a:cxn>
                <a:cxn ang="0">
                  <a:pos x="32" y="480"/>
                </a:cxn>
                <a:cxn ang="0">
                  <a:pos x="60" y="512"/>
                </a:cxn>
                <a:cxn ang="0">
                  <a:pos x="98" y="536"/>
                </a:cxn>
                <a:cxn ang="0">
                  <a:pos x="94" y="526"/>
                </a:cxn>
                <a:cxn ang="0">
                  <a:pos x="90" y="506"/>
                </a:cxn>
                <a:cxn ang="0">
                  <a:pos x="88" y="496"/>
                </a:cxn>
                <a:cxn ang="0">
                  <a:pos x="96" y="462"/>
                </a:cxn>
                <a:cxn ang="0">
                  <a:pos x="116" y="436"/>
                </a:cxn>
                <a:cxn ang="0">
                  <a:pos x="128" y="426"/>
                </a:cxn>
                <a:cxn ang="0">
                  <a:pos x="146" y="400"/>
                </a:cxn>
                <a:cxn ang="0">
                  <a:pos x="162" y="374"/>
                </a:cxn>
                <a:cxn ang="0">
                  <a:pos x="170" y="342"/>
                </a:cxn>
                <a:cxn ang="0">
                  <a:pos x="172" y="326"/>
                </a:cxn>
                <a:cxn ang="0">
                  <a:pos x="172" y="324"/>
                </a:cxn>
                <a:cxn ang="0">
                  <a:pos x="172" y="326"/>
                </a:cxn>
                <a:cxn ang="0">
                  <a:pos x="174" y="342"/>
                </a:cxn>
                <a:cxn ang="0">
                  <a:pos x="182" y="374"/>
                </a:cxn>
                <a:cxn ang="0">
                  <a:pos x="196" y="402"/>
                </a:cxn>
                <a:cxn ang="0">
                  <a:pos x="214" y="426"/>
                </a:cxn>
                <a:cxn ang="0">
                  <a:pos x="226" y="436"/>
                </a:cxn>
                <a:cxn ang="0">
                  <a:pos x="244" y="464"/>
                </a:cxn>
                <a:cxn ang="0">
                  <a:pos x="252" y="496"/>
                </a:cxn>
                <a:cxn ang="0">
                  <a:pos x="252" y="508"/>
                </a:cxn>
                <a:cxn ang="0">
                  <a:pos x="248" y="528"/>
                </a:cxn>
                <a:cxn ang="0">
                  <a:pos x="244" y="536"/>
                </a:cxn>
                <a:cxn ang="0">
                  <a:pos x="286" y="508"/>
                </a:cxn>
                <a:cxn ang="0">
                  <a:pos x="318" y="470"/>
                </a:cxn>
                <a:cxn ang="0">
                  <a:pos x="338" y="422"/>
                </a:cxn>
                <a:cxn ang="0">
                  <a:pos x="342" y="370"/>
                </a:cxn>
              </a:cxnLst>
              <a:rect l="0" t="0" r="r" b="b"/>
              <a:pathLst>
                <a:path w="342" h="536">
                  <a:moveTo>
                    <a:pt x="342" y="370"/>
                  </a:moveTo>
                  <a:lnTo>
                    <a:pt x="342" y="370"/>
                  </a:lnTo>
                  <a:lnTo>
                    <a:pt x="340" y="356"/>
                  </a:lnTo>
                  <a:lnTo>
                    <a:pt x="336" y="342"/>
                  </a:lnTo>
                  <a:lnTo>
                    <a:pt x="328" y="314"/>
                  </a:lnTo>
                  <a:lnTo>
                    <a:pt x="314" y="290"/>
                  </a:lnTo>
                  <a:lnTo>
                    <a:pt x="298" y="270"/>
                  </a:lnTo>
                  <a:lnTo>
                    <a:pt x="298" y="270"/>
                  </a:lnTo>
                  <a:lnTo>
                    <a:pt x="284" y="252"/>
                  </a:lnTo>
                  <a:lnTo>
                    <a:pt x="272" y="232"/>
                  </a:lnTo>
                  <a:lnTo>
                    <a:pt x="262" y="212"/>
                  </a:lnTo>
                  <a:lnTo>
                    <a:pt x="252" y="192"/>
                  </a:lnTo>
                  <a:lnTo>
                    <a:pt x="244" y="168"/>
                  </a:lnTo>
                  <a:lnTo>
                    <a:pt x="238" y="146"/>
                  </a:lnTo>
                  <a:lnTo>
                    <a:pt x="232" y="122"/>
                  </a:lnTo>
                  <a:lnTo>
                    <a:pt x="230" y="98"/>
                  </a:lnTo>
                  <a:lnTo>
                    <a:pt x="230" y="98"/>
                  </a:lnTo>
                  <a:lnTo>
                    <a:pt x="226" y="114"/>
                  </a:lnTo>
                  <a:lnTo>
                    <a:pt x="222" y="128"/>
                  </a:lnTo>
                  <a:lnTo>
                    <a:pt x="210" y="156"/>
                  </a:lnTo>
                  <a:lnTo>
                    <a:pt x="206" y="172"/>
                  </a:lnTo>
                  <a:lnTo>
                    <a:pt x="202" y="186"/>
                  </a:lnTo>
                  <a:lnTo>
                    <a:pt x="200" y="200"/>
                  </a:lnTo>
                  <a:lnTo>
                    <a:pt x="200" y="214"/>
                  </a:lnTo>
                  <a:lnTo>
                    <a:pt x="200" y="214"/>
                  </a:lnTo>
                  <a:lnTo>
                    <a:pt x="196" y="184"/>
                  </a:lnTo>
                  <a:lnTo>
                    <a:pt x="190" y="156"/>
                  </a:lnTo>
                  <a:lnTo>
                    <a:pt x="184" y="128"/>
                  </a:lnTo>
                  <a:lnTo>
                    <a:pt x="174" y="100"/>
                  </a:lnTo>
                  <a:lnTo>
                    <a:pt x="164" y="74"/>
                  </a:lnTo>
                  <a:lnTo>
                    <a:pt x="152" y="48"/>
                  </a:lnTo>
                  <a:lnTo>
                    <a:pt x="138" y="24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30" y="68"/>
                  </a:lnTo>
                  <a:lnTo>
                    <a:pt x="126" y="100"/>
                  </a:lnTo>
                  <a:lnTo>
                    <a:pt x="120" y="132"/>
                  </a:lnTo>
                  <a:lnTo>
                    <a:pt x="110" y="162"/>
                  </a:lnTo>
                  <a:lnTo>
                    <a:pt x="96" y="192"/>
                  </a:lnTo>
                  <a:lnTo>
                    <a:pt x="82" y="220"/>
                  </a:lnTo>
                  <a:lnTo>
                    <a:pt x="64" y="246"/>
                  </a:lnTo>
                  <a:lnTo>
                    <a:pt x="44" y="270"/>
                  </a:lnTo>
                  <a:lnTo>
                    <a:pt x="44" y="270"/>
                  </a:lnTo>
                  <a:lnTo>
                    <a:pt x="34" y="282"/>
                  </a:lnTo>
                  <a:lnTo>
                    <a:pt x="24" y="296"/>
                  </a:lnTo>
                  <a:lnTo>
                    <a:pt x="16" y="312"/>
                  </a:lnTo>
                  <a:lnTo>
                    <a:pt x="10" y="328"/>
                  </a:lnTo>
                  <a:lnTo>
                    <a:pt x="6" y="344"/>
                  </a:lnTo>
                  <a:lnTo>
                    <a:pt x="2" y="360"/>
                  </a:lnTo>
                  <a:lnTo>
                    <a:pt x="0" y="378"/>
                  </a:lnTo>
                  <a:lnTo>
                    <a:pt x="2" y="396"/>
                  </a:lnTo>
                  <a:lnTo>
                    <a:pt x="2" y="396"/>
                  </a:lnTo>
                  <a:lnTo>
                    <a:pt x="4" y="418"/>
                  </a:lnTo>
                  <a:lnTo>
                    <a:pt x="10" y="440"/>
                  </a:lnTo>
                  <a:lnTo>
                    <a:pt x="20" y="460"/>
                  </a:lnTo>
                  <a:lnTo>
                    <a:pt x="32" y="480"/>
                  </a:lnTo>
                  <a:lnTo>
                    <a:pt x="46" y="498"/>
                  </a:lnTo>
                  <a:lnTo>
                    <a:pt x="60" y="512"/>
                  </a:lnTo>
                  <a:lnTo>
                    <a:pt x="78" y="526"/>
                  </a:lnTo>
                  <a:lnTo>
                    <a:pt x="98" y="536"/>
                  </a:lnTo>
                  <a:lnTo>
                    <a:pt x="98" y="536"/>
                  </a:lnTo>
                  <a:lnTo>
                    <a:pt x="94" y="526"/>
                  </a:lnTo>
                  <a:lnTo>
                    <a:pt x="90" y="516"/>
                  </a:lnTo>
                  <a:lnTo>
                    <a:pt x="90" y="506"/>
                  </a:lnTo>
                  <a:lnTo>
                    <a:pt x="88" y="496"/>
                  </a:lnTo>
                  <a:lnTo>
                    <a:pt x="88" y="496"/>
                  </a:lnTo>
                  <a:lnTo>
                    <a:pt x="92" y="478"/>
                  </a:lnTo>
                  <a:lnTo>
                    <a:pt x="96" y="462"/>
                  </a:lnTo>
                  <a:lnTo>
                    <a:pt x="106" y="448"/>
                  </a:lnTo>
                  <a:lnTo>
                    <a:pt x="116" y="436"/>
                  </a:lnTo>
                  <a:lnTo>
                    <a:pt x="116" y="436"/>
                  </a:lnTo>
                  <a:lnTo>
                    <a:pt x="128" y="426"/>
                  </a:lnTo>
                  <a:lnTo>
                    <a:pt x="138" y="414"/>
                  </a:lnTo>
                  <a:lnTo>
                    <a:pt x="146" y="400"/>
                  </a:lnTo>
                  <a:lnTo>
                    <a:pt x="154" y="388"/>
                  </a:lnTo>
                  <a:lnTo>
                    <a:pt x="162" y="374"/>
                  </a:lnTo>
                  <a:lnTo>
                    <a:pt x="166" y="358"/>
                  </a:lnTo>
                  <a:lnTo>
                    <a:pt x="170" y="342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4" y="342"/>
                  </a:lnTo>
                  <a:lnTo>
                    <a:pt x="176" y="358"/>
                  </a:lnTo>
                  <a:lnTo>
                    <a:pt x="182" y="374"/>
                  </a:lnTo>
                  <a:lnTo>
                    <a:pt x="188" y="388"/>
                  </a:lnTo>
                  <a:lnTo>
                    <a:pt x="196" y="402"/>
                  </a:lnTo>
                  <a:lnTo>
                    <a:pt x="204" y="414"/>
                  </a:lnTo>
                  <a:lnTo>
                    <a:pt x="214" y="426"/>
                  </a:lnTo>
                  <a:lnTo>
                    <a:pt x="226" y="436"/>
                  </a:lnTo>
                  <a:lnTo>
                    <a:pt x="226" y="436"/>
                  </a:lnTo>
                  <a:lnTo>
                    <a:pt x="236" y="448"/>
                  </a:lnTo>
                  <a:lnTo>
                    <a:pt x="244" y="464"/>
                  </a:lnTo>
                  <a:lnTo>
                    <a:pt x="250" y="480"/>
                  </a:lnTo>
                  <a:lnTo>
                    <a:pt x="252" y="496"/>
                  </a:lnTo>
                  <a:lnTo>
                    <a:pt x="252" y="496"/>
                  </a:lnTo>
                  <a:lnTo>
                    <a:pt x="252" y="508"/>
                  </a:lnTo>
                  <a:lnTo>
                    <a:pt x="250" y="518"/>
                  </a:lnTo>
                  <a:lnTo>
                    <a:pt x="248" y="528"/>
                  </a:lnTo>
                  <a:lnTo>
                    <a:pt x="244" y="536"/>
                  </a:lnTo>
                  <a:lnTo>
                    <a:pt x="244" y="536"/>
                  </a:lnTo>
                  <a:lnTo>
                    <a:pt x="266" y="524"/>
                  </a:lnTo>
                  <a:lnTo>
                    <a:pt x="286" y="508"/>
                  </a:lnTo>
                  <a:lnTo>
                    <a:pt x="304" y="490"/>
                  </a:lnTo>
                  <a:lnTo>
                    <a:pt x="318" y="470"/>
                  </a:lnTo>
                  <a:lnTo>
                    <a:pt x="330" y="446"/>
                  </a:lnTo>
                  <a:lnTo>
                    <a:pt x="338" y="422"/>
                  </a:lnTo>
                  <a:lnTo>
                    <a:pt x="342" y="396"/>
                  </a:lnTo>
                  <a:lnTo>
                    <a:pt x="342" y="37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7" name="Gerade Verbindung 16"/>
            <p:cNvCxnSpPr/>
            <p:nvPr/>
          </p:nvCxnSpPr>
          <p:spPr bwMode="auto">
            <a:xfrm>
              <a:off x="952227" y="2709043"/>
              <a:ext cx="175409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15" y="2366008"/>
            <a:ext cx="2733981" cy="39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5675695" y="4274344"/>
            <a:ext cx="1058499" cy="145270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Target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Fire </a:t>
            </a:r>
            <a:r>
              <a:rPr lang="de-DE" dirty="0" smtClean="0"/>
              <a:t>Protection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6" y="1428895"/>
            <a:ext cx="6796314" cy="27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lvl="1" indent="1588" eaLnBrk="1" hangingPunct="1">
              <a:buNone/>
            </a:pPr>
            <a:r>
              <a:rPr lang="de-DE" sz="1800" b="1" kern="0" dirty="0" smtClean="0"/>
              <a:t>The </a:t>
            </a:r>
            <a:r>
              <a:rPr lang="de-DE" sz="1800" b="1" kern="0" dirty="0"/>
              <a:t>P</a:t>
            </a:r>
            <a:r>
              <a:rPr lang="de-DE" sz="1800" b="1" kern="0" dirty="0" smtClean="0"/>
              <a:t>roduct Solution</a:t>
            </a:r>
            <a:endParaRPr lang="de-DE" sz="1800" b="1" kern="0" dirty="0"/>
          </a:p>
        </p:txBody>
      </p:sp>
      <p:sp>
        <p:nvSpPr>
          <p:cNvPr id="30" name="Textfeld 29"/>
          <p:cNvSpPr txBox="1"/>
          <p:nvPr/>
        </p:nvSpPr>
        <p:spPr>
          <a:xfrm>
            <a:off x="2116671" y="2616110"/>
            <a:ext cx="6762071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smtClean="0"/>
              <a:t>After </a:t>
            </a:r>
            <a:r>
              <a:rPr lang="de-DE" sz="1600" dirty="0"/>
              <a:t>120 </a:t>
            </a:r>
            <a:r>
              <a:rPr lang="de-DE" sz="1600" dirty="0" smtClean="0"/>
              <a:t>min</a:t>
            </a:r>
            <a:r>
              <a:rPr lang="de-DE" sz="1600" dirty="0"/>
              <a:t>.  ≤ 180 °</a:t>
            </a:r>
            <a:r>
              <a:rPr lang="de-DE" sz="1600" dirty="0" smtClean="0"/>
              <a:t>C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smtClean="0"/>
              <a:t>No </a:t>
            </a:r>
            <a:r>
              <a:rPr lang="de-DE" sz="1600" dirty="0" smtClean="0"/>
              <a:t>smoke or fire passage</a:t>
            </a:r>
            <a:endParaRPr lang="de-DE" sz="1600" dirty="0"/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smtClean="0"/>
              <a:t>Acc</a:t>
            </a:r>
            <a:r>
              <a:rPr lang="de-DE" sz="1600" dirty="0" smtClean="0"/>
              <a:t>. </a:t>
            </a:r>
            <a:r>
              <a:rPr lang="de-DE" sz="1600" dirty="0" err="1"/>
              <a:t>t</a:t>
            </a:r>
            <a:r>
              <a:rPr lang="de-DE" sz="1600" dirty="0" err="1" smtClean="0"/>
              <a:t>o</a:t>
            </a:r>
            <a:r>
              <a:rPr lang="de-DE" sz="1600" dirty="0" smtClean="0"/>
              <a:t> German </a:t>
            </a:r>
            <a:r>
              <a:rPr lang="de-DE" sz="1600" dirty="0" err="1" smtClean="0"/>
              <a:t>fire</a:t>
            </a:r>
            <a:r>
              <a:rPr lang="de-DE" sz="1600" dirty="0" smtClean="0"/>
              <a:t> </a:t>
            </a:r>
            <a:r>
              <a:rPr lang="de-DE" sz="1600" dirty="0" err="1" smtClean="0"/>
              <a:t>class</a:t>
            </a:r>
            <a:r>
              <a:rPr lang="de-DE" sz="1600" dirty="0" smtClean="0"/>
              <a:t> R </a:t>
            </a:r>
            <a:r>
              <a:rPr lang="de-DE" sz="1600" dirty="0"/>
              <a:t>120</a:t>
            </a:r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smtClean="0"/>
              <a:t>All </a:t>
            </a:r>
            <a:r>
              <a:rPr lang="de-DE" sz="1600" dirty="0" smtClean="0"/>
              <a:t>grating designs maybe used</a:t>
            </a:r>
            <a:endParaRPr lang="de-DE" sz="16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671" y="4274344"/>
            <a:ext cx="3401940" cy="249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84" y="1666875"/>
            <a:ext cx="1836737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412" y="1722651"/>
            <a:ext cx="185896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6894956" y="4274344"/>
            <a:ext cx="1885086" cy="118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err="1" smtClean="0"/>
              <a:t>Enable</a:t>
            </a:r>
            <a:r>
              <a:rPr lang="de-DE" sz="1600" dirty="0" smtClean="0"/>
              <a:t> </a:t>
            </a:r>
            <a:r>
              <a:rPr lang="de-DE" sz="1600" dirty="0" err="1" smtClean="0"/>
              <a:t>rescue</a:t>
            </a:r>
            <a:endParaRPr lang="de-DE" sz="1600" dirty="0"/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err="1" smtClean="0"/>
              <a:t>Provide</a:t>
            </a:r>
            <a:r>
              <a:rPr lang="de-DE" sz="1600" dirty="0" smtClean="0"/>
              <a:t> </a:t>
            </a:r>
            <a:r>
              <a:rPr lang="de-DE" sz="1600" dirty="0" err="1" smtClean="0"/>
              <a:t>escape</a:t>
            </a:r>
            <a:r>
              <a:rPr lang="de-DE" sz="1600" dirty="0" smtClean="0"/>
              <a:t> route</a:t>
            </a:r>
            <a:endParaRPr lang="de-DE" sz="1600" dirty="0"/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err="1" smtClean="0"/>
              <a:t>Gain</a:t>
            </a:r>
            <a:r>
              <a:rPr lang="de-DE" sz="1600" dirty="0" smtClean="0"/>
              <a:t> time</a:t>
            </a:r>
            <a:endParaRPr lang="de-DE" sz="1600" dirty="0"/>
          </a:p>
        </p:txBody>
      </p:sp>
      <p:sp>
        <p:nvSpPr>
          <p:cNvPr id="5" name="Pfeil nach rechts 4"/>
          <p:cNvSpPr/>
          <p:nvPr/>
        </p:nvSpPr>
        <p:spPr bwMode="auto">
          <a:xfrm>
            <a:off x="6050167" y="4804266"/>
            <a:ext cx="377859" cy="3607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306954" y="6182729"/>
            <a:ext cx="558000" cy="556876"/>
            <a:chOff x="760931" y="2294112"/>
            <a:chExt cx="558000" cy="556876"/>
          </a:xfrm>
        </p:grpSpPr>
        <p:sp>
          <p:nvSpPr>
            <p:cNvPr id="14" name="Raute 13"/>
            <p:cNvSpPr/>
            <p:nvPr/>
          </p:nvSpPr>
          <p:spPr>
            <a:xfrm>
              <a:off x="760931" y="2294112"/>
              <a:ext cx="558000" cy="556876"/>
            </a:xfrm>
            <a:prstGeom prst="diamond">
              <a:avLst/>
            </a:prstGeom>
            <a:solidFill>
              <a:schemeClr val="bg1"/>
            </a:solidFill>
            <a:ln w="41275" cap="flat" cmpd="sng" algn="ctr">
              <a:solidFill>
                <a:srgbClr val="E200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41549" y="2389087"/>
              <a:ext cx="196765" cy="308380"/>
            </a:xfrm>
            <a:custGeom>
              <a:avLst/>
              <a:gdLst/>
              <a:ahLst/>
              <a:cxnLst>
                <a:cxn ang="0">
                  <a:pos x="342" y="370"/>
                </a:cxn>
                <a:cxn ang="0">
                  <a:pos x="336" y="342"/>
                </a:cxn>
                <a:cxn ang="0">
                  <a:pos x="314" y="290"/>
                </a:cxn>
                <a:cxn ang="0">
                  <a:pos x="298" y="270"/>
                </a:cxn>
                <a:cxn ang="0">
                  <a:pos x="272" y="232"/>
                </a:cxn>
                <a:cxn ang="0">
                  <a:pos x="252" y="192"/>
                </a:cxn>
                <a:cxn ang="0">
                  <a:pos x="238" y="146"/>
                </a:cxn>
                <a:cxn ang="0">
                  <a:pos x="230" y="98"/>
                </a:cxn>
                <a:cxn ang="0">
                  <a:pos x="226" y="114"/>
                </a:cxn>
                <a:cxn ang="0">
                  <a:pos x="210" y="156"/>
                </a:cxn>
                <a:cxn ang="0">
                  <a:pos x="202" y="186"/>
                </a:cxn>
                <a:cxn ang="0">
                  <a:pos x="200" y="214"/>
                </a:cxn>
                <a:cxn ang="0">
                  <a:pos x="196" y="184"/>
                </a:cxn>
                <a:cxn ang="0">
                  <a:pos x="184" y="128"/>
                </a:cxn>
                <a:cxn ang="0">
                  <a:pos x="164" y="74"/>
                </a:cxn>
                <a:cxn ang="0">
                  <a:pos x="138" y="24"/>
                </a:cxn>
                <a:cxn ang="0">
                  <a:pos x="124" y="0"/>
                </a:cxn>
                <a:cxn ang="0">
                  <a:pos x="128" y="34"/>
                </a:cxn>
                <a:cxn ang="0">
                  <a:pos x="126" y="100"/>
                </a:cxn>
                <a:cxn ang="0">
                  <a:pos x="110" y="162"/>
                </a:cxn>
                <a:cxn ang="0">
                  <a:pos x="82" y="220"/>
                </a:cxn>
                <a:cxn ang="0">
                  <a:pos x="44" y="270"/>
                </a:cxn>
                <a:cxn ang="0">
                  <a:pos x="34" y="282"/>
                </a:cxn>
                <a:cxn ang="0">
                  <a:pos x="16" y="312"/>
                </a:cxn>
                <a:cxn ang="0">
                  <a:pos x="6" y="344"/>
                </a:cxn>
                <a:cxn ang="0">
                  <a:pos x="0" y="378"/>
                </a:cxn>
                <a:cxn ang="0">
                  <a:pos x="2" y="396"/>
                </a:cxn>
                <a:cxn ang="0">
                  <a:pos x="10" y="440"/>
                </a:cxn>
                <a:cxn ang="0">
                  <a:pos x="32" y="480"/>
                </a:cxn>
                <a:cxn ang="0">
                  <a:pos x="60" y="512"/>
                </a:cxn>
                <a:cxn ang="0">
                  <a:pos x="98" y="536"/>
                </a:cxn>
                <a:cxn ang="0">
                  <a:pos x="94" y="526"/>
                </a:cxn>
                <a:cxn ang="0">
                  <a:pos x="90" y="506"/>
                </a:cxn>
                <a:cxn ang="0">
                  <a:pos x="88" y="496"/>
                </a:cxn>
                <a:cxn ang="0">
                  <a:pos x="96" y="462"/>
                </a:cxn>
                <a:cxn ang="0">
                  <a:pos x="116" y="436"/>
                </a:cxn>
                <a:cxn ang="0">
                  <a:pos x="128" y="426"/>
                </a:cxn>
                <a:cxn ang="0">
                  <a:pos x="146" y="400"/>
                </a:cxn>
                <a:cxn ang="0">
                  <a:pos x="162" y="374"/>
                </a:cxn>
                <a:cxn ang="0">
                  <a:pos x="170" y="342"/>
                </a:cxn>
                <a:cxn ang="0">
                  <a:pos x="172" y="326"/>
                </a:cxn>
                <a:cxn ang="0">
                  <a:pos x="172" y="324"/>
                </a:cxn>
                <a:cxn ang="0">
                  <a:pos x="172" y="326"/>
                </a:cxn>
                <a:cxn ang="0">
                  <a:pos x="174" y="342"/>
                </a:cxn>
                <a:cxn ang="0">
                  <a:pos x="182" y="374"/>
                </a:cxn>
                <a:cxn ang="0">
                  <a:pos x="196" y="402"/>
                </a:cxn>
                <a:cxn ang="0">
                  <a:pos x="214" y="426"/>
                </a:cxn>
                <a:cxn ang="0">
                  <a:pos x="226" y="436"/>
                </a:cxn>
                <a:cxn ang="0">
                  <a:pos x="244" y="464"/>
                </a:cxn>
                <a:cxn ang="0">
                  <a:pos x="252" y="496"/>
                </a:cxn>
                <a:cxn ang="0">
                  <a:pos x="252" y="508"/>
                </a:cxn>
                <a:cxn ang="0">
                  <a:pos x="248" y="528"/>
                </a:cxn>
                <a:cxn ang="0">
                  <a:pos x="244" y="536"/>
                </a:cxn>
                <a:cxn ang="0">
                  <a:pos x="286" y="508"/>
                </a:cxn>
                <a:cxn ang="0">
                  <a:pos x="318" y="470"/>
                </a:cxn>
                <a:cxn ang="0">
                  <a:pos x="338" y="422"/>
                </a:cxn>
                <a:cxn ang="0">
                  <a:pos x="342" y="370"/>
                </a:cxn>
              </a:cxnLst>
              <a:rect l="0" t="0" r="r" b="b"/>
              <a:pathLst>
                <a:path w="342" h="536">
                  <a:moveTo>
                    <a:pt x="342" y="370"/>
                  </a:moveTo>
                  <a:lnTo>
                    <a:pt x="342" y="370"/>
                  </a:lnTo>
                  <a:lnTo>
                    <a:pt x="340" y="356"/>
                  </a:lnTo>
                  <a:lnTo>
                    <a:pt x="336" y="342"/>
                  </a:lnTo>
                  <a:lnTo>
                    <a:pt x="328" y="314"/>
                  </a:lnTo>
                  <a:lnTo>
                    <a:pt x="314" y="290"/>
                  </a:lnTo>
                  <a:lnTo>
                    <a:pt x="298" y="270"/>
                  </a:lnTo>
                  <a:lnTo>
                    <a:pt x="298" y="270"/>
                  </a:lnTo>
                  <a:lnTo>
                    <a:pt x="284" y="252"/>
                  </a:lnTo>
                  <a:lnTo>
                    <a:pt x="272" y="232"/>
                  </a:lnTo>
                  <a:lnTo>
                    <a:pt x="262" y="212"/>
                  </a:lnTo>
                  <a:lnTo>
                    <a:pt x="252" y="192"/>
                  </a:lnTo>
                  <a:lnTo>
                    <a:pt x="244" y="168"/>
                  </a:lnTo>
                  <a:lnTo>
                    <a:pt x="238" y="146"/>
                  </a:lnTo>
                  <a:lnTo>
                    <a:pt x="232" y="122"/>
                  </a:lnTo>
                  <a:lnTo>
                    <a:pt x="230" y="98"/>
                  </a:lnTo>
                  <a:lnTo>
                    <a:pt x="230" y="98"/>
                  </a:lnTo>
                  <a:lnTo>
                    <a:pt x="226" y="114"/>
                  </a:lnTo>
                  <a:lnTo>
                    <a:pt x="222" y="128"/>
                  </a:lnTo>
                  <a:lnTo>
                    <a:pt x="210" y="156"/>
                  </a:lnTo>
                  <a:lnTo>
                    <a:pt x="206" y="172"/>
                  </a:lnTo>
                  <a:lnTo>
                    <a:pt x="202" y="186"/>
                  </a:lnTo>
                  <a:lnTo>
                    <a:pt x="200" y="200"/>
                  </a:lnTo>
                  <a:lnTo>
                    <a:pt x="200" y="214"/>
                  </a:lnTo>
                  <a:lnTo>
                    <a:pt x="200" y="214"/>
                  </a:lnTo>
                  <a:lnTo>
                    <a:pt x="196" y="184"/>
                  </a:lnTo>
                  <a:lnTo>
                    <a:pt x="190" y="156"/>
                  </a:lnTo>
                  <a:lnTo>
                    <a:pt x="184" y="128"/>
                  </a:lnTo>
                  <a:lnTo>
                    <a:pt x="174" y="100"/>
                  </a:lnTo>
                  <a:lnTo>
                    <a:pt x="164" y="74"/>
                  </a:lnTo>
                  <a:lnTo>
                    <a:pt x="152" y="48"/>
                  </a:lnTo>
                  <a:lnTo>
                    <a:pt x="138" y="24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30" y="68"/>
                  </a:lnTo>
                  <a:lnTo>
                    <a:pt x="126" y="100"/>
                  </a:lnTo>
                  <a:lnTo>
                    <a:pt x="120" y="132"/>
                  </a:lnTo>
                  <a:lnTo>
                    <a:pt x="110" y="162"/>
                  </a:lnTo>
                  <a:lnTo>
                    <a:pt x="96" y="192"/>
                  </a:lnTo>
                  <a:lnTo>
                    <a:pt x="82" y="220"/>
                  </a:lnTo>
                  <a:lnTo>
                    <a:pt x="64" y="246"/>
                  </a:lnTo>
                  <a:lnTo>
                    <a:pt x="44" y="270"/>
                  </a:lnTo>
                  <a:lnTo>
                    <a:pt x="44" y="270"/>
                  </a:lnTo>
                  <a:lnTo>
                    <a:pt x="34" y="282"/>
                  </a:lnTo>
                  <a:lnTo>
                    <a:pt x="24" y="296"/>
                  </a:lnTo>
                  <a:lnTo>
                    <a:pt x="16" y="312"/>
                  </a:lnTo>
                  <a:lnTo>
                    <a:pt x="10" y="328"/>
                  </a:lnTo>
                  <a:lnTo>
                    <a:pt x="6" y="344"/>
                  </a:lnTo>
                  <a:lnTo>
                    <a:pt x="2" y="360"/>
                  </a:lnTo>
                  <a:lnTo>
                    <a:pt x="0" y="378"/>
                  </a:lnTo>
                  <a:lnTo>
                    <a:pt x="2" y="396"/>
                  </a:lnTo>
                  <a:lnTo>
                    <a:pt x="2" y="396"/>
                  </a:lnTo>
                  <a:lnTo>
                    <a:pt x="4" y="418"/>
                  </a:lnTo>
                  <a:lnTo>
                    <a:pt x="10" y="440"/>
                  </a:lnTo>
                  <a:lnTo>
                    <a:pt x="20" y="460"/>
                  </a:lnTo>
                  <a:lnTo>
                    <a:pt x="32" y="480"/>
                  </a:lnTo>
                  <a:lnTo>
                    <a:pt x="46" y="498"/>
                  </a:lnTo>
                  <a:lnTo>
                    <a:pt x="60" y="512"/>
                  </a:lnTo>
                  <a:lnTo>
                    <a:pt x="78" y="526"/>
                  </a:lnTo>
                  <a:lnTo>
                    <a:pt x="98" y="536"/>
                  </a:lnTo>
                  <a:lnTo>
                    <a:pt x="98" y="536"/>
                  </a:lnTo>
                  <a:lnTo>
                    <a:pt x="94" y="526"/>
                  </a:lnTo>
                  <a:lnTo>
                    <a:pt x="90" y="516"/>
                  </a:lnTo>
                  <a:lnTo>
                    <a:pt x="90" y="506"/>
                  </a:lnTo>
                  <a:lnTo>
                    <a:pt x="88" y="496"/>
                  </a:lnTo>
                  <a:lnTo>
                    <a:pt x="88" y="496"/>
                  </a:lnTo>
                  <a:lnTo>
                    <a:pt x="92" y="478"/>
                  </a:lnTo>
                  <a:lnTo>
                    <a:pt x="96" y="462"/>
                  </a:lnTo>
                  <a:lnTo>
                    <a:pt x="106" y="448"/>
                  </a:lnTo>
                  <a:lnTo>
                    <a:pt x="116" y="436"/>
                  </a:lnTo>
                  <a:lnTo>
                    <a:pt x="116" y="436"/>
                  </a:lnTo>
                  <a:lnTo>
                    <a:pt x="128" y="426"/>
                  </a:lnTo>
                  <a:lnTo>
                    <a:pt x="138" y="414"/>
                  </a:lnTo>
                  <a:lnTo>
                    <a:pt x="146" y="400"/>
                  </a:lnTo>
                  <a:lnTo>
                    <a:pt x="154" y="388"/>
                  </a:lnTo>
                  <a:lnTo>
                    <a:pt x="162" y="374"/>
                  </a:lnTo>
                  <a:lnTo>
                    <a:pt x="166" y="358"/>
                  </a:lnTo>
                  <a:lnTo>
                    <a:pt x="170" y="342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4" y="342"/>
                  </a:lnTo>
                  <a:lnTo>
                    <a:pt x="176" y="358"/>
                  </a:lnTo>
                  <a:lnTo>
                    <a:pt x="182" y="374"/>
                  </a:lnTo>
                  <a:lnTo>
                    <a:pt x="188" y="388"/>
                  </a:lnTo>
                  <a:lnTo>
                    <a:pt x="196" y="402"/>
                  </a:lnTo>
                  <a:lnTo>
                    <a:pt x="204" y="414"/>
                  </a:lnTo>
                  <a:lnTo>
                    <a:pt x="214" y="426"/>
                  </a:lnTo>
                  <a:lnTo>
                    <a:pt x="226" y="436"/>
                  </a:lnTo>
                  <a:lnTo>
                    <a:pt x="226" y="436"/>
                  </a:lnTo>
                  <a:lnTo>
                    <a:pt x="236" y="448"/>
                  </a:lnTo>
                  <a:lnTo>
                    <a:pt x="244" y="464"/>
                  </a:lnTo>
                  <a:lnTo>
                    <a:pt x="250" y="480"/>
                  </a:lnTo>
                  <a:lnTo>
                    <a:pt x="252" y="496"/>
                  </a:lnTo>
                  <a:lnTo>
                    <a:pt x="252" y="496"/>
                  </a:lnTo>
                  <a:lnTo>
                    <a:pt x="252" y="508"/>
                  </a:lnTo>
                  <a:lnTo>
                    <a:pt x="250" y="518"/>
                  </a:lnTo>
                  <a:lnTo>
                    <a:pt x="248" y="528"/>
                  </a:lnTo>
                  <a:lnTo>
                    <a:pt x="244" y="536"/>
                  </a:lnTo>
                  <a:lnTo>
                    <a:pt x="244" y="536"/>
                  </a:lnTo>
                  <a:lnTo>
                    <a:pt x="266" y="524"/>
                  </a:lnTo>
                  <a:lnTo>
                    <a:pt x="286" y="508"/>
                  </a:lnTo>
                  <a:lnTo>
                    <a:pt x="304" y="490"/>
                  </a:lnTo>
                  <a:lnTo>
                    <a:pt x="318" y="470"/>
                  </a:lnTo>
                  <a:lnTo>
                    <a:pt x="330" y="446"/>
                  </a:lnTo>
                  <a:lnTo>
                    <a:pt x="338" y="422"/>
                  </a:lnTo>
                  <a:lnTo>
                    <a:pt x="342" y="396"/>
                  </a:lnTo>
                  <a:lnTo>
                    <a:pt x="342" y="37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6" name="Gerade Verbindung 15"/>
            <p:cNvCxnSpPr/>
            <p:nvPr/>
          </p:nvCxnSpPr>
          <p:spPr bwMode="auto">
            <a:xfrm>
              <a:off x="952227" y="2709043"/>
              <a:ext cx="175409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848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387" y="4197427"/>
            <a:ext cx="3412224" cy="256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Installation </a:t>
            </a:r>
            <a:r>
              <a:rPr lang="de-DE" dirty="0" smtClean="0"/>
              <a:t>Requirements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Fire </a:t>
            </a:r>
            <a:r>
              <a:rPr lang="de-DE" dirty="0" smtClean="0"/>
              <a:t>Protection</a:t>
            </a:r>
            <a:endParaRPr lang="en-US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 flipH="1">
            <a:off x="2106386" y="1428895"/>
            <a:ext cx="6796314" cy="27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0" lvl="1" indent="1588" eaLnBrk="1" hangingPunct="1">
              <a:buNone/>
            </a:pPr>
            <a:r>
              <a:rPr lang="de-DE" sz="1800" b="1" kern="0" dirty="0" smtClean="0"/>
              <a:t>… in </a:t>
            </a:r>
            <a:r>
              <a:rPr lang="de-DE" sz="1800" b="1" kern="0" dirty="0" err="1" smtClean="0"/>
              <a:t>order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to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avoid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this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incident</a:t>
            </a:r>
            <a:r>
              <a:rPr lang="de-DE" sz="1800" b="1" kern="0" dirty="0" smtClean="0"/>
              <a:t>.</a:t>
            </a:r>
            <a:endParaRPr lang="de-DE" sz="1800" b="1" kern="0" dirty="0"/>
          </a:p>
        </p:txBody>
      </p:sp>
      <p:sp>
        <p:nvSpPr>
          <p:cNvPr id="30" name="Textfeld 29"/>
          <p:cNvSpPr txBox="1"/>
          <p:nvPr/>
        </p:nvSpPr>
        <p:spPr>
          <a:xfrm>
            <a:off x="2116671" y="2616110"/>
            <a:ext cx="6762071" cy="5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smtClean="0"/>
              <a:t>Smoke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fire</a:t>
            </a:r>
            <a:r>
              <a:rPr lang="de-DE" sz="1600" dirty="0" smtClean="0"/>
              <a:t> </a:t>
            </a:r>
            <a:r>
              <a:rPr lang="de-DE" sz="1600" dirty="0" err="1" smtClean="0"/>
              <a:t>passage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upper</a:t>
            </a:r>
            <a:r>
              <a:rPr lang="de-DE" sz="1600" dirty="0" smtClean="0"/>
              <a:t> </a:t>
            </a:r>
            <a:r>
              <a:rPr lang="de-DE" sz="1600" dirty="0" err="1" smtClean="0"/>
              <a:t>floor</a:t>
            </a:r>
            <a:r>
              <a:rPr lang="de-DE" sz="1600" dirty="0" smtClean="0"/>
              <a:t>, </a:t>
            </a:r>
            <a:r>
              <a:rPr lang="de-DE" sz="1600" dirty="0" err="1" smtClean="0"/>
              <a:t>when</a:t>
            </a:r>
            <a:r>
              <a:rPr lang="de-DE" sz="1600" dirty="0" smtClean="0"/>
              <a:t> </a:t>
            </a:r>
            <a:r>
              <a:rPr lang="de-DE" sz="1600" dirty="0" err="1" smtClean="0"/>
              <a:t>using</a:t>
            </a:r>
            <a:r>
              <a:rPr lang="de-DE" sz="1600" dirty="0" smtClean="0"/>
              <a:t> </a:t>
            </a:r>
            <a:r>
              <a:rPr lang="de-DE" sz="1600" dirty="0" err="1" smtClean="0"/>
              <a:t>vertical</a:t>
            </a:r>
            <a:r>
              <a:rPr lang="de-DE" sz="1600" dirty="0" smtClean="0"/>
              <a:t> </a:t>
            </a:r>
            <a:r>
              <a:rPr lang="de-DE" sz="1600" dirty="0" err="1" smtClean="0"/>
              <a:t>shower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channels</a:t>
            </a:r>
            <a:r>
              <a:rPr lang="de-DE" sz="1600" dirty="0" smtClean="0"/>
              <a:t> </a:t>
            </a:r>
            <a:r>
              <a:rPr lang="de-DE" sz="1600" dirty="0" err="1" smtClean="0"/>
              <a:t>or</a:t>
            </a:r>
            <a:r>
              <a:rPr lang="de-DE" sz="1600" dirty="0" smtClean="0"/>
              <a:t> </a:t>
            </a:r>
            <a:r>
              <a:rPr lang="de-DE" sz="1600" dirty="0" err="1" smtClean="0"/>
              <a:t>gullies</a:t>
            </a:r>
            <a:r>
              <a:rPr lang="de-DE" sz="1600" dirty="0" smtClean="0"/>
              <a:t> </a:t>
            </a:r>
            <a:r>
              <a:rPr lang="de-DE" sz="1600" dirty="0" err="1" smtClean="0"/>
              <a:t>without</a:t>
            </a:r>
            <a:r>
              <a:rPr lang="de-DE" sz="1600" dirty="0" smtClean="0"/>
              <a:t> </a:t>
            </a:r>
            <a:r>
              <a:rPr lang="de-DE" sz="1600" dirty="0" err="1" smtClean="0"/>
              <a:t>fire</a:t>
            </a:r>
            <a:r>
              <a:rPr lang="de-DE" sz="1600" dirty="0" smtClean="0"/>
              <a:t> </a:t>
            </a:r>
            <a:r>
              <a:rPr lang="de-DE" sz="1600" dirty="0" err="1" smtClean="0"/>
              <a:t>protective</a:t>
            </a:r>
            <a:r>
              <a:rPr lang="de-DE" sz="1600" dirty="0" smtClean="0"/>
              <a:t> </a:t>
            </a:r>
            <a:r>
              <a:rPr lang="de-DE" sz="1600" dirty="0" err="1" smtClean="0"/>
              <a:t>solution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6319839" y="5521325"/>
            <a:ext cx="268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/>
              <a:t>Vertical</a:t>
            </a:r>
            <a:r>
              <a:rPr lang="de-DE" sz="1600" dirty="0" smtClean="0"/>
              <a:t> </a:t>
            </a:r>
            <a:r>
              <a:rPr lang="de-DE" sz="1600" dirty="0" err="1" smtClean="0"/>
              <a:t>shower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</a:t>
            </a:r>
            <a:r>
              <a:rPr lang="de-DE" sz="1600" dirty="0" smtClean="0"/>
              <a:t> </a:t>
            </a:r>
            <a:r>
              <a:rPr lang="de-DE" sz="1600" dirty="0" err="1" smtClean="0"/>
              <a:t>without</a:t>
            </a:r>
            <a:r>
              <a:rPr lang="de-DE" sz="1600" dirty="0" smtClean="0"/>
              <a:t> </a:t>
            </a:r>
            <a:r>
              <a:rPr lang="de-DE" sz="1600" dirty="0" err="1" smtClean="0"/>
              <a:t>fire</a:t>
            </a:r>
            <a:r>
              <a:rPr lang="de-DE" sz="1600" dirty="0" smtClean="0"/>
              <a:t> </a:t>
            </a:r>
            <a:r>
              <a:rPr lang="de-DE" sz="1600" dirty="0" err="1" smtClean="0"/>
              <a:t>protective</a:t>
            </a:r>
            <a:r>
              <a:rPr lang="de-DE" sz="1600" dirty="0" smtClean="0"/>
              <a:t> </a:t>
            </a:r>
            <a:r>
              <a:rPr lang="de-DE" sz="1600" dirty="0" err="1" smtClean="0"/>
              <a:t>solution</a:t>
            </a:r>
            <a:endParaRPr lang="de-DE" sz="1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23" y="4278543"/>
            <a:ext cx="23320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2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8667" y="444545"/>
            <a:ext cx="5757182" cy="276358"/>
          </a:xfr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Overview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105025" y="1769214"/>
            <a:ext cx="6797675" cy="2894479"/>
            <a:chOff x="2105025" y="1642602"/>
            <a:chExt cx="6924452" cy="2894479"/>
          </a:xfrm>
        </p:grpSpPr>
        <p:sp>
          <p:nvSpPr>
            <p:cNvPr id="7" name="Rechteck 6"/>
            <p:cNvSpPr/>
            <p:nvPr/>
          </p:nvSpPr>
          <p:spPr>
            <a:xfrm>
              <a:off x="2105025" y="1642602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History and </a:t>
              </a:r>
              <a:r>
                <a:rPr lang="de-DE" dirty="0" smtClean="0">
                  <a:latin typeface="Verdana" pitchFamily="34" charset="0"/>
                </a:rPr>
                <a:t>Customer </a:t>
              </a:r>
              <a:r>
                <a:rPr lang="de-DE" dirty="0">
                  <a:latin typeface="Verdana" pitchFamily="34" charset="0"/>
                </a:rPr>
                <a:t>needs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2105025" y="2421803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Product </a:t>
              </a:r>
              <a:r>
                <a:rPr lang="de-DE" dirty="0" smtClean="0">
                  <a:latin typeface="Verdana" pitchFamily="34" charset="0"/>
                </a:rPr>
                <a:t>Standards </a:t>
              </a:r>
              <a:r>
                <a:rPr lang="de-DE" dirty="0">
                  <a:latin typeface="Verdana" pitchFamily="34" charset="0"/>
                </a:rPr>
                <a:t>and </a:t>
              </a:r>
              <a:r>
                <a:rPr lang="de-DE" dirty="0" smtClean="0">
                  <a:latin typeface="Verdana" pitchFamily="34" charset="0"/>
                </a:rPr>
                <a:t>Installation </a:t>
              </a:r>
              <a:r>
                <a:rPr lang="de-DE" dirty="0">
                  <a:latin typeface="Verdana" pitchFamily="34" charset="0"/>
                </a:rPr>
                <a:t>R</a:t>
              </a:r>
              <a:r>
                <a:rPr lang="de-DE" dirty="0" smtClean="0">
                  <a:latin typeface="Verdana" pitchFamily="34" charset="0"/>
                </a:rPr>
                <a:t>equirements</a:t>
              </a:r>
              <a:endParaRPr lang="de-DE" dirty="0">
                <a:latin typeface="Verdana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105025" y="3201004"/>
              <a:ext cx="6924452" cy="55687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chemeClr val="bg1"/>
                  </a:solidFill>
                  <a:latin typeface="Verdana" pitchFamily="34" charset="0"/>
                </a:rPr>
                <a:t>ACO ShowerDrain </a:t>
              </a:r>
              <a:r>
                <a:rPr lang="de-DE" b="1" dirty="0" smtClean="0">
                  <a:solidFill>
                    <a:schemeClr val="bg1"/>
                  </a:solidFill>
                  <a:latin typeface="Verdana" pitchFamily="34" charset="0"/>
                </a:rPr>
                <a:t>Product Portfolio</a:t>
              </a:r>
              <a:endParaRPr lang="de-DE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2105025" y="3980205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 smtClean="0">
                  <a:latin typeface="Verdana" pitchFamily="34" charset="0"/>
                </a:rPr>
                <a:t>Innovations for </a:t>
              </a:r>
              <a:r>
                <a:rPr lang="de-DE" dirty="0" smtClean="0">
                  <a:latin typeface="Verdana" pitchFamily="34" charset="0"/>
                </a:rPr>
                <a:t>Tomorrow</a:t>
              </a:r>
              <a:endParaRPr lang="de-DE" dirty="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1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plit 963458006789120641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85894" y="1504592"/>
            <a:ext cx="2562524" cy="57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lIns="36000" tIns="40167" rIns="36000" bIns="40167" anchor="ctr" anchorCtr="0">
            <a:spAutoFit/>
          </a:bodyPr>
          <a:lstStyle/>
          <a:p>
            <a:pPr lvl="0" algn="ctr" defTabSz="803392"/>
            <a:r>
              <a:rPr lang="en-US" sz="1600" b="1" dirty="0" smtClean="0">
                <a:solidFill>
                  <a:srgbClr val="FFFFFF"/>
                </a:solidFill>
              </a:rPr>
              <a:t>Best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9" name="Split 96345800678912064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7690" y="1504593"/>
            <a:ext cx="2562524" cy="57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lIns="36000" tIns="40167" rIns="36000" bIns="40167" anchor="ctr" anchorCtr="0">
            <a:spAutoFit/>
          </a:bodyPr>
          <a:lstStyle/>
          <a:p>
            <a:pPr lvl="0" algn="ctr" defTabSz="803392"/>
            <a:r>
              <a:rPr lang="en-US" sz="1600" b="1" dirty="0" smtClean="0">
                <a:solidFill>
                  <a:srgbClr val="FFFFFF"/>
                </a:solidFill>
              </a:rPr>
              <a:t>Good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/>
              <a:t>ACO </a:t>
            </a:r>
            <a:r>
              <a:rPr lang="de-DE" dirty="0" err="1"/>
              <a:t>ShowerDrain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Plattform &amp;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portfolio</a:t>
            </a:r>
            <a:r>
              <a:rPr lang="de-DE" dirty="0" smtClean="0"/>
              <a:t>*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7756563" y="1523931"/>
            <a:ext cx="738918" cy="221337"/>
            <a:chOff x="7937538" y="1371531"/>
            <a:chExt cx="738918" cy="221337"/>
          </a:xfrm>
        </p:grpSpPr>
        <p:sp>
          <p:nvSpPr>
            <p:cNvPr id="25" name="Stern mit 5 Zacken 24"/>
            <p:cNvSpPr/>
            <p:nvPr/>
          </p:nvSpPr>
          <p:spPr bwMode="auto">
            <a:xfrm>
              <a:off x="7937538" y="1371531"/>
              <a:ext cx="257618" cy="22133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6" tIns="45713" rIns="91426" bIns="45713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Stern mit 5 Zacken 29"/>
            <p:cNvSpPr/>
            <p:nvPr/>
          </p:nvSpPr>
          <p:spPr bwMode="auto">
            <a:xfrm>
              <a:off x="8179730" y="1371531"/>
              <a:ext cx="256076" cy="22133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6" tIns="45713" rIns="91426" bIns="45713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Stern mit 5 Zacken 30"/>
            <p:cNvSpPr/>
            <p:nvPr/>
          </p:nvSpPr>
          <p:spPr bwMode="auto">
            <a:xfrm>
              <a:off x="8420380" y="1371531"/>
              <a:ext cx="256076" cy="22133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6" tIns="45713" rIns="91426" bIns="45713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4" name="Stern mit 5 Zacken 33"/>
          <p:cNvSpPr/>
          <p:nvPr/>
        </p:nvSpPr>
        <p:spPr bwMode="auto">
          <a:xfrm>
            <a:off x="2686859" y="1523931"/>
            <a:ext cx="257618" cy="221337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pPr>
              <a:defRPr/>
            </a:pPr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461963" y="6492101"/>
            <a:ext cx="867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*In </a:t>
            </a:r>
            <a:r>
              <a:rPr lang="de-DE" sz="1200" dirty="0" err="1" smtClean="0"/>
              <a:t>addition</a:t>
            </a:r>
            <a:r>
              <a:rPr lang="de-DE" sz="1200" dirty="0" smtClean="0"/>
              <a:t>: </a:t>
            </a:r>
            <a:r>
              <a:rPr lang="de-DE" sz="1200" dirty="0" err="1" smtClean="0"/>
              <a:t>customized+special</a:t>
            </a:r>
            <a:r>
              <a:rPr lang="de-DE" sz="1200" dirty="0" smtClean="0"/>
              <a:t> </a:t>
            </a:r>
            <a:r>
              <a:rPr lang="de-DE" sz="1200" dirty="0" err="1" smtClean="0"/>
              <a:t>shower</a:t>
            </a:r>
            <a:r>
              <a:rPr lang="de-DE" sz="1200" dirty="0" smtClean="0"/>
              <a:t> </a:t>
            </a:r>
            <a:r>
              <a:rPr lang="de-DE" sz="1200" dirty="0" err="1" smtClean="0"/>
              <a:t>channels</a:t>
            </a:r>
            <a:r>
              <a:rPr lang="de-DE" sz="1200" dirty="0" smtClean="0"/>
              <a:t> (i.e. </a:t>
            </a:r>
            <a:r>
              <a:rPr lang="de-DE" sz="1200" dirty="0" err="1" smtClean="0"/>
              <a:t>ShowerDrain</a:t>
            </a:r>
            <a:r>
              <a:rPr lang="de-DE" sz="1200" dirty="0" smtClean="0"/>
              <a:t> X)</a:t>
            </a:r>
            <a:endParaRPr lang="de-DE" sz="1200" dirty="0"/>
          </a:p>
        </p:txBody>
      </p:sp>
      <p:pic>
        <p:nvPicPr>
          <p:cNvPr id="42" name="Picture 4" descr="C:\Eigene Dateien\Schulungen\2013\NEUE Vorträge 2013\Bilder - Fotos - Renderings\Entwässern\ShowerDrain Duschrinne\S-line\S-line_GV-34-0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7119" y="4398854"/>
            <a:ext cx="1980075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PM_Mktg_Entw\Produktmanagement\14. Geschäftsfeld Bad Boden Dach\02 PM Bad\01. Projekte\FE-12-xxxx\FE-12-0022 B-line (C mit Mc Alpine)\Produktrendering B-line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223" y="2141134"/>
            <a:ext cx="2373459" cy="10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405" y="2204594"/>
            <a:ext cx="2304000" cy="9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 descr="showerdrain_koerper_rendering_"/>
          <p:cNvPicPr>
            <a:picLocks noChangeAspect="1" noChangeArrowheads="1"/>
          </p:cNvPicPr>
          <p:nvPr/>
        </p:nvPicPr>
        <p:blipFill rotWithShape="1">
          <a:blip r:embed="rId8" cstate="email">
            <a:lum contrast="1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6602" y="2158531"/>
            <a:ext cx="2041108" cy="102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3309022" y="3391596"/>
            <a:ext cx="233076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de-DE" sz="1600" dirty="0" smtClean="0"/>
              <a:t>ACO </a:t>
            </a:r>
            <a:r>
              <a:rPr lang="de-DE" sz="1600" dirty="0" err="1" smtClean="0"/>
              <a:t>ShowerDrain</a:t>
            </a:r>
            <a:r>
              <a:rPr lang="de-DE" sz="1600" dirty="0" smtClean="0"/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C</a:t>
            </a:r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1600" dirty="0" smtClean="0"/>
              <a:t>The </a:t>
            </a:r>
            <a:r>
              <a:rPr lang="de-DE" sz="1600" dirty="0" err="1" smtClean="0"/>
              <a:t>functional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</a:t>
            </a:r>
            <a:endParaRPr lang="de-DE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702766" y="3391596"/>
            <a:ext cx="211237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de-DE" sz="1600" dirty="0" smtClean="0"/>
              <a:t>ACO </a:t>
            </a:r>
            <a:r>
              <a:rPr lang="de-DE" sz="1600" dirty="0" err="1" smtClean="0"/>
              <a:t>ShowerDrain</a:t>
            </a:r>
            <a:r>
              <a:rPr lang="de-DE" sz="1600" dirty="0" smtClean="0"/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B</a:t>
            </a:r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1600" dirty="0" smtClean="0"/>
              <a:t>The </a:t>
            </a:r>
            <a:r>
              <a:rPr lang="de-DE" sz="1600" dirty="0" err="1" smtClean="0"/>
              <a:t>basic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</a:t>
            </a:r>
            <a:endParaRPr lang="de-DE" sz="1600" dirty="0"/>
          </a:p>
        </p:txBody>
      </p:sp>
      <p:sp>
        <p:nvSpPr>
          <p:cNvPr id="23" name="Split 96345800678912064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93143" y="1493345"/>
            <a:ext cx="2562524" cy="57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lIns="36000" tIns="40167" rIns="36000" bIns="40167" anchor="ctr" anchorCtr="0">
            <a:spAutoFit/>
          </a:bodyPr>
          <a:lstStyle/>
          <a:p>
            <a:pPr lvl="0" algn="ctr" defTabSz="803392"/>
            <a:r>
              <a:rPr lang="en-US" sz="1600" b="1" dirty="0" smtClean="0">
                <a:solidFill>
                  <a:srgbClr val="FFFFFF"/>
                </a:solidFill>
              </a:rPr>
              <a:t>Better</a:t>
            </a:r>
            <a:endParaRPr lang="en-US" sz="1600" b="1" dirty="0">
              <a:solidFill>
                <a:srgbClr val="FFFFFF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220058" y="1523931"/>
            <a:ext cx="498269" cy="221337"/>
            <a:chOff x="6161963" y="1371531"/>
            <a:chExt cx="498269" cy="221337"/>
          </a:xfrm>
        </p:grpSpPr>
        <p:sp>
          <p:nvSpPr>
            <p:cNvPr id="32" name="Stern mit 5 Zacken 31"/>
            <p:cNvSpPr/>
            <p:nvPr/>
          </p:nvSpPr>
          <p:spPr bwMode="auto">
            <a:xfrm>
              <a:off x="6161963" y="1371531"/>
              <a:ext cx="257619" cy="22133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6" tIns="45713" rIns="91426" bIns="45713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Stern mit 5 Zacken 32"/>
            <p:cNvSpPr/>
            <p:nvPr/>
          </p:nvSpPr>
          <p:spPr bwMode="auto">
            <a:xfrm>
              <a:off x="6404156" y="1371531"/>
              <a:ext cx="256076" cy="221337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6" tIns="45713" rIns="91426" bIns="45713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6169195" y="3391596"/>
            <a:ext cx="219592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de-DE" sz="1600" dirty="0"/>
              <a:t>ACO </a:t>
            </a:r>
            <a:r>
              <a:rPr lang="de-DE" sz="1600" dirty="0" err="1"/>
              <a:t>ShowerDrain</a:t>
            </a:r>
            <a:r>
              <a:rPr lang="de-DE" sz="1600" dirty="0"/>
              <a:t> </a:t>
            </a:r>
            <a:r>
              <a:rPr lang="de-DE" sz="2000" b="1" dirty="0">
                <a:solidFill>
                  <a:schemeClr val="accent1"/>
                </a:solidFill>
              </a:rPr>
              <a:t>E</a:t>
            </a:r>
          </a:p>
          <a:p>
            <a:r>
              <a:rPr lang="de-DE" sz="1600" dirty="0" smtClean="0"/>
              <a:t>The versatile </a:t>
            </a:r>
            <a:r>
              <a:rPr lang="de-DE" sz="1600" dirty="0" err="1" smtClean="0"/>
              <a:t>channel</a:t>
            </a:r>
            <a:endParaRPr lang="de-DE" sz="1600" dirty="0"/>
          </a:p>
        </p:txBody>
      </p:sp>
      <p:sp>
        <p:nvSpPr>
          <p:cNvPr id="27" name="Textfeld 26"/>
          <p:cNvSpPr txBox="1"/>
          <p:nvPr/>
        </p:nvSpPr>
        <p:spPr>
          <a:xfrm>
            <a:off x="6217382" y="5474514"/>
            <a:ext cx="209954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de-DE" sz="1600" dirty="0"/>
              <a:t>ACO </a:t>
            </a:r>
            <a:r>
              <a:rPr lang="de-DE" sz="1600" dirty="0" err="1"/>
              <a:t>ShowerDrain</a:t>
            </a:r>
            <a:r>
              <a:rPr lang="de-DE" sz="1600" dirty="0"/>
              <a:t> </a:t>
            </a:r>
            <a:r>
              <a:rPr lang="de-DE" sz="2000" b="1" dirty="0">
                <a:solidFill>
                  <a:schemeClr val="accent1"/>
                </a:solidFill>
              </a:rPr>
              <a:t>S</a:t>
            </a:r>
          </a:p>
          <a:p>
            <a:r>
              <a:rPr lang="de-DE" sz="1600" dirty="0" smtClean="0"/>
              <a:t>The elegant </a:t>
            </a:r>
            <a:r>
              <a:rPr lang="de-DE" sz="1600" dirty="0" err="1" smtClean="0"/>
              <a:t>channel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2162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/>
            <a:r>
              <a:rPr lang="de-DE" dirty="0"/>
              <a:t>ACO </a:t>
            </a:r>
            <a:r>
              <a:rPr lang="de-DE" dirty="0" err="1"/>
              <a:t>ShowerDrain</a:t>
            </a:r>
            <a:r>
              <a:rPr lang="de-DE" dirty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portfolio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E</a:t>
            </a:r>
            <a:endParaRPr lang="de-DE" dirty="0">
              <a:solidFill>
                <a:srgbClr val="DF0029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349377" y="1770557"/>
            <a:ext cx="5543318" cy="492443"/>
            <a:chOff x="3349377" y="1644002"/>
            <a:chExt cx="5543318" cy="492443"/>
          </a:xfrm>
        </p:grpSpPr>
        <p:sp>
          <p:nvSpPr>
            <p:cNvPr id="61" name="Rechteck 60"/>
            <p:cNvSpPr/>
            <p:nvPr/>
          </p:nvSpPr>
          <p:spPr>
            <a:xfrm>
              <a:off x="3349377" y="1644002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Flow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rates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2" name="Rectangle 4"/>
            <p:cNvSpPr txBox="1">
              <a:spLocks noChangeArrowheads="1"/>
            </p:cNvSpPr>
            <p:nvPr/>
          </p:nvSpPr>
          <p:spPr bwMode="auto">
            <a:xfrm>
              <a:off x="4870061" y="1644002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No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water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stacking</a:t>
              </a:r>
              <a:r>
                <a:rPr lang="de-DE" sz="1600" kern="0" dirty="0" smtClean="0"/>
                <a:t>: 0.4 </a:t>
              </a:r>
              <a:r>
                <a:rPr lang="de-DE" sz="1600" kern="0" dirty="0"/>
                <a:t>l/s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With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stacking</a:t>
              </a:r>
              <a:r>
                <a:rPr lang="de-DE" sz="1600" kern="0" dirty="0" smtClean="0"/>
                <a:t> (20 </a:t>
              </a:r>
              <a:r>
                <a:rPr lang="de-DE" sz="1600" kern="0" dirty="0"/>
                <a:t>mm): </a:t>
              </a:r>
              <a:r>
                <a:rPr lang="de-DE" sz="1600" kern="0" dirty="0" smtClean="0"/>
                <a:t>0.6 </a:t>
              </a:r>
              <a:r>
                <a:rPr lang="de-DE" sz="1600" kern="0" dirty="0"/>
                <a:t>l/s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349377" y="2741196"/>
            <a:ext cx="5543318" cy="738664"/>
            <a:chOff x="3349377" y="2902426"/>
            <a:chExt cx="5543318" cy="738664"/>
          </a:xfrm>
        </p:grpSpPr>
        <p:sp>
          <p:nvSpPr>
            <p:cNvPr id="63" name="Rechteck 62"/>
            <p:cNvSpPr/>
            <p:nvPr/>
          </p:nvSpPr>
          <p:spPr>
            <a:xfrm>
              <a:off x="3349377" y="2902426"/>
              <a:ext cx="1323732" cy="738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Building -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installation</a:t>
              </a:r>
              <a:r>
                <a:rPr lang="de-DE" sz="1600" b="1" dirty="0" smtClean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height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4" name="Rectangle 4"/>
            <p:cNvSpPr txBox="1">
              <a:spLocks noChangeArrowheads="1"/>
            </p:cNvSpPr>
            <p:nvPr/>
          </p:nvSpPr>
          <p:spPr bwMode="auto">
            <a:xfrm>
              <a:off x="4870061" y="2902426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64-79 </a:t>
              </a:r>
              <a:r>
                <a:rPr lang="de-DE" sz="1600" kern="0" dirty="0"/>
                <a:t>mm </a:t>
              </a:r>
              <a:r>
                <a:rPr lang="de-DE" sz="1600" kern="0" dirty="0" smtClean="0"/>
                <a:t>ND40 WS25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90-105 </a:t>
              </a:r>
              <a:r>
                <a:rPr lang="de-DE" sz="1600" kern="0" dirty="0"/>
                <a:t>mm </a:t>
              </a:r>
              <a:r>
                <a:rPr lang="de-DE" sz="1600" kern="0" dirty="0" smtClean="0"/>
                <a:t>ND50 WS50</a:t>
              </a:r>
              <a:endParaRPr lang="de-DE" sz="1600" kern="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349377" y="3711835"/>
            <a:ext cx="5543318" cy="492443"/>
            <a:chOff x="3349377" y="4160850"/>
            <a:chExt cx="5543318" cy="492443"/>
          </a:xfrm>
        </p:grpSpPr>
        <p:sp>
          <p:nvSpPr>
            <p:cNvPr id="65" name="Rechteck 64"/>
            <p:cNvSpPr/>
            <p:nvPr/>
          </p:nvSpPr>
          <p:spPr>
            <a:xfrm>
              <a:off x="3349377" y="4160850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Floor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sealing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6" name="Rectangle 4"/>
            <p:cNvSpPr txBox="1">
              <a:spLocks noChangeArrowheads="1"/>
            </p:cNvSpPr>
            <p:nvPr/>
          </p:nvSpPr>
          <p:spPr bwMode="auto">
            <a:xfrm>
              <a:off x="4870061" y="4160850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welded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gully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body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integrated</a:t>
              </a:r>
              <a:r>
                <a:rPr lang="de-DE" sz="1600" kern="0" dirty="0"/>
                <a:t> 30mm </a:t>
              </a:r>
              <a:r>
                <a:rPr lang="de-DE" sz="1600" kern="0" dirty="0" err="1"/>
                <a:t>steel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flange</a:t>
              </a:r>
              <a:endParaRPr lang="de-DE" sz="1600" kern="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349377" y="4682474"/>
            <a:ext cx="5543318" cy="492443"/>
            <a:chOff x="3349377" y="5419274"/>
            <a:chExt cx="5543318" cy="492443"/>
          </a:xfrm>
        </p:grpSpPr>
        <p:sp>
          <p:nvSpPr>
            <p:cNvPr id="67" name="Rechteck 66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Handling</a:t>
              </a:r>
            </a:p>
          </p:txBody>
        </p:sp>
        <p:sp>
          <p:nvSpPr>
            <p:cNvPr id="68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Feet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pre-installed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One</a:t>
              </a:r>
              <a:r>
                <a:rPr lang="de-DE" sz="1600" kern="0" dirty="0"/>
                <a:t>-piece </a:t>
              </a:r>
              <a:r>
                <a:rPr lang="de-DE" sz="1600" kern="0" dirty="0" err="1"/>
                <a:t>product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solution</a:t>
              </a:r>
              <a:endParaRPr lang="de-DE" sz="1600" kern="0" dirty="0"/>
            </a:p>
          </p:txBody>
        </p:sp>
      </p:grpSp>
      <p:cxnSp>
        <p:nvCxnSpPr>
          <p:cNvPr id="69" name="Gerade Verbindung 68"/>
          <p:cNvCxnSpPr/>
          <p:nvPr/>
        </p:nvCxnSpPr>
        <p:spPr bwMode="auto">
          <a:xfrm flipH="1">
            <a:off x="3349377" y="2614642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>
            <a:off x="3349377" y="3585281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3349377" y="4555920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uppieren 27"/>
          <p:cNvGrpSpPr/>
          <p:nvPr/>
        </p:nvGrpSpPr>
        <p:grpSpPr>
          <a:xfrm>
            <a:off x="3349377" y="5653117"/>
            <a:ext cx="5543318" cy="246221"/>
            <a:chOff x="3349377" y="5419274"/>
            <a:chExt cx="5543318" cy="246221"/>
          </a:xfrm>
        </p:grpSpPr>
        <p:sp>
          <p:nvSpPr>
            <p:cNvPr id="30" name="Rechteck 29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>
                  <a:solidFill>
                    <a:schemeClr val="accent1"/>
                  </a:solidFill>
                </a:rPr>
                <a:t>Length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700</a:t>
              </a:r>
              <a:r>
                <a:rPr lang="de-DE" sz="1600" kern="0" dirty="0"/>
                <a:t>/ 800/ 900/ 1000/ 1200 mm</a:t>
              </a:r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 flipH="1">
            <a:off x="3349377" y="5526559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32"/>
          <p:cNvCxnSpPr/>
          <p:nvPr/>
        </p:nvCxnSpPr>
        <p:spPr bwMode="auto">
          <a:xfrm flipH="1">
            <a:off x="3349377" y="1644003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50" y="1574466"/>
            <a:ext cx="3087840" cy="50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eaLnBrk="1" hangingPunct="1"/>
            <a:r>
              <a:rPr lang="de-DE" dirty="0"/>
              <a:t>ACO </a:t>
            </a:r>
            <a:r>
              <a:rPr lang="de-DE" dirty="0" err="1"/>
              <a:t>ShowerDrain</a:t>
            </a:r>
            <a:r>
              <a:rPr lang="de-DE" dirty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portfolio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ACO </a:t>
            </a:r>
            <a:r>
              <a:rPr lang="de-DE" dirty="0" err="1"/>
              <a:t>ShowerDrain</a:t>
            </a:r>
            <a:r>
              <a:rPr lang="de-DE" dirty="0"/>
              <a:t> </a:t>
            </a:r>
            <a:r>
              <a:rPr lang="de-DE" dirty="0" smtClean="0"/>
              <a:t>E – </a:t>
            </a:r>
            <a:r>
              <a:rPr lang="de-DE" dirty="0" err="1" smtClean="0"/>
              <a:t>fire</a:t>
            </a:r>
            <a:r>
              <a:rPr lang="de-DE" dirty="0" smtClean="0"/>
              <a:t> </a:t>
            </a:r>
            <a:r>
              <a:rPr lang="de-DE" dirty="0" err="1" smtClean="0"/>
              <a:t>protection</a:t>
            </a:r>
            <a:endParaRPr lang="de-DE" dirty="0"/>
          </a:p>
        </p:txBody>
      </p:sp>
      <p:sp>
        <p:nvSpPr>
          <p:cNvPr id="61" name="Rechteck 60"/>
          <p:cNvSpPr/>
          <p:nvPr/>
        </p:nvSpPr>
        <p:spPr>
          <a:xfrm>
            <a:off x="3349377" y="1770557"/>
            <a:ext cx="1323732" cy="2462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>
                <a:solidFill>
                  <a:schemeClr val="accent1"/>
                </a:solidFill>
              </a:rPr>
              <a:t>Flow </a:t>
            </a:r>
            <a:r>
              <a:rPr lang="de-DE" sz="1600" b="1" dirty="0" err="1">
                <a:solidFill>
                  <a:schemeClr val="accent1"/>
                </a:solidFill>
              </a:rPr>
              <a:t>rates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62" name="Rectangle 4"/>
          <p:cNvSpPr txBox="1">
            <a:spLocks noChangeArrowheads="1"/>
          </p:cNvSpPr>
          <p:nvPr/>
        </p:nvSpPr>
        <p:spPr bwMode="auto">
          <a:xfrm>
            <a:off x="4870061" y="1770557"/>
            <a:ext cx="402263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265113" lvl="1" indent="-263525" eaLnBrk="1" hangingPunct="1">
              <a:lnSpc>
                <a:spcPct val="100000"/>
              </a:lnSpc>
              <a:spcBef>
                <a:spcPts val="0"/>
              </a:spcBef>
            </a:pPr>
            <a:r>
              <a:rPr lang="de-DE" sz="1600" kern="0" dirty="0" err="1" smtClean="0"/>
              <a:t>No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water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stacking</a:t>
            </a:r>
            <a:r>
              <a:rPr lang="de-DE" sz="1600" kern="0" dirty="0" smtClean="0"/>
              <a:t>: 0.5 </a:t>
            </a:r>
            <a:r>
              <a:rPr lang="de-DE" sz="1600" kern="0" dirty="0"/>
              <a:t>l/s</a:t>
            </a:r>
          </a:p>
          <a:p>
            <a:pPr marL="265113" lvl="1" indent="-263525" eaLnBrk="1" hangingPunct="1">
              <a:lnSpc>
                <a:spcPct val="100000"/>
              </a:lnSpc>
              <a:spcBef>
                <a:spcPts val="0"/>
              </a:spcBef>
            </a:pPr>
            <a:r>
              <a:rPr lang="de-DE" sz="1600" kern="0" dirty="0" err="1" smtClean="0"/>
              <a:t>With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stacking</a:t>
            </a:r>
            <a:r>
              <a:rPr lang="de-DE" sz="1600" kern="0" dirty="0" smtClean="0"/>
              <a:t> (20 </a:t>
            </a:r>
            <a:r>
              <a:rPr lang="de-DE" sz="1600" kern="0" dirty="0"/>
              <a:t>mm</a:t>
            </a:r>
            <a:r>
              <a:rPr lang="de-DE" sz="1600" kern="0" dirty="0" smtClean="0"/>
              <a:t>): 0.65 </a:t>
            </a:r>
            <a:r>
              <a:rPr lang="de-DE" sz="1600" kern="0" dirty="0"/>
              <a:t>l/s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3349377" y="2741196"/>
            <a:ext cx="5794622" cy="738664"/>
            <a:chOff x="3349377" y="2902426"/>
            <a:chExt cx="5794622" cy="738664"/>
          </a:xfrm>
        </p:grpSpPr>
        <p:sp>
          <p:nvSpPr>
            <p:cNvPr id="63" name="Rechteck 62"/>
            <p:cNvSpPr/>
            <p:nvPr/>
          </p:nvSpPr>
          <p:spPr>
            <a:xfrm>
              <a:off x="3349377" y="2902426"/>
              <a:ext cx="1323732" cy="738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Building -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installation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height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4" name="Rectangle 4"/>
            <p:cNvSpPr txBox="1">
              <a:spLocks noChangeArrowheads="1"/>
            </p:cNvSpPr>
            <p:nvPr/>
          </p:nvSpPr>
          <p:spPr bwMode="auto">
            <a:xfrm>
              <a:off x="4870060" y="2902426"/>
              <a:ext cx="4273939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/>
                <a:t>64-79 mm </a:t>
              </a:r>
              <a:r>
                <a:rPr lang="de-DE" sz="1600" kern="0" dirty="0" smtClean="0"/>
                <a:t>ND40 WS25 (Fit-in)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/>
                <a:t>90-105 mm </a:t>
              </a:r>
              <a:r>
                <a:rPr lang="de-DE" sz="1600" kern="0" dirty="0" smtClean="0"/>
                <a:t>ND50 WS50 (</a:t>
              </a:r>
              <a:r>
                <a:rPr lang="de-DE" sz="1600" kern="0" dirty="0" err="1" smtClean="0"/>
                <a:t>no</a:t>
              </a:r>
              <a:r>
                <a:rPr lang="de-DE" sz="1600" kern="0" dirty="0" smtClean="0"/>
                <a:t> Fit-in)</a:t>
              </a:r>
              <a:endParaRPr lang="de-DE" sz="1600" kern="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349377" y="3711835"/>
            <a:ext cx="5543318" cy="492443"/>
            <a:chOff x="3349377" y="4160850"/>
            <a:chExt cx="5543318" cy="492443"/>
          </a:xfrm>
        </p:grpSpPr>
        <p:sp>
          <p:nvSpPr>
            <p:cNvPr id="65" name="Rechteck 64"/>
            <p:cNvSpPr/>
            <p:nvPr/>
          </p:nvSpPr>
          <p:spPr>
            <a:xfrm>
              <a:off x="3349377" y="4160850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Floor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sealing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6" name="Rectangle 4"/>
            <p:cNvSpPr txBox="1">
              <a:spLocks noChangeArrowheads="1"/>
            </p:cNvSpPr>
            <p:nvPr/>
          </p:nvSpPr>
          <p:spPr bwMode="auto">
            <a:xfrm>
              <a:off x="4870061" y="4160850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welded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gully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body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integrated</a:t>
              </a:r>
              <a:r>
                <a:rPr lang="de-DE" sz="1600" kern="0" dirty="0"/>
                <a:t> 30mm </a:t>
              </a:r>
              <a:r>
                <a:rPr lang="de-DE" sz="1600" kern="0" dirty="0" err="1"/>
                <a:t>steel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flange</a:t>
              </a:r>
              <a:endParaRPr lang="de-DE" sz="1600" kern="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349377" y="4682474"/>
            <a:ext cx="5543318" cy="738664"/>
            <a:chOff x="3349377" y="5419274"/>
            <a:chExt cx="5543318" cy="738664"/>
          </a:xfrm>
        </p:grpSpPr>
        <p:sp>
          <p:nvSpPr>
            <p:cNvPr id="67" name="Rechteck 66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Handling</a:t>
              </a:r>
            </a:p>
          </p:txBody>
        </p:sp>
        <p:sp>
          <p:nvSpPr>
            <p:cNvPr id="68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Easy </a:t>
              </a:r>
              <a:r>
                <a:rPr lang="de-DE" sz="1600" kern="0" dirty="0" err="1" smtClean="0"/>
                <a:t>vertical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installation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by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core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bore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and</a:t>
              </a:r>
              <a:r>
                <a:rPr lang="de-DE" sz="1600" kern="0" dirty="0" smtClean="0"/>
                <a:t> Fit-in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One</a:t>
              </a:r>
              <a:r>
                <a:rPr lang="de-DE" sz="1600" kern="0" dirty="0"/>
                <a:t>-piece </a:t>
              </a:r>
              <a:r>
                <a:rPr lang="de-DE" sz="1600" kern="0" dirty="0" err="1"/>
                <a:t>product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solution</a:t>
              </a:r>
              <a:endParaRPr lang="de-DE" sz="1600" kern="0" dirty="0"/>
            </a:p>
          </p:txBody>
        </p:sp>
      </p:grpSp>
      <p:cxnSp>
        <p:nvCxnSpPr>
          <p:cNvPr id="69" name="Gerade Verbindung 68"/>
          <p:cNvCxnSpPr/>
          <p:nvPr/>
        </p:nvCxnSpPr>
        <p:spPr bwMode="auto">
          <a:xfrm flipH="1">
            <a:off x="3349377" y="2614642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>
            <a:off x="3349377" y="3585281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3349377" y="4555920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uppieren 27"/>
          <p:cNvGrpSpPr/>
          <p:nvPr/>
        </p:nvGrpSpPr>
        <p:grpSpPr>
          <a:xfrm>
            <a:off x="3349377" y="5653117"/>
            <a:ext cx="5543318" cy="246221"/>
            <a:chOff x="3349377" y="5419274"/>
            <a:chExt cx="5543318" cy="246221"/>
          </a:xfrm>
        </p:grpSpPr>
        <p:sp>
          <p:nvSpPr>
            <p:cNvPr id="30" name="Rechteck 29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>
                  <a:solidFill>
                    <a:schemeClr val="accent1"/>
                  </a:solidFill>
                </a:rPr>
                <a:t>Length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700</a:t>
              </a:r>
              <a:r>
                <a:rPr lang="de-DE" sz="1600" kern="0" dirty="0"/>
                <a:t>/ 800/ 900/ 1000/ 1200 mm</a:t>
              </a:r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 flipH="1">
            <a:off x="3349377" y="5526559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32"/>
          <p:cNvCxnSpPr/>
          <p:nvPr/>
        </p:nvCxnSpPr>
        <p:spPr bwMode="auto">
          <a:xfrm flipH="1">
            <a:off x="3349377" y="1644003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5" name="Gruppieren 44"/>
          <p:cNvGrpSpPr/>
          <p:nvPr/>
        </p:nvGrpSpPr>
        <p:grpSpPr>
          <a:xfrm>
            <a:off x="8306954" y="6188628"/>
            <a:ext cx="558000" cy="556876"/>
            <a:chOff x="760931" y="2294112"/>
            <a:chExt cx="558000" cy="556876"/>
          </a:xfrm>
        </p:grpSpPr>
        <p:sp>
          <p:nvSpPr>
            <p:cNvPr id="46" name="Raute 45"/>
            <p:cNvSpPr/>
            <p:nvPr/>
          </p:nvSpPr>
          <p:spPr>
            <a:xfrm>
              <a:off x="760931" y="2294112"/>
              <a:ext cx="558000" cy="556876"/>
            </a:xfrm>
            <a:prstGeom prst="diamond">
              <a:avLst/>
            </a:prstGeom>
            <a:solidFill>
              <a:schemeClr val="bg1"/>
            </a:solidFill>
            <a:ln w="41275" cap="flat" cmpd="sng" algn="ctr">
              <a:solidFill>
                <a:srgbClr val="E200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48" name="Freeform 13"/>
            <p:cNvSpPr>
              <a:spLocks/>
            </p:cNvSpPr>
            <p:nvPr/>
          </p:nvSpPr>
          <p:spPr bwMode="auto">
            <a:xfrm>
              <a:off x="941549" y="2389087"/>
              <a:ext cx="196765" cy="308380"/>
            </a:xfrm>
            <a:custGeom>
              <a:avLst/>
              <a:gdLst/>
              <a:ahLst/>
              <a:cxnLst>
                <a:cxn ang="0">
                  <a:pos x="342" y="370"/>
                </a:cxn>
                <a:cxn ang="0">
                  <a:pos x="336" y="342"/>
                </a:cxn>
                <a:cxn ang="0">
                  <a:pos x="314" y="290"/>
                </a:cxn>
                <a:cxn ang="0">
                  <a:pos x="298" y="270"/>
                </a:cxn>
                <a:cxn ang="0">
                  <a:pos x="272" y="232"/>
                </a:cxn>
                <a:cxn ang="0">
                  <a:pos x="252" y="192"/>
                </a:cxn>
                <a:cxn ang="0">
                  <a:pos x="238" y="146"/>
                </a:cxn>
                <a:cxn ang="0">
                  <a:pos x="230" y="98"/>
                </a:cxn>
                <a:cxn ang="0">
                  <a:pos x="226" y="114"/>
                </a:cxn>
                <a:cxn ang="0">
                  <a:pos x="210" y="156"/>
                </a:cxn>
                <a:cxn ang="0">
                  <a:pos x="202" y="186"/>
                </a:cxn>
                <a:cxn ang="0">
                  <a:pos x="200" y="214"/>
                </a:cxn>
                <a:cxn ang="0">
                  <a:pos x="196" y="184"/>
                </a:cxn>
                <a:cxn ang="0">
                  <a:pos x="184" y="128"/>
                </a:cxn>
                <a:cxn ang="0">
                  <a:pos x="164" y="74"/>
                </a:cxn>
                <a:cxn ang="0">
                  <a:pos x="138" y="24"/>
                </a:cxn>
                <a:cxn ang="0">
                  <a:pos x="124" y="0"/>
                </a:cxn>
                <a:cxn ang="0">
                  <a:pos x="128" y="34"/>
                </a:cxn>
                <a:cxn ang="0">
                  <a:pos x="126" y="100"/>
                </a:cxn>
                <a:cxn ang="0">
                  <a:pos x="110" y="162"/>
                </a:cxn>
                <a:cxn ang="0">
                  <a:pos x="82" y="220"/>
                </a:cxn>
                <a:cxn ang="0">
                  <a:pos x="44" y="270"/>
                </a:cxn>
                <a:cxn ang="0">
                  <a:pos x="34" y="282"/>
                </a:cxn>
                <a:cxn ang="0">
                  <a:pos x="16" y="312"/>
                </a:cxn>
                <a:cxn ang="0">
                  <a:pos x="6" y="344"/>
                </a:cxn>
                <a:cxn ang="0">
                  <a:pos x="0" y="378"/>
                </a:cxn>
                <a:cxn ang="0">
                  <a:pos x="2" y="396"/>
                </a:cxn>
                <a:cxn ang="0">
                  <a:pos x="10" y="440"/>
                </a:cxn>
                <a:cxn ang="0">
                  <a:pos x="32" y="480"/>
                </a:cxn>
                <a:cxn ang="0">
                  <a:pos x="60" y="512"/>
                </a:cxn>
                <a:cxn ang="0">
                  <a:pos x="98" y="536"/>
                </a:cxn>
                <a:cxn ang="0">
                  <a:pos x="94" y="526"/>
                </a:cxn>
                <a:cxn ang="0">
                  <a:pos x="90" y="506"/>
                </a:cxn>
                <a:cxn ang="0">
                  <a:pos x="88" y="496"/>
                </a:cxn>
                <a:cxn ang="0">
                  <a:pos x="96" y="462"/>
                </a:cxn>
                <a:cxn ang="0">
                  <a:pos x="116" y="436"/>
                </a:cxn>
                <a:cxn ang="0">
                  <a:pos x="128" y="426"/>
                </a:cxn>
                <a:cxn ang="0">
                  <a:pos x="146" y="400"/>
                </a:cxn>
                <a:cxn ang="0">
                  <a:pos x="162" y="374"/>
                </a:cxn>
                <a:cxn ang="0">
                  <a:pos x="170" y="342"/>
                </a:cxn>
                <a:cxn ang="0">
                  <a:pos x="172" y="326"/>
                </a:cxn>
                <a:cxn ang="0">
                  <a:pos x="172" y="324"/>
                </a:cxn>
                <a:cxn ang="0">
                  <a:pos x="172" y="326"/>
                </a:cxn>
                <a:cxn ang="0">
                  <a:pos x="174" y="342"/>
                </a:cxn>
                <a:cxn ang="0">
                  <a:pos x="182" y="374"/>
                </a:cxn>
                <a:cxn ang="0">
                  <a:pos x="196" y="402"/>
                </a:cxn>
                <a:cxn ang="0">
                  <a:pos x="214" y="426"/>
                </a:cxn>
                <a:cxn ang="0">
                  <a:pos x="226" y="436"/>
                </a:cxn>
                <a:cxn ang="0">
                  <a:pos x="244" y="464"/>
                </a:cxn>
                <a:cxn ang="0">
                  <a:pos x="252" y="496"/>
                </a:cxn>
                <a:cxn ang="0">
                  <a:pos x="252" y="508"/>
                </a:cxn>
                <a:cxn ang="0">
                  <a:pos x="248" y="528"/>
                </a:cxn>
                <a:cxn ang="0">
                  <a:pos x="244" y="536"/>
                </a:cxn>
                <a:cxn ang="0">
                  <a:pos x="286" y="508"/>
                </a:cxn>
                <a:cxn ang="0">
                  <a:pos x="318" y="470"/>
                </a:cxn>
                <a:cxn ang="0">
                  <a:pos x="338" y="422"/>
                </a:cxn>
                <a:cxn ang="0">
                  <a:pos x="342" y="370"/>
                </a:cxn>
              </a:cxnLst>
              <a:rect l="0" t="0" r="r" b="b"/>
              <a:pathLst>
                <a:path w="342" h="536">
                  <a:moveTo>
                    <a:pt x="342" y="370"/>
                  </a:moveTo>
                  <a:lnTo>
                    <a:pt x="342" y="370"/>
                  </a:lnTo>
                  <a:lnTo>
                    <a:pt x="340" y="356"/>
                  </a:lnTo>
                  <a:lnTo>
                    <a:pt x="336" y="342"/>
                  </a:lnTo>
                  <a:lnTo>
                    <a:pt x="328" y="314"/>
                  </a:lnTo>
                  <a:lnTo>
                    <a:pt x="314" y="290"/>
                  </a:lnTo>
                  <a:lnTo>
                    <a:pt x="298" y="270"/>
                  </a:lnTo>
                  <a:lnTo>
                    <a:pt x="298" y="270"/>
                  </a:lnTo>
                  <a:lnTo>
                    <a:pt x="284" y="252"/>
                  </a:lnTo>
                  <a:lnTo>
                    <a:pt x="272" y="232"/>
                  </a:lnTo>
                  <a:lnTo>
                    <a:pt x="262" y="212"/>
                  </a:lnTo>
                  <a:lnTo>
                    <a:pt x="252" y="192"/>
                  </a:lnTo>
                  <a:lnTo>
                    <a:pt x="244" y="168"/>
                  </a:lnTo>
                  <a:lnTo>
                    <a:pt x="238" y="146"/>
                  </a:lnTo>
                  <a:lnTo>
                    <a:pt x="232" y="122"/>
                  </a:lnTo>
                  <a:lnTo>
                    <a:pt x="230" y="98"/>
                  </a:lnTo>
                  <a:lnTo>
                    <a:pt x="230" y="98"/>
                  </a:lnTo>
                  <a:lnTo>
                    <a:pt x="226" y="114"/>
                  </a:lnTo>
                  <a:lnTo>
                    <a:pt x="222" y="128"/>
                  </a:lnTo>
                  <a:lnTo>
                    <a:pt x="210" y="156"/>
                  </a:lnTo>
                  <a:lnTo>
                    <a:pt x="206" y="172"/>
                  </a:lnTo>
                  <a:lnTo>
                    <a:pt x="202" y="186"/>
                  </a:lnTo>
                  <a:lnTo>
                    <a:pt x="200" y="200"/>
                  </a:lnTo>
                  <a:lnTo>
                    <a:pt x="200" y="214"/>
                  </a:lnTo>
                  <a:lnTo>
                    <a:pt x="200" y="214"/>
                  </a:lnTo>
                  <a:lnTo>
                    <a:pt x="196" y="184"/>
                  </a:lnTo>
                  <a:lnTo>
                    <a:pt x="190" y="156"/>
                  </a:lnTo>
                  <a:lnTo>
                    <a:pt x="184" y="128"/>
                  </a:lnTo>
                  <a:lnTo>
                    <a:pt x="174" y="100"/>
                  </a:lnTo>
                  <a:lnTo>
                    <a:pt x="164" y="74"/>
                  </a:lnTo>
                  <a:lnTo>
                    <a:pt x="152" y="48"/>
                  </a:lnTo>
                  <a:lnTo>
                    <a:pt x="138" y="24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30" y="68"/>
                  </a:lnTo>
                  <a:lnTo>
                    <a:pt x="126" y="100"/>
                  </a:lnTo>
                  <a:lnTo>
                    <a:pt x="120" y="132"/>
                  </a:lnTo>
                  <a:lnTo>
                    <a:pt x="110" y="162"/>
                  </a:lnTo>
                  <a:lnTo>
                    <a:pt x="96" y="192"/>
                  </a:lnTo>
                  <a:lnTo>
                    <a:pt x="82" y="220"/>
                  </a:lnTo>
                  <a:lnTo>
                    <a:pt x="64" y="246"/>
                  </a:lnTo>
                  <a:lnTo>
                    <a:pt x="44" y="270"/>
                  </a:lnTo>
                  <a:lnTo>
                    <a:pt x="44" y="270"/>
                  </a:lnTo>
                  <a:lnTo>
                    <a:pt x="34" y="282"/>
                  </a:lnTo>
                  <a:lnTo>
                    <a:pt x="24" y="296"/>
                  </a:lnTo>
                  <a:lnTo>
                    <a:pt x="16" y="312"/>
                  </a:lnTo>
                  <a:lnTo>
                    <a:pt x="10" y="328"/>
                  </a:lnTo>
                  <a:lnTo>
                    <a:pt x="6" y="344"/>
                  </a:lnTo>
                  <a:lnTo>
                    <a:pt x="2" y="360"/>
                  </a:lnTo>
                  <a:lnTo>
                    <a:pt x="0" y="378"/>
                  </a:lnTo>
                  <a:lnTo>
                    <a:pt x="2" y="396"/>
                  </a:lnTo>
                  <a:lnTo>
                    <a:pt x="2" y="396"/>
                  </a:lnTo>
                  <a:lnTo>
                    <a:pt x="4" y="418"/>
                  </a:lnTo>
                  <a:lnTo>
                    <a:pt x="10" y="440"/>
                  </a:lnTo>
                  <a:lnTo>
                    <a:pt x="20" y="460"/>
                  </a:lnTo>
                  <a:lnTo>
                    <a:pt x="32" y="480"/>
                  </a:lnTo>
                  <a:lnTo>
                    <a:pt x="46" y="498"/>
                  </a:lnTo>
                  <a:lnTo>
                    <a:pt x="60" y="512"/>
                  </a:lnTo>
                  <a:lnTo>
                    <a:pt x="78" y="526"/>
                  </a:lnTo>
                  <a:lnTo>
                    <a:pt x="98" y="536"/>
                  </a:lnTo>
                  <a:lnTo>
                    <a:pt x="98" y="536"/>
                  </a:lnTo>
                  <a:lnTo>
                    <a:pt x="94" y="526"/>
                  </a:lnTo>
                  <a:lnTo>
                    <a:pt x="90" y="516"/>
                  </a:lnTo>
                  <a:lnTo>
                    <a:pt x="90" y="506"/>
                  </a:lnTo>
                  <a:lnTo>
                    <a:pt x="88" y="496"/>
                  </a:lnTo>
                  <a:lnTo>
                    <a:pt x="88" y="496"/>
                  </a:lnTo>
                  <a:lnTo>
                    <a:pt x="92" y="478"/>
                  </a:lnTo>
                  <a:lnTo>
                    <a:pt x="96" y="462"/>
                  </a:lnTo>
                  <a:lnTo>
                    <a:pt x="106" y="448"/>
                  </a:lnTo>
                  <a:lnTo>
                    <a:pt x="116" y="436"/>
                  </a:lnTo>
                  <a:lnTo>
                    <a:pt x="116" y="436"/>
                  </a:lnTo>
                  <a:lnTo>
                    <a:pt x="128" y="426"/>
                  </a:lnTo>
                  <a:lnTo>
                    <a:pt x="138" y="414"/>
                  </a:lnTo>
                  <a:lnTo>
                    <a:pt x="146" y="400"/>
                  </a:lnTo>
                  <a:lnTo>
                    <a:pt x="154" y="388"/>
                  </a:lnTo>
                  <a:lnTo>
                    <a:pt x="162" y="374"/>
                  </a:lnTo>
                  <a:lnTo>
                    <a:pt x="166" y="358"/>
                  </a:lnTo>
                  <a:lnTo>
                    <a:pt x="170" y="342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4" y="342"/>
                  </a:lnTo>
                  <a:lnTo>
                    <a:pt x="176" y="358"/>
                  </a:lnTo>
                  <a:lnTo>
                    <a:pt x="182" y="374"/>
                  </a:lnTo>
                  <a:lnTo>
                    <a:pt x="188" y="388"/>
                  </a:lnTo>
                  <a:lnTo>
                    <a:pt x="196" y="402"/>
                  </a:lnTo>
                  <a:lnTo>
                    <a:pt x="204" y="414"/>
                  </a:lnTo>
                  <a:lnTo>
                    <a:pt x="214" y="426"/>
                  </a:lnTo>
                  <a:lnTo>
                    <a:pt x="226" y="436"/>
                  </a:lnTo>
                  <a:lnTo>
                    <a:pt x="226" y="436"/>
                  </a:lnTo>
                  <a:lnTo>
                    <a:pt x="236" y="448"/>
                  </a:lnTo>
                  <a:lnTo>
                    <a:pt x="244" y="464"/>
                  </a:lnTo>
                  <a:lnTo>
                    <a:pt x="250" y="480"/>
                  </a:lnTo>
                  <a:lnTo>
                    <a:pt x="252" y="496"/>
                  </a:lnTo>
                  <a:lnTo>
                    <a:pt x="252" y="496"/>
                  </a:lnTo>
                  <a:lnTo>
                    <a:pt x="252" y="508"/>
                  </a:lnTo>
                  <a:lnTo>
                    <a:pt x="250" y="518"/>
                  </a:lnTo>
                  <a:lnTo>
                    <a:pt x="248" y="528"/>
                  </a:lnTo>
                  <a:lnTo>
                    <a:pt x="244" y="536"/>
                  </a:lnTo>
                  <a:lnTo>
                    <a:pt x="244" y="536"/>
                  </a:lnTo>
                  <a:lnTo>
                    <a:pt x="266" y="524"/>
                  </a:lnTo>
                  <a:lnTo>
                    <a:pt x="286" y="508"/>
                  </a:lnTo>
                  <a:lnTo>
                    <a:pt x="304" y="490"/>
                  </a:lnTo>
                  <a:lnTo>
                    <a:pt x="318" y="470"/>
                  </a:lnTo>
                  <a:lnTo>
                    <a:pt x="330" y="446"/>
                  </a:lnTo>
                  <a:lnTo>
                    <a:pt x="338" y="422"/>
                  </a:lnTo>
                  <a:lnTo>
                    <a:pt x="342" y="396"/>
                  </a:lnTo>
                  <a:lnTo>
                    <a:pt x="342" y="37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1" name="Gerade Verbindung 50"/>
            <p:cNvCxnSpPr/>
            <p:nvPr/>
          </p:nvCxnSpPr>
          <p:spPr bwMode="auto">
            <a:xfrm>
              <a:off x="952227" y="2709043"/>
              <a:ext cx="175409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0" y="1574906"/>
            <a:ext cx="2888001" cy="47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ACO </a:t>
            </a:r>
            <a:r>
              <a:rPr lang="de-DE" dirty="0" err="1"/>
              <a:t>ShowerDrain</a:t>
            </a:r>
            <a:r>
              <a:rPr lang="de-DE" dirty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 err="1" smtClean="0"/>
              <a:t>portfolio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ACO </a:t>
            </a:r>
            <a:r>
              <a:rPr lang="de-DE" dirty="0" err="1"/>
              <a:t>ShowerDrain</a:t>
            </a:r>
            <a:r>
              <a:rPr lang="de-DE" dirty="0"/>
              <a:t> </a:t>
            </a:r>
            <a:r>
              <a:rPr lang="de-DE" dirty="0" smtClean="0"/>
              <a:t>E – </a:t>
            </a:r>
            <a:r>
              <a:rPr lang="de-DE" dirty="0" err="1" smtClean="0"/>
              <a:t>variety</a:t>
            </a:r>
            <a:r>
              <a:rPr lang="de-DE" dirty="0" smtClean="0"/>
              <a:t> &amp; </a:t>
            </a:r>
            <a:r>
              <a:rPr lang="de-DE" dirty="0" err="1" smtClean="0"/>
              <a:t>individuality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2104283" y="1492989"/>
            <a:ext cx="1115020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 smtClean="0">
                <a:latin typeface="Verdana" pitchFamily="34" charset="0"/>
              </a:rPr>
              <a:t>Grating</a:t>
            </a:r>
            <a:r>
              <a:rPr lang="de-DE" sz="1400" b="1" dirty="0" smtClean="0">
                <a:latin typeface="Verdana" pitchFamily="34" charset="0"/>
              </a:rPr>
              <a:t/>
            </a:r>
            <a:br>
              <a:rPr lang="de-DE" sz="1400" b="1" dirty="0" smtClean="0">
                <a:latin typeface="Verdana" pitchFamily="34" charset="0"/>
              </a:rPr>
            </a:br>
            <a:endParaRPr lang="de-DE" sz="1400" b="1" dirty="0">
              <a:latin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263719" y="1492989"/>
            <a:ext cx="1206727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latin typeface="Verdana" pitchFamily="34" charset="0"/>
              </a:rPr>
              <a:t> </a:t>
            </a:r>
            <a:r>
              <a:rPr lang="de-DE" sz="1400" b="1" dirty="0" err="1" smtClean="0">
                <a:latin typeface="Verdana" pitchFamily="34" charset="0"/>
              </a:rPr>
              <a:t>Length</a:t>
            </a:r>
            <a:endParaRPr lang="de-DE" sz="1400" b="1" dirty="0" smtClean="0"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latin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514862" y="1492989"/>
            <a:ext cx="1116000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 smtClean="0">
                <a:latin typeface="Verdana" pitchFamily="34" charset="0"/>
              </a:rPr>
              <a:t>Flange</a:t>
            </a:r>
            <a:r>
              <a:rPr lang="de-DE" sz="1400" b="1" dirty="0" smtClean="0">
                <a:latin typeface="Verdana" pitchFamily="34" charset="0"/>
              </a:rPr>
              <a:t/>
            </a:r>
            <a:br>
              <a:rPr lang="de-DE" sz="1400" b="1" dirty="0" smtClean="0">
                <a:latin typeface="Verdana" pitchFamily="34" charset="0"/>
              </a:rPr>
            </a:br>
            <a:endParaRPr lang="de-DE" sz="1400" b="1" dirty="0">
              <a:latin typeface="Verdana" pitchFamily="34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5675278" y="1492989"/>
            <a:ext cx="1116000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latin typeface="Verdana" pitchFamily="34" charset="0"/>
              </a:rPr>
              <a:t>Gully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latin typeface="Verdana" pitchFamily="34" charset="0"/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7481" y="3473476"/>
            <a:ext cx="771596" cy="59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7481" y="4587104"/>
            <a:ext cx="771596" cy="59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7481" y="2366331"/>
            <a:ext cx="771596" cy="57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698" y="4864850"/>
            <a:ext cx="1206728" cy="64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800" y="2276784"/>
            <a:ext cx="792565" cy="42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081" y="2276784"/>
            <a:ext cx="652837" cy="73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681" y="3421291"/>
            <a:ext cx="587636" cy="71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096" y="4538101"/>
            <a:ext cx="638806" cy="78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rapezoid 66"/>
          <p:cNvSpPr/>
          <p:nvPr/>
        </p:nvSpPr>
        <p:spPr bwMode="auto">
          <a:xfrm>
            <a:off x="3470801" y="2768573"/>
            <a:ext cx="792564" cy="2091245"/>
          </a:xfrm>
          <a:prstGeom prst="trapezoid">
            <a:avLst>
              <a:gd name="adj" fmla="val 33969"/>
            </a:avLst>
          </a:prstGeom>
          <a:gradFill flip="none" rotWithShape="1">
            <a:gsLst>
              <a:gs pos="100000">
                <a:schemeClr val="bg2"/>
              </a:gs>
              <a:gs pos="0">
                <a:schemeClr val="bg1">
                  <a:lumMod val="8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29" tIns="45715" rIns="91429" bIns="45715"/>
          <a:lstStyle/>
          <a:p>
            <a:pPr defTabSz="1304769">
              <a:defRPr/>
            </a:pPr>
            <a:endParaRPr lang="de-DE"/>
          </a:p>
        </p:txBody>
      </p:sp>
      <p:pic>
        <p:nvPicPr>
          <p:cNvPr id="68" name="Picture 1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0925" y="2237180"/>
            <a:ext cx="780043" cy="69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133" y="3248421"/>
            <a:ext cx="723350" cy="4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feld 71"/>
          <p:cNvSpPr txBox="1"/>
          <p:nvPr/>
        </p:nvSpPr>
        <p:spPr>
          <a:xfrm>
            <a:off x="3242205" y="5513581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200" dirty="0" smtClean="0"/>
              <a:t>max. 2400 </a:t>
            </a:r>
            <a:r>
              <a:rPr lang="de-DE" sz="1200" dirty="0"/>
              <a:t>mm</a:t>
            </a:r>
          </a:p>
        </p:txBody>
      </p:sp>
      <p:sp>
        <p:nvSpPr>
          <p:cNvPr id="78" name="Rechteck 77"/>
          <p:cNvSpPr/>
          <p:nvPr/>
        </p:nvSpPr>
        <p:spPr>
          <a:xfrm>
            <a:off x="6835694" y="1492989"/>
            <a:ext cx="884186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 smtClean="0">
                <a:latin typeface="Verdana" pitchFamily="34" charset="0"/>
              </a:rPr>
              <a:t>Safety</a:t>
            </a:r>
            <a:endParaRPr lang="de-DE" sz="1400" b="1" dirty="0" smtClean="0"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latin typeface="Verdana" pitchFamily="34" charset="0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7764296" y="1492989"/>
            <a:ext cx="1116000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latin typeface="Verdana" pitchFamily="34" charset="0"/>
              </a:rPr>
              <a:t>Accessor.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latin typeface="Verdana" pitchFamily="34" charset="0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6998787" y="2322543"/>
            <a:ext cx="558000" cy="556876"/>
            <a:chOff x="760931" y="2294112"/>
            <a:chExt cx="558000" cy="556876"/>
          </a:xfrm>
        </p:grpSpPr>
        <p:sp>
          <p:nvSpPr>
            <p:cNvPr id="29" name="Raute 28"/>
            <p:cNvSpPr/>
            <p:nvPr/>
          </p:nvSpPr>
          <p:spPr>
            <a:xfrm>
              <a:off x="760931" y="2294112"/>
              <a:ext cx="558000" cy="556876"/>
            </a:xfrm>
            <a:prstGeom prst="diamond">
              <a:avLst/>
            </a:prstGeom>
            <a:solidFill>
              <a:schemeClr val="bg1"/>
            </a:solidFill>
            <a:ln w="41275" cap="flat" cmpd="sng" algn="ctr">
              <a:solidFill>
                <a:srgbClr val="E200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941549" y="2389087"/>
              <a:ext cx="196765" cy="308380"/>
            </a:xfrm>
            <a:custGeom>
              <a:avLst/>
              <a:gdLst/>
              <a:ahLst/>
              <a:cxnLst>
                <a:cxn ang="0">
                  <a:pos x="342" y="370"/>
                </a:cxn>
                <a:cxn ang="0">
                  <a:pos x="336" y="342"/>
                </a:cxn>
                <a:cxn ang="0">
                  <a:pos x="314" y="290"/>
                </a:cxn>
                <a:cxn ang="0">
                  <a:pos x="298" y="270"/>
                </a:cxn>
                <a:cxn ang="0">
                  <a:pos x="272" y="232"/>
                </a:cxn>
                <a:cxn ang="0">
                  <a:pos x="252" y="192"/>
                </a:cxn>
                <a:cxn ang="0">
                  <a:pos x="238" y="146"/>
                </a:cxn>
                <a:cxn ang="0">
                  <a:pos x="230" y="98"/>
                </a:cxn>
                <a:cxn ang="0">
                  <a:pos x="226" y="114"/>
                </a:cxn>
                <a:cxn ang="0">
                  <a:pos x="210" y="156"/>
                </a:cxn>
                <a:cxn ang="0">
                  <a:pos x="202" y="186"/>
                </a:cxn>
                <a:cxn ang="0">
                  <a:pos x="200" y="214"/>
                </a:cxn>
                <a:cxn ang="0">
                  <a:pos x="196" y="184"/>
                </a:cxn>
                <a:cxn ang="0">
                  <a:pos x="184" y="128"/>
                </a:cxn>
                <a:cxn ang="0">
                  <a:pos x="164" y="74"/>
                </a:cxn>
                <a:cxn ang="0">
                  <a:pos x="138" y="24"/>
                </a:cxn>
                <a:cxn ang="0">
                  <a:pos x="124" y="0"/>
                </a:cxn>
                <a:cxn ang="0">
                  <a:pos x="128" y="34"/>
                </a:cxn>
                <a:cxn ang="0">
                  <a:pos x="126" y="100"/>
                </a:cxn>
                <a:cxn ang="0">
                  <a:pos x="110" y="162"/>
                </a:cxn>
                <a:cxn ang="0">
                  <a:pos x="82" y="220"/>
                </a:cxn>
                <a:cxn ang="0">
                  <a:pos x="44" y="270"/>
                </a:cxn>
                <a:cxn ang="0">
                  <a:pos x="34" y="282"/>
                </a:cxn>
                <a:cxn ang="0">
                  <a:pos x="16" y="312"/>
                </a:cxn>
                <a:cxn ang="0">
                  <a:pos x="6" y="344"/>
                </a:cxn>
                <a:cxn ang="0">
                  <a:pos x="0" y="378"/>
                </a:cxn>
                <a:cxn ang="0">
                  <a:pos x="2" y="396"/>
                </a:cxn>
                <a:cxn ang="0">
                  <a:pos x="10" y="440"/>
                </a:cxn>
                <a:cxn ang="0">
                  <a:pos x="32" y="480"/>
                </a:cxn>
                <a:cxn ang="0">
                  <a:pos x="60" y="512"/>
                </a:cxn>
                <a:cxn ang="0">
                  <a:pos x="98" y="536"/>
                </a:cxn>
                <a:cxn ang="0">
                  <a:pos x="94" y="526"/>
                </a:cxn>
                <a:cxn ang="0">
                  <a:pos x="90" y="506"/>
                </a:cxn>
                <a:cxn ang="0">
                  <a:pos x="88" y="496"/>
                </a:cxn>
                <a:cxn ang="0">
                  <a:pos x="96" y="462"/>
                </a:cxn>
                <a:cxn ang="0">
                  <a:pos x="116" y="436"/>
                </a:cxn>
                <a:cxn ang="0">
                  <a:pos x="128" y="426"/>
                </a:cxn>
                <a:cxn ang="0">
                  <a:pos x="146" y="400"/>
                </a:cxn>
                <a:cxn ang="0">
                  <a:pos x="162" y="374"/>
                </a:cxn>
                <a:cxn ang="0">
                  <a:pos x="170" y="342"/>
                </a:cxn>
                <a:cxn ang="0">
                  <a:pos x="172" y="326"/>
                </a:cxn>
                <a:cxn ang="0">
                  <a:pos x="172" y="324"/>
                </a:cxn>
                <a:cxn ang="0">
                  <a:pos x="172" y="326"/>
                </a:cxn>
                <a:cxn ang="0">
                  <a:pos x="174" y="342"/>
                </a:cxn>
                <a:cxn ang="0">
                  <a:pos x="182" y="374"/>
                </a:cxn>
                <a:cxn ang="0">
                  <a:pos x="196" y="402"/>
                </a:cxn>
                <a:cxn ang="0">
                  <a:pos x="214" y="426"/>
                </a:cxn>
                <a:cxn ang="0">
                  <a:pos x="226" y="436"/>
                </a:cxn>
                <a:cxn ang="0">
                  <a:pos x="244" y="464"/>
                </a:cxn>
                <a:cxn ang="0">
                  <a:pos x="252" y="496"/>
                </a:cxn>
                <a:cxn ang="0">
                  <a:pos x="252" y="508"/>
                </a:cxn>
                <a:cxn ang="0">
                  <a:pos x="248" y="528"/>
                </a:cxn>
                <a:cxn ang="0">
                  <a:pos x="244" y="536"/>
                </a:cxn>
                <a:cxn ang="0">
                  <a:pos x="286" y="508"/>
                </a:cxn>
                <a:cxn ang="0">
                  <a:pos x="318" y="470"/>
                </a:cxn>
                <a:cxn ang="0">
                  <a:pos x="338" y="422"/>
                </a:cxn>
                <a:cxn ang="0">
                  <a:pos x="342" y="370"/>
                </a:cxn>
              </a:cxnLst>
              <a:rect l="0" t="0" r="r" b="b"/>
              <a:pathLst>
                <a:path w="342" h="536">
                  <a:moveTo>
                    <a:pt x="342" y="370"/>
                  </a:moveTo>
                  <a:lnTo>
                    <a:pt x="342" y="370"/>
                  </a:lnTo>
                  <a:lnTo>
                    <a:pt x="340" y="356"/>
                  </a:lnTo>
                  <a:lnTo>
                    <a:pt x="336" y="342"/>
                  </a:lnTo>
                  <a:lnTo>
                    <a:pt x="328" y="314"/>
                  </a:lnTo>
                  <a:lnTo>
                    <a:pt x="314" y="290"/>
                  </a:lnTo>
                  <a:lnTo>
                    <a:pt x="298" y="270"/>
                  </a:lnTo>
                  <a:lnTo>
                    <a:pt x="298" y="270"/>
                  </a:lnTo>
                  <a:lnTo>
                    <a:pt x="284" y="252"/>
                  </a:lnTo>
                  <a:lnTo>
                    <a:pt x="272" y="232"/>
                  </a:lnTo>
                  <a:lnTo>
                    <a:pt x="262" y="212"/>
                  </a:lnTo>
                  <a:lnTo>
                    <a:pt x="252" y="192"/>
                  </a:lnTo>
                  <a:lnTo>
                    <a:pt x="244" y="168"/>
                  </a:lnTo>
                  <a:lnTo>
                    <a:pt x="238" y="146"/>
                  </a:lnTo>
                  <a:lnTo>
                    <a:pt x="232" y="122"/>
                  </a:lnTo>
                  <a:lnTo>
                    <a:pt x="230" y="98"/>
                  </a:lnTo>
                  <a:lnTo>
                    <a:pt x="230" y="98"/>
                  </a:lnTo>
                  <a:lnTo>
                    <a:pt x="226" y="114"/>
                  </a:lnTo>
                  <a:lnTo>
                    <a:pt x="222" y="128"/>
                  </a:lnTo>
                  <a:lnTo>
                    <a:pt x="210" y="156"/>
                  </a:lnTo>
                  <a:lnTo>
                    <a:pt x="206" y="172"/>
                  </a:lnTo>
                  <a:lnTo>
                    <a:pt x="202" y="186"/>
                  </a:lnTo>
                  <a:lnTo>
                    <a:pt x="200" y="200"/>
                  </a:lnTo>
                  <a:lnTo>
                    <a:pt x="200" y="214"/>
                  </a:lnTo>
                  <a:lnTo>
                    <a:pt x="200" y="214"/>
                  </a:lnTo>
                  <a:lnTo>
                    <a:pt x="196" y="184"/>
                  </a:lnTo>
                  <a:lnTo>
                    <a:pt x="190" y="156"/>
                  </a:lnTo>
                  <a:lnTo>
                    <a:pt x="184" y="128"/>
                  </a:lnTo>
                  <a:lnTo>
                    <a:pt x="174" y="100"/>
                  </a:lnTo>
                  <a:lnTo>
                    <a:pt x="164" y="74"/>
                  </a:lnTo>
                  <a:lnTo>
                    <a:pt x="152" y="48"/>
                  </a:lnTo>
                  <a:lnTo>
                    <a:pt x="138" y="24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8" y="34"/>
                  </a:lnTo>
                  <a:lnTo>
                    <a:pt x="128" y="34"/>
                  </a:lnTo>
                  <a:lnTo>
                    <a:pt x="130" y="68"/>
                  </a:lnTo>
                  <a:lnTo>
                    <a:pt x="126" y="100"/>
                  </a:lnTo>
                  <a:lnTo>
                    <a:pt x="120" y="132"/>
                  </a:lnTo>
                  <a:lnTo>
                    <a:pt x="110" y="162"/>
                  </a:lnTo>
                  <a:lnTo>
                    <a:pt x="96" y="192"/>
                  </a:lnTo>
                  <a:lnTo>
                    <a:pt x="82" y="220"/>
                  </a:lnTo>
                  <a:lnTo>
                    <a:pt x="64" y="246"/>
                  </a:lnTo>
                  <a:lnTo>
                    <a:pt x="44" y="270"/>
                  </a:lnTo>
                  <a:lnTo>
                    <a:pt x="44" y="270"/>
                  </a:lnTo>
                  <a:lnTo>
                    <a:pt x="34" y="282"/>
                  </a:lnTo>
                  <a:lnTo>
                    <a:pt x="24" y="296"/>
                  </a:lnTo>
                  <a:lnTo>
                    <a:pt x="16" y="312"/>
                  </a:lnTo>
                  <a:lnTo>
                    <a:pt x="10" y="328"/>
                  </a:lnTo>
                  <a:lnTo>
                    <a:pt x="6" y="344"/>
                  </a:lnTo>
                  <a:lnTo>
                    <a:pt x="2" y="360"/>
                  </a:lnTo>
                  <a:lnTo>
                    <a:pt x="0" y="378"/>
                  </a:lnTo>
                  <a:lnTo>
                    <a:pt x="2" y="396"/>
                  </a:lnTo>
                  <a:lnTo>
                    <a:pt x="2" y="396"/>
                  </a:lnTo>
                  <a:lnTo>
                    <a:pt x="4" y="418"/>
                  </a:lnTo>
                  <a:lnTo>
                    <a:pt x="10" y="440"/>
                  </a:lnTo>
                  <a:lnTo>
                    <a:pt x="20" y="460"/>
                  </a:lnTo>
                  <a:lnTo>
                    <a:pt x="32" y="480"/>
                  </a:lnTo>
                  <a:lnTo>
                    <a:pt x="46" y="498"/>
                  </a:lnTo>
                  <a:lnTo>
                    <a:pt x="60" y="512"/>
                  </a:lnTo>
                  <a:lnTo>
                    <a:pt x="78" y="526"/>
                  </a:lnTo>
                  <a:lnTo>
                    <a:pt x="98" y="536"/>
                  </a:lnTo>
                  <a:lnTo>
                    <a:pt x="98" y="536"/>
                  </a:lnTo>
                  <a:lnTo>
                    <a:pt x="94" y="526"/>
                  </a:lnTo>
                  <a:lnTo>
                    <a:pt x="90" y="516"/>
                  </a:lnTo>
                  <a:lnTo>
                    <a:pt x="90" y="506"/>
                  </a:lnTo>
                  <a:lnTo>
                    <a:pt x="88" y="496"/>
                  </a:lnTo>
                  <a:lnTo>
                    <a:pt x="88" y="496"/>
                  </a:lnTo>
                  <a:lnTo>
                    <a:pt x="92" y="478"/>
                  </a:lnTo>
                  <a:lnTo>
                    <a:pt x="96" y="462"/>
                  </a:lnTo>
                  <a:lnTo>
                    <a:pt x="106" y="448"/>
                  </a:lnTo>
                  <a:lnTo>
                    <a:pt x="116" y="436"/>
                  </a:lnTo>
                  <a:lnTo>
                    <a:pt x="116" y="436"/>
                  </a:lnTo>
                  <a:lnTo>
                    <a:pt x="128" y="426"/>
                  </a:lnTo>
                  <a:lnTo>
                    <a:pt x="138" y="414"/>
                  </a:lnTo>
                  <a:lnTo>
                    <a:pt x="146" y="400"/>
                  </a:lnTo>
                  <a:lnTo>
                    <a:pt x="154" y="388"/>
                  </a:lnTo>
                  <a:lnTo>
                    <a:pt x="162" y="374"/>
                  </a:lnTo>
                  <a:lnTo>
                    <a:pt x="166" y="358"/>
                  </a:lnTo>
                  <a:lnTo>
                    <a:pt x="170" y="342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4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74" y="342"/>
                  </a:lnTo>
                  <a:lnTo>
                    <a:pt x="176" y="358"/>
                  </a:lnTo>
                  <a:lnTo>
                    <a:pt x="182" y="374"/>
                  </a:lnTo>
                  <a:lnTo>
                    <a:pt x="188" y="388"/>
                  </a:lnTo>
                  <a:lnTo>
                    <a:pt x="196" y="402"/>
                  </a:lnTo>
                  <a:lnTo>
                    <a:pt x="204" y="414"/>
                  </a:lnTo>
                  <a:lnTo>
                    <a:pt x="214" y="426"/>
                  </a:lnTo>
                  <a:lnTo>
                    <a:pt x="226" y="436"/>
                  </a:lnTo>
                  <a:lnTo>
                    <a:pt x="226" y="436"/>
                  </a:lnTo>
                  <a:lnTo>
                    <a:pt x="236" y="448"/>
                  </a:lnTo>
                  <a:lnTo>
                    <a:pt x="244" y="464"/>
                  </a:lnTo>
                  <a:lnTo>
                    <a:pt x="250" y="480"/>
                  </a:lnTo>
                  <a:lnTo>
                    <a:pt x="252" y="496"/>
                  </a:lnTo>
                  <a:lnTo>
                    <a:pt x="252" y="496"/>
                  </a:lnTo>
                  <a:lnTo>
                    <a:pt x="252" y="508"/>
                  </a:lnTo>
                  <a:lnTo>
                    <a:pt x="250" y="518"/>
                  </a:lnTo>
                  <a:lnTo>
                    <a:pt x="248" y="528"/>
                  </a:lnTo>
                  <a:lnTo>
                    <a:pt x="244" y="536"/>
                  </a:lnTo>
                  <a:lnTo>
                    <a:pt x="244" y="536"/>
                  </a:lnTo>
                  <a:lnTo>
                    <a:pt x="266" y="524"/>
                  </a:lnTo>
                  <a:lnTo>
                    <a:pt x="286" y="508"/>
                  </a:lnTo>
                  <a:lnTo>
                    <a:pt x="304" y="490"/>
                  </a:lnTo>
                  <a:lnTo>
                    <a:pt x="318" y="470"/>
                  </a:lnTo>
                  <a:lnTo>
                    <a:pt x="330" y="446"/>
                  </a:lnTo>
                  <a:lnTo>
                    <a:pt x="338" y="422"/>
                  </a:lnTo>
                  <a:lnTo>
                    <a:pt x="342" y="396"/>
                  </a:lnTo>
                  <a:lnTo>
                    <a:pt x="342" y="37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1" name="Gerade Verbindung 30"/>
            <p:cNvCxnSpPr/>
            <p:nvPr/>
          </p:nvCxnSpPr>
          <p:spPr bwMode="auto">
            <a:xfrm>
              <a:off x="952227" y="2709043"/>
              <a:ext cx="175409" cy="0"/>
            </a:xfrm>
            <a:prstGeom prst="line">
              <a:avLst/>
            </a:prstGeom>
            <a:solidFill>
              <a:schemeClr val="accent1"/>
            </a:solidFill>
            <a:ln w="158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uppieren 31"/>
          <p:cNvGrpSpPr/>
          <p:nvPr/>
        </p:nvGrpSpPr>
        <p:grpSpPr>
          <a:xfrm>
            <a:off x="6998787" y="3193672"/>
            <a:ext cx="558000" cy="558000"/>
            <a:chOff x="520362" y="2161310"/>
            <a:chExt cx="558000" cy="556876"/>
          </a:xfrm>
        </p:grpSpPr>
        <p:sp>
          <p:nvSpPr>
            <p:cNvPr id="33" name="Ellipse 32"/>
            <p:cNvSpPr/>
            <p:nvPr/>
          </p:nvSpPr>
          <p:spPr>
            <a:xfrm>
              <a:off x="520362" y="2161310"/>
              <a:ext cx="558000" cy="556876"/>
            </a:xfrm>
            <a:prstGeom prst="ellipse">
              <a:avLst/>
            </a:prstGeom>
            <a:solidFill>
              <a:schemeClr val="bg1"/>
            </a:solidFill>
            <a:ln w="41275" cap="flat" cmpd="sng" algn="ctr">
              <a:solidFill>
                <a:srgbClr val="E2001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latin typeface="Verdana" pitchFamily="34" charset="0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629243" y="2282919"/>
              <a:ext cx="340239" cy="313658"/>
            </a:xfrm>
            <a:custGeom>
              <a:avLst/>
              <a:gdLst>
                <a:gd name="T0" fmla="*/ 237 w 384"/>
                <a:gd name="T1" fmla="*/ 234 h 354"/>
                <a:gd name="T2" fmla="*/ 254 w 384"/>
                <a:gd name="T3" fmla="*/ 222 h 354"/>
                <a:gd name="T4" fmla="*/ 272 w 384"/>
                <a:gd name="T5" fmla="*/ 189 h 354"/>
                <a:gd name="T6" fmla="*/ 267 w 384"/>
                <a:gd name="T7" fmla="*/ 153 h 354"/>
                <a:gd name="T8" fmla="*/ 254 w 384"/>
                <a:gd name="T9" fmla="*/ 133 h 354"/>
                <a:gd name="T10" fmla="*/ 237 w 384"/>
                <a:gd name="T11" fmla="*/ 86 h 354"/>
                <a:gd name="T12" fmla="*/ 257 w 384"/>
                <a:gd name="T13" fmla="*/ 96 h 354"/>
                <a:gd name="T14" fmla="*/ 276 w 384"/>
                <a:gd name="T15" fmla="*/ 111 h 354"/>
                <a:gd name="T16" fmla="*/ 292 w 384"/>
                <a:gd name="T17" fmla="*/ 133 h 354"/>
                <a:gd name="T18" fmla="*/ 302 w 384"/>
                <a:gd name="T19" fmla="*/ 159 h 354"/>
                <a:gd name="T20" fmla="*/ 299 w 384"/>
                <a:gd name="T21" fmla="*/ 203 h 354"/>
                <a:gd name="T22" fmla="*/ 288 w 384"/>
                <a:gd name="T23" fmla="*/ 228 h 354"/>
                <a:gd name="T24" fmla="*/ 276 w 384"/>
                <a:gd name="T25" fmla="*/ 242 h 354"/>
                <a:gd name="T26" fmla="*/ 247 w 384"/>
                <a:gd name="T27" fmla="*/ 263 h 354"/>
                <a:gd name="T28" fmla="*/ 0 w 384"/>
                <a:gd name="T29" fmla="*/ 248 h 354"/>
                <a:gd name="T30" fmla="*/ 2 w 384"/>
                <a:gd name="T31" fmla="*/ 96 h 354"/>
                <a:gd name="T32" fmla="*/ 22 w 384"/>
                <a:gd name="T33" fmla="*/ 83 h 354"/>
                <a:gd name="T34" fmla="*/ 22 w 384"/>
                <a:gd name="T35" fmla="*/ 270 h 354"/>
                <a:gd name="T36" fmla="*/ 7 w 384"/>
                <a:gd name="T37" fmla="*/ 263 h 354"/>
                <a:gd name="T38" fmla="*/ 0 w 384"/>
                <a:gd name="T39" fmla="*/ 248 h 354"/>
                <a:gd name="T40" fmla="*/ 237 w 384"/>
                <a:gd name="T41" fmla="*/ 316 h 354"/>
                <a:gd name="T42" fmla="*/ 293 w 384"/>
                <a:gd name="T43" fmla="*/ 292 h 354"/>
                <a:gd name="T44" fmla="*/ 319 w 384"/>
                <a:gd name="T45" fmla="*/ 266 h 354"/>
                <a:gd name="T46" fmla="*/ 341 w 384"/>
                <a:gd name="T47" fmla="*/ 229 h 354"/>
                <a:gd name="T48" fmla="*/ 350 w 384"/>
                <a:gd name="T49" fmla="*/ 190 h 354"/>
                <a:gd name="T50" fmla="*/ 348 w 384"/>
                <a:gd name="T51" fmla="*/ 150 h 354"/>
                <a:gd name="T52" fmla="*/ 335 w 384"/>
                <a:gd name="T53" fmla="*/ 111 h 354"/>
                <a:gd name="T54" fmla="*/ 309 w 384"/>
                <a:gd name="T55" fmla="*/ 76 h 354"/>
                <a:gd name="T56" fmla="*/ 275 w 384"/>
                <a:gd name="T57" fmla="*/ 52 h 354"/>
                <a:gd name="T58" fmla="*/ 237 w 384"/>
                <a:gd name="T59" fmla="*/ 4 h 354"/>
                <a:gd name="T60" fmla="*/ 263 w 384"/>
                <a:gd name="T61" fmla="*/ 10 h 354"/>
                <a:gd name="T62" fmla="*/ 301 w 384"/>
                <a:gd name="T63" fmla="*/ 27 h 354"/>
                <a:gd name="T64" fmla="*/ 334 w 384"/>
                <a:gd name="T65" fmla="*/ 53 h 354"/>
                <a:gd name="T66" fmla="*/ 356 w 384"/>
                <a:gd name="T67" fmla="*/ 81 h 354"/>
                <a:gd name="T68" fmla="*/ 377 w 384"/>
                <a:gd name="T69" fmla="*/ 127 h 354"/>
                <a:gd name="T70" fmla="*/ 384 w 384"/>
                <a:gd name="T71" fmla="*/ 177 h 354"/>
                <a:gd name="T72" fmla="*/ 377 w 384"/>
                <a:gd name="T73" fmla="*/ 227 h 354"/>
                <a:gd name="T74" fmla="*/ 356 w 384"/>
                <a:gd name="T75" fmla="*/ 273 h 354"/>
                <a:gd name="T76" fmla="*/ 334 w 384"/>
                <a:gd name="T77" fmla="*/ 302 h 354"/>
                <a:gd name="T78" fmla="*/ 301 w 384"/>
                <a:gd name="T79" fmla="*/ 328 h 354"/>
                <a:gd name="T80" fmla="*/ 263 w 384"/>
                <a:gd name="T81" fmla="*/ 344 h 354"/>
                <a:gd name="T82" fmla="*/ 237 w 384"/>
                <a:gd name="T83" fmla="*/ 351 h 354"/>
                <a:gd name="T84" fmla="*/ 90 w 384"/>
                <a:gd name="T85" fmla="*/ 73 h 354"/>
                <a:gd name="T86" fmla="*/ 184 w 384"/>
                <a:gd name="T87" fmla="*/ 3 h 354"/>
                <a:gd name="T88" fmla="*/ 198 w 384"/>
                <a:gd name="T89" fmla="*/ 1 h 354"/>
                <a:gd name="T90" fmla="*/ 205 w 384"/>
                <a:gd name="T91" fmla="*/ 13 h 354"/>
                <a:gd name="T92" fmla="*/ 207 w 384"/>
                <a:gd name="T93" fmla="*/ 333 h 354"/>
                <a:gd name="T94" fmla="*/ 201 w 384"/>
                <a:gd name="T95" fmla="*/ 351 h 354"/>
                <a:gd name="T96" fmla="*/ 189 w 384"/>
                <a:gd name="T97" fmla="*/ 354 h 354"/>
                <a:gd name="T98" fmla="*/ 178 w 384"/>
                <a:gd name="T99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4" h="354">
                  <a:moveTo>
                    <a:pt x="237" y="267"/>
                  </a:moveTo>
                  <a:lnTo>
                    <a:pt x="237" y="234"/>
                  </a:lnTo>
                  <a:lnTo>
                    <a:pt x="237" y="234"/>
                  </a:lnTo>
                  <a:lnTo>
                    <a:pt x="246" y="229"/>
                  </a:lnTo>
                  <a:lnTo>
                    <a:pt x="254" y="222"/>
                  </a:lnTo>
                  <a:lnTo>
                    <a:pt x="254" y="222"/>
                  </a:lnTo>
                  <a:lnTo>
                    <a:pt x="262" y="212"/>
                  </a:lnTo>
                  <a:lnTo>
                    <a:pt x="267" y="201"/>
                  </a:lnTo>
                  <a:lnTo>
                    <a:pt x="272" y="189"/>
                  </a:lnTo>
                  <a:lnTo>
                    <a:pt x="273" y="177"/>
                  </a:lnTo>
                  <a:lnTo>
                    <a:pt x="272" y="164"/>
                  </a:lnTo>
                  <a:lnTo>
                    <a:pt x="267" y="153"/>
                  </a:lnTo>
                  <a:lnTo>
                    <a:pt x="262" y="143"/>
                  </a:lnTo>
                  <a:lnTo>
                    <a:pt x="254" y="133"/>
                  </a:lnTo>
                  <a:lnTo>
                    <a:pt x="254" y="133"/>
                  </a:lnTo>
                  <a:lnTo>
                    <a:pt x="246" y="125"/>
                  </a:lnTo>
                  <a:lnTo>
                    <a:pt x="237" y="120"/>
                  </a:lnTo>
                  <a:lnTo>
                    <a:pt x="237" y="86"/>
                  </a:lnTo>
                  <a:lnTo>
                    <a:pt x="237" y="86"/>
                  </a:lnTo>
                  <a:lnTo>
                    <a:pt x="247" y="91"/>
                  </a:lnTo>
                  <a:lnTo>
                    <a:pt x="257" y="96"/>
                  </a:lnTo>
                  <a:lnTo>
                    <a:pt x="267" y="102"/>
                  </a:lnTo>
                  <a:lnTo>
                    <a:pt x="276" y="111"/>
                  </a:lnTo>
                  <a:lnTo>
                    <a:pt x="276" y="111"/>
                  </a:lnTo>
                  <a:lnTo>
                    <a:pt x="282" y="118"/>
                  </a:lnTo>
                  <a:lnTo>
                    <a:pt x="288" y="125"/>
                  </a:lnTo>
                  <a:lnTo>
                    <a:pt x="292" y="133"/>
                  </a:lnTo>
                  <a:lnTo>
                    <a:pt x="296" y="141"/>
                  </a:lnTo>
                  <a:lnTo>
                    <a:pt x="299" y="150"/>
                  </a:lnTo>
                  <a:lnTo>
                    <a:pt x="302" y="159"/>
                  </a:lnTo>
                  <a:lnTo>
                    <a:pt x="304" y="177"/>
                  </a:lnTo>
                  <a:lnTo>
                    <a:pt x="302" y="195"/>
                  </a:lnTo>
                  <a:lnTo>
                    <a:pt x="299" y="203"/>
                  </a:lnTo>
                  <a:lnTo>
                    <a:pt x="296" y="212"/>
                  </a:lnTo>
                  <a:lnTo>
                    <a:pt x="292" y="221"/>
                  </a:lnTo>
                  <a:lnTo>
                    <a:pt x="288" y="228"/>
                  </a:lnTo>
                  <a:lnTo>
                    <a:pt x="282" y="237"/>
                  </a:lnTo>
                  <a:lnTo>
                    <a:pt x="276" y="242"/>
                  </a:lnTo>
                  <a:lnTo>
                    <a:pt x="276" y="242"/>
                  </a:lnTo>
                  <a:lnTo>
                    <a:pt x="267" y="251"/>
                  </a:lnTo>
                  <a:lnTo>
                    <a:pt x="257" y="257"/>
                  </a:lnTo>
                  <a:lnTo>
                    <a:pt x="247" y="263"/>
                  </a:lnTo>
                  <a:lnTo>
                    <a:pt x="237" y="267"/>
                  </a:lnTo>
                  <a:lnTo>
                    <a:pt x="237" y="267"/>
                  </a:lnTo>
                  <a:close/>
                  <a:moveTo>
                    <a:pt x="0" y="248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2" y="96"/>
                  </a:lnTo>
                  <a:lnTo>
                    <a:pt x="7" y="91"/>
                  </a:lnTo>
                  <a:lnTo>
                    <a:pt x="13" y="86"/>
                  </a:lnTo>
                  <a:lnTo>
                    <a:pt x="22" y="83"/>
                  </a:lnTo>
                  <a:lnTo>
                    <a:pt x="54" y="83"/>
                  </a:lnTo>
                  <a:lnTo>
                    <a:pt x="54" y="270"/>
                  </a:lnTo>
                  <a:lnTo>
                    <a:pt x="22" y="270"/>
                  </a:lnTo>
                  <a:lnTo>
                    <a:pt x="22" y="270"/>
                  </a:lnTo>
                  <a:lnTo>
                    <a:pt x="13" y="268"/>
                  </a:lnTo>
                  <a:lnTo>
                    <a:pt x="7" y="263"/>
                  </a:lnTo>
                  <a:lnTo>
                    <a:pt x="2" y="257"/>
                  </a:lnTo>
                  <a:lnTo>
                    <a:pt x="0" y="248"/>
                  </a:lnTo>
                  <a:lnTo>
                    <a:pt x="0" y="248"/>
                  </a:lnTo>
                  <a:close/>
                  <a:moveTo>
                    <a:pt x="237" y="351"/>
                  </a:moveTo>
                  <a:lnTo>
                    <a:pt x="237" y="316"/>
                  </a:lnTo>
                  <a:lnTo>
                    <a:pt x="237" y="316"/>
                  </a:lnTo>
                  <a:lnTo>
                    <a:pt x="256" y="310"/>
                  </a:lnTo>
                  <a:lnTo>
                    <a:pt x="275" y="302"/>
                  </a:lnTo>
                  <a:lnTo>
                    <a:pt x="293" y="292"/>
                  </a:lnTo>
                  <a:lnTo>
                    <a:pt x="309" y="277"/>
                  </a:lnTo>
                  <a:lnTo>
                    <a:pt x="309" y="277"/>
                  </a:lnTo>
                  <a:lnTo>
                    <a:pt x="319" y="266"/>
                  </a:lnTo>
                  <a:lnTo>
                    <a:pt x="328" y="255"/>
                  </a:lnTo>
                  <a:lnTo>
                    <a:pt x="335" y="242"/>
                  </a:lnTo>
                  <a:lnTo>
                    <a:pt x="341" y="229"/>
                  </a:lnTo>
                  <a:lnTo>
                    <a:pt x="345" y="216"/>
                  </a:lnTo>
                  <a:lnTo>
                    <a:pt x="348" y="203"/>
                  </a:lnTo>
                  <a:lnTo>
                    <a:pt x="350" y="190"/>
                  </a:lnTo>
                  <a:lnTo>
                    <a:pt x="351" y="177"/>
                  </a:lnTo>
                  <a:lnTo>
                    <a:pt x="350" y="163"/>
                  </a:lnTo>
                  <a:lnTo>
                    <a:pt x="348" y="150"/>
                  </a:lnTo>
                  <a:lnTo>
                    <a:pt x="345" y="137"/>
                  </a:lnTo>
                  <a:lnTo>
                    <a:pt x="341" y="124"/>
                  </a:lnTo>
                  <a:lnTo>
                    <a:pt x="335" y="111"/>
                  </a:lnTo>
                  <a:lnTo>
                    <a:pt x="328" y="99"/>
                  </a:lnTo>
                  <a:lnTo>
                    <a:pt x="319" y="88"/>
                  </a:lnTo>
                  <a:lnTo>
                    <a:pt x="309" y="76"/>
                  </a:lnTo>
                  <a:lnTo>
                    <a:pt x="309" y="76"/>
                  </a:lnTo>
                  <a:lnTo>
                    <a:pt x="293" y="62"/>
                  </a:lnTo>
                  <a:lnTo>
                    <a:pt x="275" y="52"/>
                  </a:lnTo>
                  <a:lnTo>
                    <a:pt x="256" y="43"/>
                  </a:lnTo>
                  <a:lnTo>
                    <a:pt x="237" y="37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50" y="5"/>
                  </a:lnTo>
                  <a:lnTo>
                    <a:pt x="263" y="10"/>
                  </a:lnTo>
                  <a:lnTo>
                    <a:pt x="276" y="14"/>
                  </a:lnTo>
                  <a:lnTo>
                    <a:pt x="288" y="20"/>
                  </a:lnTo>
                  <a:lnTo>
                    <a:pt x="301" y="27"/>
                  </a:lnTo>
                  <a:lnTo>
                    <a:pt x="312" y="34"/>
                  </a:lnTo>
                  <a:lnTo>
                    <a:pt x="322" y="43"/>
                  </a:lnTo>
                  <a:lnTo>
                    <a:pt x="334" y="53"/>
                  </a:lnTo>
                  <a:lnTo>
                    <a:pt x="334" y="53"/>
                  </a:lnTo>
                  <a:lnTo>
                    <a:pt x="345" y="66"/>
                  </a:lnTo>
                  <a:lnTo>
                    <a:pt x="356" y="81"/>
                  </a:lnTo>
                  <a:lnTo>
                    <a:pt x="364" y="95"/>
                  </a:lnTo>
                  <a:lnTo>
                    <a:pt x="371" y="111"/>
                  </a:lnTo>
                  <a:lnTo>
                    <a:pt x="377" y="127"/>
                  </a:lnTo>
                  <a:lnTo>
                    <a:pt x="382" y="143"/>
                  </a:lnTo>
                  <a:lnTo>
                    <a:pt x="384" y="160"/>
                  </a:lnTo>
                  <a:lnTo>
                    <a:pt x="384" y="177"/>
                  </a:lnTo>
                  <a:lnTo>
                    <a:pt x="384" y="193"/>
                  </a:lnTo>
                  <a:lnTo>
                    <a:pt x="382" y="211"/>
                  </a:lnTo>
                  <a:lnTo>
                    <a:pt x="377" y="227"/>
                  </a:lnTo>
                  <a:lnTo>
                    <a:pt x="371" y="242"/>
                  </a:lnTo>
                  <a:lnTo>
                    <a:pt x="364" y="258"/>
                  </a:lnTo>
                  <a:lnTo>
                    <a:pt x="356" y="273"/>
                  </a:lnTo>
                  <a:lnTo>
                    <a:pt x="345" y="287"/>
                  </a:lnTo>
                  <a:lnTo>
                    <a:pt x="334" y="302"/>
                  </a:lnTo>
                  <a:lnTo>
                    <a:pt x="334" y="302"/>
                  </a:lnTo>
                  <a:lnTo>
                    <a:pt x="322" y="310"/>
                  </a:lnTo>
                  <a:lnTo>
                    <a:pt x="312" y="319"/>
                  </a:lnTo>
                  <a:lnTo>
                    <a:pt x="301" y="328"/>
                  </a:lnTo>
                  <a:lnTo>
                    <a:pt x="288" y="333"/>
                  </a:lnTo>
                  <a:lnTo>
                    <a:pt x="276" y="339"/>
                  </a:lnTo>
                  <a:lnTo>
                    <a:pt x="263" y="344"/>
                  </a:lnTo>
                  <a:lnTo>
                    <a:pt x="250" y="348"/>
                  </a:lnTo>
                  <a:lnTo>
                    <a:pt x="237" y="351"/>
                  </a:lnTo>
                  <a:lnTo>
                    <a:pt x="237" y="351"/>
                  </a:lnTo>
                  <a:close/>
                  <a:moveTo>
                    <a:pt x="178" y="348"/>
                  </a:moveTo>
                  <a:lnTo>
                    <a:pt x="90" y="280"/>
                  </a:lnTo>
                  <a:lnTo>
                    <a:pt x="90" y="73"/>
                  </a:lnTo>
                  <a:lnTo>
                    <a:pt x="178" y="5"/>
                  </a:lnTo>
                  <a:lnTo>
                    <a:pt x="178" y="5"/>
                  </a:lnTo>
                  <a:lnTo>
                    <a:pt x="184" y="3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8" y="1"/>
                  </a:lnTo>
                  <a:lnTo>
                    <a:pt x="201" y="3"/>
                  </a:lnTo>
                  <a:lnTo>
                    <a:pt x="204" y="7"/>
                  </a:lnTo>
                  <a:lnTo>
                    <a:pt x="205" y="13"/>
                  </a:lnTo>
                  <a:lnTo>
                    <a:pt x="207" y="20"/>
                  </a:lnTo>
                  <a:lnTo>
                    <a:pt x="207" y="333"/>
                  </a:lnTo>
                  <a:lnTo>
                    <a:pt x="207" y="333"/>
                  </a:lnTo>
                  <a:lnTo>
                    <a:pt x="205" y="341"/>
                  </a:lnTo>
                  <a:lnTo>
                    <a:pt x="204" y="346"/>
                  </a:lnTo>
                  <a:lnTo>
                    <a:pt x="201" y="351"/>
                  </a:lnTo>
                  <a:lnTo>
                    <a:pt x="198" y="352"/>
                  </a:lnTo>
                  <a:lnTo>
                    <a:pt x="194" y="354"/>
                  </a:lnTo>
                  <a:lnTo>
                    <a:pt x="189" y="354"/>
                  </a:lnTo>
                  <a:lnTo>
                    <a:pt x="184" y="352"/>
                  </a:lnTo>
                  <a:lnTo>
                    <a:pt x="178" y="348"/>
                  </a:lnTo>
                  <a:lnTo>
                    <a:pt x="178" y="34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35" name="Gerade Verbindung 34"/>
            <p:cNvCxnSpPr>
              <a:stCxn id="33" idx="5"/>
              <a:endCxn id="33" idx="1"/>
            </p:cNvCxnSpPr>
            <p:nvPr/>
          </p:nvCxnSpPr>
          <p:spPr bwMode="auto">
            <a:xfrm flipH="1" flipV="1">
              <a:off x="602079" y="2242863"/>
              <a:ext cx="394566" cy="393770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E2001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hteck 2"/>
          <p:cNvSpPr/>
          <p:nvPr/>
        </p:nvSpPr>
        <p:spPr bwMode="auto">
          <a:xfrm>
            <a:off x="8548167" y="2673434"/>
            <a:ext cx="241872" cy="1128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696514" y="5955000"/>
            <a:ext cx="6764682" cy="646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1"/>
            <a:r>
              <a:rPr lang="de-DE" sz="1400" dirty="0" smtClean="0"/>
              <a:t>In Addition: </a:t>
            </a:r>
          </a:p>
          <a:p>
            <a:pPr marL="742950" lvl="1" indent="-285750">
              <a:buFontTx/>
              <a:buChar char="-"/>
            </a:pPr>
            <a:r>
              <a:rPr lang="de-DE" sz="1400" dirty="0" err="1" smtClean="0"/>
              <a:t>Customized</a:t>
            </a:r>
            <a:r>
              <a:rPr lang="de-DE" sz="1400" dirty="0" smtClean="0"/>
              <a:t> </a:t>
            </a:r>
            <a:r>
              <a:rPr lang="de-DE" sz="1400" dirty="0" err="1"/>
              <a:t>frame</a:t>
            </a:r>
            <a:r>
              <a:rPr lang="de-DE" sz="1400" dirty="0"/>
              <a:t> </a:t>
            </a:r>
            <a:r>
              <a:rPr lang="de-DE" sz="1400" dirty="0" err="1"/>
              <a:t>height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natural</a:t>
            </a:r>
            <a:r>
              <a:rPr lang="de-DE" sz="1400" dirty="0"/>
              <a:t> </a:t>
            </a:r>
            <a:r>
              <a:rPr lang="de-DE" sz="1400" dirty="0" err="1" smtClean="0"/>
              <a:t>stone</a:t>
            </a:r>
            <a:r>
              <a:rPr lang="de-DE" sz="1400" dirty="0" smtClean="0"/>
              <a:t>/ </a:t>
            </a:r>
            <a:r>
              <a:rPr lang="de-DE" sz="1400" dirty="0" err="1" smtClean="0"/>
              <a:t>marble</a:t>
            </a:r>
            <a:r>
              <a:rPr lang="de-DE" sz="1400" dirty="0" smtClean="0"/>
              <a:t> (16-30 mm)</a:t>
            </a:r>
          </a:p>
          <a:p>
            <a:pPr marL="742950" lvl="1" indent="-285750">
              <a:buFontTx/>
              <a:buChar char="-"/>
            </a:pPr>
            <a:r>
              <a:rPr lang="de-DE" sz="1400" dirty="0" smtClean="0"/>
              <a:t>Individual Logos</a:t>
            </a:r>
            <a:endParaRPr lang="de-DE" sz="1400" dirty="0"/>
          </a:p>
        </p:txBody>
      </p:sp>
      <p:sp>
        <p:nvSpPr>
          <p:cNvPr id="37" name="Textfeld 35"/>
          <p:cNvSpPr txBox="1">
            <a:spLocks noChangeArrowheads="1"/>
          </p:cNvSpPr>
          <p:nvPr/>
        </p:nvSpPr>
        <p:spPr bwMode="auto">
          <a:xfrm>
            <a:off x="5465214" y="5283764"/>
            <a:ext cx="16176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Max. 3 (</a:t>
            </a:r>
            <a:r>
              <a:rPr lang="de-DE" altLang="de-DE" sz="1200" dirty="0" err="1" smtClean="0">
                <a:solidFill>
                  <a:srgbClr val="000000"/>
                </a:solidFill>
              </a:rPr>
              <a:t>flow</a:t>
            </a:r>
            <a:r>
              <a:rPr lang="de-DE" altLang="de-DE" sz="1200" dirty="0" smtClean="0">
                <a:solidFill>
                  <a:srgbClr val="000000"/>
                </a:solidFill>
              </a:rPr>
              <a:t> rate </a:t>
            </a:r>
            <a:r>
              <a:rPr lang="de-DE" altLang="de-DE" sz="1200" dirty="0" err="1" smtClean="0">
                <a:solidFill>
                  <a:srgbClr val="000000"/>
                </a:solidFill>
              </a:rPr>
              <a:t>up</a:t>
            </a:r>
            <a:r>
              <a:rPr lang="de-DE" altLang="de-DE" sz="1200" dirty="0" smtClean="0">
                <a:solidFill>
                  <a:srgbClr val="000000"/>
                </a:solidFill>
              </a:rPr>
              <a:t> </a:t>
            </a:r>
            <a:r>
              <a:rPr lang="de-DE" altLang="de-DE" sz="1200" dirty="0" err="1" smtClean="0">
                <a:solidFill>
                  <a:srgbClr val="000000"/>
                </a:solidFill>
              </a:rPr>
              <a:t>to</a:t>
            </a:r>
            <a:r>
              <a:rPr lang="de-DE" altLang="de-DE" sz="1200" dirty="0" smtClean="0">
                <a:solidFill>
                  <a:srgbClr val="000000"/>
                </a:solidFill>
              </a:rPr>
              <a:t> 1.4 l/s),</a:t>
            </a:r>
          </a:p>
          <a:p>
            <a:pPr eaLnBrk="1" hangingPunct="1"/>
            <a:r>
              <a:rPr lang="de-DE" altLang="de-DE" sz="1200" dirty="0" smtClean="0">
                <a:solidFill>
                  <a:srgbClr val="000000"/>
                </a:solidFill>
              </a:rPr>
              <a:t>Individual </a:t>
            </a:r>
            <a:r>
              <a:rPr lang="de-DE" altLang="de-DE" sz="1200" dirty="0" err="1" smtClean="0">
                <a:solidFill>
                  <a:srgbClr val="000000"/>
                </a:solidFill>
              </a:rPr>
              <a:t>position</a:t>
            </a:r>
            <a:endParaRPr lang="de-DE" altLang="de-DE" sz="1200" dirty="0">
              <a:solidFill>
                <a:srgbClr val="000000"/>
              </a:solidFill>
            </a:endParaRPr>
          </a:p>
        </p:txBody>
      </p:sp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28"/>
          <a:stretch/>
        </p:blipFill>
        <p:spPr bwMode="auto">
          <a:xfrm>
            <a:off x="2704480" y="2160873"/>
            <a:ext cx="514823" cy="220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0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529"/>
          <a:stretch/>
        </p:blipFill>
        <p:spPr bwMode="auto">
          <a:xfrm>
            <a:off x="2103388" y="2199510"/>
            <a:ext cx="514823" cy="161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8" r="17639"/>
          <a:stretch/>
        </p:blipFill>
        <p:spPr bwMode="auto">
          <a:xfrm>
            <a:off x="2132223" y="3906464"/>
            <a:ext cx="458789" cy="2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3" r="16385"/>
          <a:stretch/>
        </p:blipFill>
        <p:spPr bwMode="auto">
          <a:xfrm>
            <a:off x="2105025" y="4270303"/>
            <a:ext cx="513186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3" t="-38448" r="15200" b="1"/>
          <a:stretch/>
        </p:blipFill>
        <p:spPr bwMode="auto">
          <a:xfrm>
            <a:off x="2704479" y="4174525"/>
            <a:ext cx="514823" cy="38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13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400554"/>
            <a:ext cx="6011182" cy="470477"/>
          </a:xfrm>
        </p:spPr>
        <p:txBody>
          <a:bodyPr/>
          <a:lstStyle/>
          <a:p>
            <a:r>
              <a:rPr lang="de-DE" dirty="0"/>
              <a:t>ACO ShowerDrain </a:t>
            </a:r>
            <a:r>
              <a:rPr lang="de-DE" dirty="0" smtClean="0"/>
              <a:t>Produkt Portfolio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RUG Self Comfort</a:t>
            </a:r>
            <a:endParaRPr lang="de-DE" dirty="0"/>
          </a:p>
        </p:txBody>
      </p:sp>
      <p:sp>
        <p:nvSpPr>
          <p:cNvPr id="29" name="Abgerundetes Rechteck 32"/>
          <p:cNvSpPr>
            <a:spLocks noChangeArrowheads="1"/>
          </p:cNvSpPr>
          <p:nvPr/>
        </p:nvSpPr>
        <p:spPr bwMode="auto">
          <a:xfrm>
            <a:off x="274022" y="1644003"/>
            <a:ext cx="2846803" cy="4855271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cxnSp>
        <p:nvCxnSpPr>
          <p:cNvPr id="69" name="Gerade Verbindung 68"/>
          <p:cNvCxnSpPr/>
          <p:nvPr/>
        </p:nvCxnSpPr>
        <p:spPr bwMode="auto">
          <a:xfrm flipH="1">
            <a:off x="3349377" y="2614642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>
            <a:off x="3349377" y="3585281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3349377" y="4555920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 Verbindung 31"/>
          <p:cNvCxnSpPr/>
          <p:nvPr/>
        </p:nvCxnSpPr>
        <p:spPr bwMode="auto">
          <a:xfrm flipH="1">
            <a:off x="3349377" y="5526559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32"/>
          <p:cNvCxnSpPr/>
          <p:nvPr/>
        </p:nvCxnSpPr>
        <p:spPr bwMode="auto">
          <a:xfrm flipH="1">
            <a:off x="3349377" y="1644003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5" name="Gruppieren 24"/>
          <p:cNvGrpSpPr/>
          <p:nvPr/>
        </p:nvGrpSpPr>
        <p:grpSpPr>
          <a:xfrm>
            <a:off x="3349377" y="5653117"/>
            <a:ext cx="5543318" cy="246221"/>
            <a:chOff x="3349377" y="5419274"/>
            <a:chExt cx="5543318" cy="246221"/>
          </a:xfrm>
        </p:grpSpPr>
        <p:sp>
          <p:nvSpPr>
            <p:cNvPr id="26" name="Rechteck 25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 smtClean="0">
                  <a:solidFill>
                    <a:schemeClr val="accent1"/>
                  </a:solidFill>
                </a:rPr>
                <a:t>Length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800/ 900/ 1000 mm</a:t>
              </a:r>
              <a:endParaRPr lang="de-DE" sz="1600" kern="0" dirty="0"/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3349377" y="1770557"/>
            <a:ext cx="5543318" cy="492443"/>
            <a:chOff x="3349377" y="1644002"/>
            <a:chExt cx="5543318" cy="492443"/>
          </a:xfrm>
        </p:grpSpPr>
        <p:sp>
          <p:nvSpPr>
            <p:cNvPr id="36" name="Rechteck 35"/>
            <p:cNvSpPr/>
            <p:nvPr/>
          </p:nvSpPr>
          <p:spPr>
            <a:xfrm>
              <a:off x="3349377" y="1644002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Flow rate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7" name="Rectangle 4"/>
            <p:cNvSpPr txBox="1">
              <a:spLocks noChangeArrowheads="1"/>
            </p:cNvSpPr>
            <p:nvPr/>
          </p:nvSpPr>
          <p:spPr bwMode="auto">
            <a:xfrm>
              <a:off x="4870061" y="1644002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No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water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stacking</a:t>
              </a:r>
              <a:r>
                <a:rPr lang="de-DE" sz="1600" kern="0" dirty="0"/>
                <a:t>: </a:t>
              </a:r>
              <a:r>
                <a:rPr lang="de-DE" sz="1600" kern="0" dirty="0" smtClean="0"/>
                <a:t>0.35 </a:t>
              </a:r>
              <a:r>
                <a:rPr lang="de-DE" sz="1600" kern="0" dirty="0"/>
                <a:t>l/s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With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stacking</a:t>
              </a:r>
              <a:r>
                <a:rPr lang="de-DE" sz="1600" kern="0" dirty="0"/>
                <a:t> (20 mm): </a:t>
              </a:r>
              <a:r>
                <a:rPr lang="de-DE" sz="1600" kern="0" dirty="0" smtClean="0"/>
                <a:t>0.55 </a:t>
              </a:r>
              <a:r>
                <a:rPr lang="de-DE" sz="1600" kern="0" dirty="0"/>
                <a:t>l/s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3349377" y="2741196"/>
            <a:ext cx="5543318" cy="738664"/>
            <a:chOff x="3349377" y="2902426"/>
            <a:chExt cx="5543318" cy="738664"/>
          </a:xfrm>
        </p:grpSpPr>
        <p:sp>
          <p:nvSpPr>
            <p:cNvPr id="39" name="Rechteck 38"/>
            <p:cNvSpPr/>
            <p:nvPr/>
          </p:nvSpPr>
          <p:spPr>
            <a:xfrm>
              <a:off x="3349377" y="2902426"/>
              <a:ext cx="1323732" cy="738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Building -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installation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height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40" name="Rectangle 4"/>
            <p:cNvSpPr txBox="1">
              <a:spLocks noChangeArrowheads="1"/>
            </p:cNvSpPr>
            <p:nvPr/>
          </p:nvSpPr>
          <p:spPr bwMode="auto">
            <a:xfrm>
              <a:off x="4870061" y="2902426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Shark</a:t>
              </a:r>
              <a:r>
                <a:rPr lang="de-DE" sz="1600" kern="0" dirty="0" smtClean="0"/>
                <a:t>: 123 (108) mm ND 40/50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Twist:  101 (86) mm ND </a:t>
              </a:r>
              <a:r>
                <a:rPr lang="de-DE" sz="1600" kern="0" dirty="0"/>
                <a:t>40/50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3349377" y="3711835"/>
            <a:ext cx="5543318" cy="492443"/>
            <a:chOff x="3349377" y="4160850"/>
            <a:chExt cx="5543318" cy="492443"/>
          </a:xfrm>
        </p:grpSpPr>
        <p:sp>
          <p:nvSpPr>
            <p:cNvPr id="42" name="Rechteck 41"/>
            <p:cNvSpPr/>
            <p:nvPr/>
          </p:nvSpPr>
          <p:spPr>
            <a:xfrm>
              <a:off x="3349377" y="4160850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Floor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sealing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43" name="Rectangle 4"/>
            <p:cNvSpPr txBox="1">
              <a:spLocks noChangeArrowheads="1"/>
            </p:cNvSpPr>
            <p:nvPr/>
          </p:nvSpPr>
          <p:spPr bwMode="auto">
            <a:xfrm>
              <a:off x="4870061" y="4160850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Rotateable</a:t>
              </a:r>
              <a:r>
                <a:rPr lang="de-DE" sz="1600" kern="0" dirty="0"/>
                <a:t> </a:t>
              </a:r>
              <a:r>
                <a:rPr lang="de-DE" sz="1600" kern="0" dirty="0" err="1" smtClean="0"/>
                <a:t>gully</a:t>
              </a:r>
              <a:r>
                <a:rPr lang="de-DE" sz="1600" kern="0" dirty="0" smtClean="0"/>
                <a:t> (360°)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integrated</a:t>
              </a:r>
              <a:r>
                <a:rPr lang="de-DE" sz="1600" kern="0" dirty="0"/>
                <a:t> 30mm </a:t>
              </a:r>
              <a:r>
                <a:rPr lang="de-DE" sz="1600" kern="0" dirty="0" err="1"/>
                <a:t>steel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flange</a:t>
              </a:r>
              <a:endParaRPr lang="de-DE" sz="1600" kern="0" dirty="0"/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349377" y="4682474"/>
            <a:ext cx="5543318" cy="492443"/>
            <a:chOff x="3349377" y="5419274"/>
            <a:chExt cx="5543318" cy="492443"/>
          </a:xfrm>
        </p:grpSpPr>
        <p:sp>
          <p:nvSpPr>
            <p:cNvPr id="45" name="Rechteck 44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Handling</a:t>
              </a:r>
            </a:p>
          </p:txBody>
        </p:sp>
        <p:sp>
          <p:nvSpPr>
            <p:cNvPr id="46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Feet</a:t>
              </a:r>
              <a:r>
                <a:rPr lang="de-DE" sz="1600" kern="0" dirty="0"/>
                <a:t> </a:t>
              </a:r>
              <a:r>
                <a:rPr lang="de-DE" sz="1600" kern="0" dirty="0" err="1" smtClean="0"/>
                <a:t>pre-installed</a:t>
              </a:r>
              <a:r>
                <a:rPr lang="de-DE" sz="1600" kern="0" dirty="0" smtClean="0"/>
                <a:t>, </a:t>
              </a:r>
              <a:r>
                <a:rPr lang="de-DE" sz="1600" kern="0" dirty="0" err="1" smtClean="0"/>
                <a:t>height-adjustable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endParaRPr lang="de-DE" sz="1600" kern="0" dirty="0"/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804535" y="3711835"/>
            <a:ext cx="172897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err="1" smtClean="0"/>
              <a:t>Shark</a:t>
            </a:r>
            <a:r>
              <a:rPr lang="de-DE" sz="1200" dirty="0" smtClean="0"/>
              <a:t> </a:t>
            </a:r>
            <a:r>
              <a:rPr lang="de-DE" sz="1200" dirty="0" err="1" smtClean="0"/>
              <a:t>Comfort</a:t>
            </a:r>
            <a:endParaRPr lang="de-DE" sz="1200" dirty="0"/>
          </a:p>
        </p:txBody>
      </p:sp>
      <p:sp>
        <p:nvSpPr>
          <p:cNvPr id="31" name="Textfeld 30"/>
          <p:cNvSpPr txBox="1"/>
          <p:nvPr/>
        </p:nvSpPr>
        <p:spPr>
          <a:xfrm>
            <a:off x="476988" y="5950210"/>
            <a:ext cx="232904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Twist </a:t>
            </a:r>
            <a:r>
              <a:rPr lang="de-DE" sz="1200" dirty="0" err="1" smtClean="0"/>
              <a:t>Comfort</a:t>
            </a:r>
            <a:endParaRPr lang="de-DE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99" y="1849946"/>
            <a:ext cx="2618549" cy="16299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39" y="4470571"/>
            <a:ext cx="2465571" cy="14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ACO ShowerDrain </a:t>
            </a:r>
            <a:r>
              <a:rPr lang="de-DE" dirty="0" smtClean="0"/>
              <a:t>Product </a:t>
            </a:r>
            <a:r>
              <a:rPr lang="de-DE" dirty="0"/>
              <a:t>P</a:t>
            </a:r>
            <a:r>
              <a:rPr lang="de-DE" dirty="0" smtClean="0"/>
              <a:t>ortfolio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ACO ShowerDrain C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349377" y="1770557"/>
            <a:ext cx="5543318" cy="492443"/>
            <a:chOff x="3349377" y="1644002"/>
            <a:chExt cx="5543318" cy="492443"/>
          </a:xfrm>
        </p:grpSpPr>
        <p:sp>
          <p:nvSpPr>
            <p:cNvPr id="61" name="Rechteck 60"/>
            <p:cNvSpPr/>
            <p:nvPr/>
          </p:nvSpPr>
          <p:spPr>
            <a:xfrm>
              <a:off x="3349377" y="1644002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Flow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rates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2" name="Rectangle 4"/>
            <p:cNvSpPr txBox="1">
              <a:spLocks noChangeArrowheads="1"/>
            </p:cNvSpPr>
            <p:nvPr/>
          </p:nvSpPr>
          <p:spPr bwMode="auto">
            <a:xfrm>
              <a:off x="4870061" y="1644002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No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water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stacking</a:t>
              </a:r>
              <a:r>
                <a:rPr lang="de-DE" sz="1600" kern="0" dirty="0" smtClean="0"/>
                <a:t>: 0.5 </a:t>
              </a:r>
              <a:r>
                <a:rPr lang="de-DE" sz="1600" kern="0" dirty="0"/>
                <a:t>l/s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With </a:t>
              </a:r>
              <a:r>
                <a:rPr lang="de-DE" sz="1600" kern="0" dirty="0" err="1" smtClean="0"/>
                <a:t>stacking</a:t>
              </a:r>
              <a:r>
                <a:rPr lang="de-DE" sz="1600" kern="0" dirty="0" smtClean="0"/>
                <a:t> </a:t>
              </a:r>
              <a:r>
                <a:rPr lang="de-DE" sz="1600" kern="0" dirty="0"/>
                <a:t>(20 mm): </a:t>
              </a:r>
              <a:r>
                <a:rPr lang="de-DE" sz="1600" kern="0" dirty="0" smtClean="0"/>
                <a:t>0.9 </a:t>
              </a:r>
              <a:r>
                <a:rPr lang="de-DE" sz="1600" kern="0" dirty="0"/>
                <a:t>l/s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349377" y="2741196"/>
            <a:ext cx="5543318" cy="738664"/>
            <a:chOff x="3349377" y="2902426"/>
            <a:chExt cx="5543318" cy="738664"/>
          </a:xfrm>
        </p:grpSpPr>
        <p:sp>
          <p:nvSpPr>
            <p:cNvPr id="63" name="Rechteck 62"/>
            <p:cNvSpPr/>
            <p:nvPr/>
          </p:nvSpPr>
          <p:spPr>
            <a:xfrm>
              <a:off x="3349377" y="2902426"/>
              <a:ext cx="1323732" cy="738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Building -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installation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height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4" name="Rectangle 4"/>
            <p:cNvSpPr txBox="1">
              <a:spLocks noChangeArrowheads="1"/>
            </p:cNvSpPr>
            <p:nvPr/>
          </p:nvSpPr>
          <p:spPr bwMode="auto">
            <a:xfrm>
              <a:off x="4870061" y="2902426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53-65 </a:t>
              </a:r>
              <a:r>
                <a:rPr lang="de-DE" sz="1600" kern="0" dirty="0"/>
                <a:t>mm </a:t>
              </a:r>
              <a:r>
                <a:rPr lang="de-DE" sz="1600" kern="0" dirty="0" smtClean="0"/>
                <a:t>ND40 WS30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80-92 </a:t>
              </a:r>
              <a:r>
                <a:rPr lang="de-DE" sz="1600" kern="0" dirty="0"/>
                <a:t>mm </a:t>
              </a:r>
              <a:r>
                <a:rPr lang="de-DE" sz="1600" kern="0" dirty="0" smtClean="0"/>
                <a:t>ND50 WS50</a:t>
              </a:r>
              <a:endParaRPr lang="de-DE" sz="1600" kern="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349377" y="3711835"/>
            <a:ext cx="5543318" cy="492443"/>
            <a:chOff x="3349377" y="4160850"/>
            <a:chExt cx="5543318" cy="492443"/>
          </a:xfrm>
        </p:grpSpPr>
        <p:sp>
          <p:nvSpPr>
            <p:cNvPr id="65" name="Rechteck 64"/>
            <p:cNvSpPr/>
            <p:nvPr/>
          </p:nvSpPr>
          <p:spPr>
            <a:xfrm>
              <a:off x="3349377" y="4160850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Floor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sealing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6" name="Rectangle 4"/>
            <p:cNvSpPr txBox="1">
              <a:spLocks noChangeArrowheads="1"/>
            </p:cNvSpPr>
            <p:nvPr/>
          </p:nvSpPr>
          <p:spPr bwMode="auto">
            <a:xfrm>
              <a:off x="4870061" y="4160850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Fully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welded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gully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body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Fully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integrated</a:t>
              </a:r>
              <a:r>
                <a:rPr lang="de-DE" sz="1600" kern="0" dirty="0" smtClean="0"/>
                <a:t> 30mm </a:t>
              </a:r>
              <a:r>
                <a:rPr lang="de-DE" sz="1600" kern="0" dirty="0" err="1" smtClean="0"/>
                <a:t>steel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flange</a:t>
              </a:r>
              <a:endParaRPr lang="de-DE" sz="1600" kern="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349377" y="4682474"/>
            <a:ext cx="5543318" cy="492443"/>
            <a:chOff x="3349377" y="5419274"/>
            <a:chExt cx="5543318" cy="492443"/>
          </a:xfrm>
        </p:grpSpPr>
        <p:sp>
          <p:nvSpPr>
            <p:cNvPr id="67" name="Rechteck 66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Handling</a:t>
              </a:r>
            </a:p>
          </p:txBody>
        </p:sp>
        <p:sp>
          <p:nvSpPr>
            <p:cNvPr id="68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Concrete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anchors</a:t>
              </a:r>
              <a:r>
                <a:rPr lang="de-DE" sz="1600" kern="0" dirty="0" smtClean="0"/>
                <a:t> / </a:t>
              </a:r>
              <a:r>
                <a:rPr lang="de-DE" sz="1600" kern="0" dirty="0" err="1" smtClean="0"/>
                <a:t>flaps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One</a:t>
              </a:r>
              <a:r>
                <a:rPr lang="de-DE" sz="1600" kern="0" dirty="0"/>
                <a:t>-piece </a:t>
              </a:r>
              <a:r>
                <a:rPr lang="de-DE" sz="1600" kern="0" dirty="0" err="1"/>
                <a:t>product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solution</a:t>
              </a:r>
              <a:endParaRPr lang="de-DE" sz="1600" kern="0" dirty="0"/>
            </a:p>
          </p:txBody>
        </p:sp>
      </p:grpSp>
      <p:cxnSp>
        <p:nvCxnSpPr>
          <p:cNvPr id="69" name="Gerade Verbindung 68"/>
          <p:cNvCxnSpPr/>
          <p:nvPr/>
        </p:nvCxnSpPr>
        <p:spPr bwMode="auto">
          <a:xfrm flipH="1">
            <a:off x="3349377" y="2614642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>
            <a:off x="3349377" y="3585281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3349377" y="4555920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uppieren 27"/>
          <p:cNvGrpSpPr/>
          <p:nvPr/>
        </p:nvGrpSpPr>
        <p:grpSpPr>
          <a:xfrm>
            <a:off x="3349377" y="5653117"/>
            <a:ext cx="5543318" cy="246221"/>
            <a:chOff x="3349377" y="5419274"/>
            <a:chExt cx="5543318" cy="246221"/>
          </a:xfrm>
        </p:grpSpPr>
        <p:sp>
          <p:nvSpPr>
            <p:cNvPr id="30" name="Rechteck 29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 smtClean="0">
                  <a:solidFill>
                    <a:schemeClr val="accent1"/>
                  </a:solidFill>
                </a:rPr>
                <a:t>Length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558/ 685/ 785/ 885/ 985/ 1185 </a:t>
              </a:r>
              <a:r>
                <a:rPr lang="de-DE" sz="1600" kern="0" dirty="0"/>
                <a:t>mm</a:t>
              </a:r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 flipH="1">
            <a:off x="3349377" y="5526559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32"/>
          <p:cNvCxnSpPr/>
          <p:nvPr/>
        </p:nvCxnSpPr>
        <p:spPr bwMode="auto">
          <a:xfrm flipH="1">
            <a:off x="3349377" y="1644003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7" y="1570060"/>
            <a:ext cx="2959591" cy="47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1521113"/>
            <a:ext cx="9270547" cy="88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107" name="Object 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" y="0"/>
          <a:ext cx="89807" cy="11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89807" cy="11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8" name="Picture 14" descr="http://www.tece.de/_img/logo_tece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22" y="4260273"/>
            <a:ext cx="751114" cy="28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6" descr="http://www.albus.co.il/Media/Image/EasyDrain/EasyDrain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93" y="3899478"/>
            <a:ext cx="659947" cy="24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8" descr="http://www.unidrain.dk/uploads/tx_sbdownloader/Logo_excl_payoff_preview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86" y="3343853"/>
            <a:ext cx="628650" cy="19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AutoShape 20" descr="https://www.viega.de/s/viega_DE/p/images/structure/logo.gif"/>
          <p:cNvSpPr>
            <a:spLocks noChangeAspect="1" noChangeArrowheads="1"/>
          </p:cNvSpPr>
          <p:nvPr/>
        </p:nvSpPr>
        <p:spPr bwMode="auto">
          <a:xfrm>
            <a:off x="63954" y="-137102"/>
            <a:ext cx="304800" cy="30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/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de-DE" altLang="de-DE" sz="1800">
              <a:solidFill>
                <a:srgbClr val="000000"/>
              </a:solidFill>
            </a:endParaRPr>
          </a:p>
        </p:txBody>
      </p:sp>
      <p:sp>
        <p:nvSpPr>
          <p:cNvPr id="47112" name="AutoShape 22" descr="https://www.viega.de/s/viega_DE/p/images/structure/logo.gif"/>
          <p:cNvSpPr>
            <a:spLocks noChangeAspect="1" noChangeArrowheads="1"/>
          </p:cNvSpPr>
          <p:nvPr/>
        </p:nvSpPr>
        <p:spPr bwMode="auto">
          <a:xfrm>
            <a:off x="216354" y="15875"/>
            <a:ext cx="304800" cy="30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/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de-DE" altLang="de-DE" sz="1800">
              <a:solidFill>
                <a:srgbClr val="000000"/>
              </a:solidFill>
            </a:endParaRPr>
          </a:p>
        </p:txBody>
      </p:sp>
      <p:pic>
        <p:nvPicPr>
          <p:cNvPr id="47113" name="Picture 2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08" y="3143250"/>
            <a:ext cx="318407" cy="27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2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36" y="4573444"/>
            <a:ext cx="729343" cy="12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26" descr="http://www.kessel.de/fileadmin/kessel/images/kessel-logo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590" y="4049568"/>
            <a:ext cx="602796" cy="35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29" descr="http://www.rcinfo.ch/sites/default/files/styles/zoom_references/public/limatec_0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1" y="5078558"/>
            <a:ext cx="587829" cy="22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30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083" y="5009285"/>
            <a:ext cx="591910" cy="10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32" descr="http://buildingweek.bg/bg/catalogue/exhibitor-image/5138862fd42fd05a31000714-256x256-inset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90" y="4813012"/>
            <a:ext cx="616403" cy="35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34" descr="http://www.purusgroup.com/fileadmin/Generic/Public/Img/logo%402x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71" y="2949864"/>
            <a:ext cx="500743" cy="1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el 1"/>
          <p:cNvSpPr txBox="1">
            <a:spLocks/>
          </p:cNvSpPr>
          <p:nvPr/>
        </p:nvSpPr>
        <p:spPr bwMode="auto">
          <a:xfrm>
            <a:off x="291193" y="98682"/>
            <a:ext cx="5757183" cy="58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5pPr>
            <a:lvl6pPr marL="40169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6pPr>
            <a:lvl7pPr marL="80339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7pPr>
            <a:lvl8pPr marL="120508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8pPr>
            <a:lvl9pPr marL="160678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3980">
              <a:defRPr/>
            </a:pPr>
            <a:r>
              <a:rPr lang="de-DE" kern="0" dirty="0" smtClean="0">
                <a:solidFill>
                  <a:srgbClr val="000000"/>
                </a:solidFill>
              </a:rPr>
              <a:t>ACO ShowerDrain – </a:t>
            </a:r>
            <a:r>
              <a:rPr lang="de-DE" kern="0" dirty="0" smtClean="0">
                <a:solidFill>
                  <a:srgbClr val="000000"/>
                </a:solidFill>
              </a:rPr>
              <a:t>                                           Today‘s Market Presence </a:t>
            </a:r>
            <a:r>
              <a:rPr lang="de-DE" kern="0" dirty="0" smtClean="0">
                <a:solidFill>
                  <a:srgbClr val="000000"/>
                </a:solidFill>
              </a:rPr>
              <a:t>– </a:t>
            </a:r>
            <a:r>
              <a:rPr lang="de-DE" kern="0" dirty="0" smtClean="0">
                <a:solidFill>
                  <a:srgbClr val="000000"/>
                </a:solidFill>
              </a:rPr>
              <a:t>Competitors </a:t>
            </a:r>
            <a:endParaRPr lang="de-DE" kern="0" dirty="0" smtClean="0">
              <a:solidFill>
                <a:srgbClr val="000000"/>
              </a:solidFill>
            </a:endParaRPr>
          </a:p>
        </p:txBody>
      </p:sp>
      <p:pic>
        <p:nvPicPr>
          <p:cNvPr id="47121" name="Picture 49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4" y="5715001"/>
            <a:ext cx="466725" cy="22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25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ACO ShowerDrain </a:t>
            </a:r>
            <a:r>
              <a:rPr lang="de-DE" dirty="0"/>
              <a:t>P</a:t>
            </a:r>
            <a:r>
              <a:rPr lang="de-DE" dirty="0" smtClean="0"/>
              <a:t>roduct </a:t>
            </a:r>
            <a:r>
              <a:rPr lang="de-DE" dirty="0"/>
              <a:t>P</a:t>
            </a:r>
            <a:r>
              <a:rPr lang="de-DE" dirty="0" smtClean="0"/>
              <a:t>ortfolio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ACO ShowerDrain </a:t>
            </a:r>
            <a:r>
              <a:rPr lang="de-DE" dirty="0" smtClean="0"/>
              <a:t>C customized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2104283" y="1492989"/>
            <a:ext cx="1115020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 smtClean="0">
                <a:latin typeface="Verdana" pitchFamily="34" charset="0"/>
              </a:rPr>
              <a:t>Grating</a:t>
            </a:r>
            <a:r>
              <a:rPr lang="de-DE" sz="1400" b="1" dirty="0" smtClean="0">
                <a:latin typeface="Verdana" pitchFamily="34" charset="0"/>
              </a:rPr>
              <a:t/>
            </a:r>
            <a:br>
              <a:rPr lang="de-DE" sz="1400" b="1" dirty="0" smtClean="0">
                <a:latin typeface="Verdana" pitchFamily="34" charset="0"/>
              </a:rPr>
            </a:br>
            <a:endParaRPr lang="de-DE" sz="1400" b="1" dirty="0">
              <a:latin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692344" y="1492989"/>
            <a:ext cx="1206727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latin typeface="Verdana" pitchFamily="34" charset="0"/>
              </a:rPr>
              <a:t> </a:t>
            </a:r>
            <a:r>
              <a:rPr lang="de-DE" sz="1400" b="1" dirty="0" err="1" smtClean="0">
                <a:latin typeface="Verdana" pitchFamily="34" charset="0"/>
              </a:rPr>
              <a:t>Length</a:t>
            </a:r>
            <a:endParaRPr lang="de-DE" sz="1400" b="1" dirty="0" smtClean="0"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latin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305431" y="1492989"/>
            <a:ext cx="1745808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err="1" smtClean="0">
                <a:latin typeface="Verdana" pitchFamily="34" charset="0"/>
              </a:rPr>
              <a:t>Flange</a:t>
            </a:r>
            <a:r>
              <a:rPr lang="de-DE" sz="1400" b="1" dirty="0" smtClean="0">
                <a:latin typeface="Verdana" pitchFamily="34" charset="0"/>
              </a:rPr>
              <a:t/>
            </a:r>
            <a:br>
              <a:rPr lang="de-DE" sz="1400" b="1" dirty="0" smtClean="0">
                <a:latin typeface="Verdana" pitchFamily="34" charset="0"/>
              </a:rPr>
            </a:br>
            <a:endParaRPr lang="de-DE" sz="1400" b="1" dirty="0">
              <a:latin typeface="Verdana" pitchFamily="34" charset="0"/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7426110" y="1492989"/>
            <a:ext cx="1116000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 smtClean="0">
                <a:latin typeface="Verdana" pitchFamily="34" charset="0"/>
              </a:rPr>
              <a:t>Gully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400" b="1" dirty="0">
              <a:latin typeface="Verdana" pitchFamily="34" charset="0"/>
            </a:endParaRPr>
          </a:p>
        </p:txBody>
      </p:sp>
      <p:sp>
        <p:nvSpPr>
          <p:cNvPr id="67" name="Trapezoid 66"/>
          <p:cNvSpPr/>
          <p:nvPr/>
        </p:nvSpPr>
        <p:spPr bwMode="auto">
          <a:xfrm>
            <a:off x="3860767" y="2505485"/>
            <a:ext cx="792564" cy="2091245"/>
          </a:xfrm>
          <a:prstGeom prst="trapezoid">
            <a:avLst>
              <a:gd name="adj" fmla="val 33969"/>
            </a:avLst>
          </a:prstGeom>
          <a:gradFill flip="none" rotWithShape="1">
            <a:gsLst>
              <a:gs pos="100000">
                <a:schemeClr val="bg2"/>
              </a:gs>
              <a:gs pos="0">
                <a:schemeClr val="bg1">
                  <a:lumMod val="85000"/>
                </a:scheme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91429" tIns="45715" rIns="91429" bIns="45715"/>
          <a:lstStyle/>
          <a:p>
            <a:pPr defTabSz="1304769">
              <a:defRPr/>
            </a:pPr>
            <a:endParaRPr lang="de-DE"/>
          </a:p>
        </p:txBody>
      </p:sp>
      <p:sp>
        <p:nvSpPr>
          <p:cNvPr id="3" name="Rechteck 2"/>
          <p:cNvSpPr/>
          <p:nvPr/>
        </p:nvSpPr>
        <p:spPr bwMode="auto">
          <a:xfrm>
            <a:off x="8548167" y="2673434"/>
            <a:ext cx="241872" cy="1128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5025" y="2175736"/>
            <a:ext cx="1128401" cy="82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0006" y="3035687"/>
            <a:ext cx="1128401" cy="155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17" y="2209393"/>
            <a:ext cx="1971636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37" y="3151622"/>
            <a:ext cx="189819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785" y="4231168"/>
            <a:ext cx="2705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51" y="2391185"/>
            <a:ext cx="1195319" cy="25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3716331" y="2224782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200" dirty="0" smtClean="0"/>
              <a:t>min. 400 </a:t>
            </a:r>
            <a:r>
              <a:rPr lang="de-DE" sz="1200" dirty="0"/>
              <a:t>mm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386451" y="5127140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200" dirty="0" smtClean="0"/>
              <a:t>Max. 3 </a:t>
            </a:r>
            <a:r>
              <a:rPr lang="de-DE" sz="1200" dirty="0" err="1" smtClean="0"/>
              <a:t>pieces</a:t>
            </a:r>
            <a:endParaRPr lang="de-DE" sz="1200" dirty="0"/>
          </a:p>
        </p:txBody>
      </p:sp>
      <p:sp>
        <p:nvSpPr>
          <p:cNvPr id="72" name="Textfeld 71"/>
          <p:cNvSpPr txBox="1"/>
          <p:nvPr/>
        </p:nvSpPr>
        <p:spPr>
          <a:xfrm>
            <a:off x="3716331" y="4843685"/>
            <a:ext cx="138623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200" dirty="0" smtClean="0"/>
              <a:t>max. 2200 </a:t>
            </a:r>
            <a:r>
              <a:rPr lang="de-DE" sz="1200" dirty="0"/>
              <a:t>mm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696514" y="5847279"/>
            <a:ext cx="6764682" cy="8617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1"/>
            <a:r>
              <a:rPr lang="de-DE" sz="1400" dirty="0" smtClean="0"/>
              <a:t>In Addition: </a:t>
            </a:r>
          </a:p>
          <a:p>
            <a:pPr marL="742950" lvl="1" indent="-285750">
              <a:buFontTx/>
              <a:buChar char="-"/>
            </a:pPr>
            <a:r>
              <a:rPr lang="de-DE" sz="1400" dirty="0" smtClean="0"/>
              <a:t>Surface </a:t>
            </a:r>
            <a:r>
              <a:rPr lang="de-DE" sz="1400" dirty="0" err="1"/>
              <a:t>treatment</a:t>
            </a:r>
            <a:r>
              <a:rPr lang="de-DE" sz="1400" dirty="0"/>
              <a:t> </a:t>
            </a:r>
            <a:endParaRPr lang="de-DE" sz="1400" dirty="0" smtClean="0"/>
          </a:p>
          <a:p>
            <a:pPr marL="742950" lvl="1" indent="-285750">
              <a:buFontTx/>
              <a:buChar char="-"/>
            </a:pPr>
            <a:r>
              <a:rPr lang="de-DE" sz="1400" dirty="0" err="1" smtClean="0"/>
              <a:t>Coated</a:t>
            </a:r>
            <a:r>
              <a:rPr lang="de-DE" sz="1400" dirty="0" smtClean="0"/>
              <a:t> </a:t>
            </a:r>
            <a:r>
              <a:rPr lang="de-DE" sz="1400" dirty="0" err="1" smtClean="0"/>
              <a:t>flange</a:t>
            </a:r>
            <a:endParaRPr lang="de-DE" sz="1400" dirty="0" smtClean="0"/>
          </a:p>
          <a:p>
            <a:pPr marL="742950" lvl="1" indent="-285750">
              <a:buFontTx/>
              <a:buChar char="-"/>
            </a:pPr>
            <a:r>
              <a:rPr lang="de-DE" sz="1400" dirty="0"/>
              <a:t>A</a:t>
            </a:r>
            <a:r>
              <a:rPr lang="de-DE" sz="1400" dirty="0" smtClean="0"/>
              <a:t>nchor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height-adjustable</a:t>
            </a:r>
            <a:r>
              <a:rPr lang="de-DE" sz="1400" dirty="0"/>
              <a:t> </a:t>
            </a:r>
            <a:r>
              <a:rPr lang="de-DE" sz="1400" dirty="0" err="1"/>
              <a:t>feet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450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ACO ShowerDrain </a:t>
            </a:r>
            <a:r>
              <a:rPr lang="de-DE" dirty="0" smtClean="0"/>
              <a:t>Product Portfolio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ACO ShowerDrain B</a:t>
            </a:r>
            <a:endParaRPr lang="de-DE" dirty="0"/>
          </a:p>
        </p:txBody>
      </p:sp>
      <p:sp>
        <p:nvSpPr>
          <p:cNvPr id="29" name="Abgerundetes Rechteck 32"/>
          <p:cNvSpPr>
            <a:spLocks noChangeArrowheads="1"/>
          </p:cNvSpPr>
          <p:nvPr/>
        </p:nvSpPr>
        <p:spPr bwMode="auto">
          <a:xfrm>
            <a:off x="274022" y="1644003"/>
            <a:ext cx="2846803" cy="4855271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349377" y="1770557"/>
            <a:ext cx="5543318" cy="492443"/>
            <a:chOff x="3349377" y="1644002"/>
            <a:chExt cx="5543318" cy="492443"/>
          </a:xfrm>
        </p:grpSpPr>
        <p:sp>
          <p:nvSpPr>
            <p:cNvPr id="61" name="Rechteck 60"/>
            <p:cNvSpPr/>
            <p:nvPr/>
          </p:nvSpPr>
          <p:spPr>
            <a:xfrm>
              <a:off x="3349377" y="1644002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Flow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rates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2" name="Rectangle 4"/>
            <p:cNvSpPr txBox="1">
              <a:spLocks noChangeArrowheads="1"/>
            </p:cNvSpPr>
            <p:nvPr/>
          </p:nvSpPr>
          <p:spPr bwMode="auto">
            <a:xfrm>
              <a:off x="4870061" y="1644002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No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water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stacking</a:t>
              </a:r>
              <a:r>
                <a:rPr lang="de-DE" sz="1600" kern="0" dirty="0" smtClean="0"/>
                <a:t>: 0.35 </a:t>
              </a:r>
              <a:r>
                <a:rPr lang="de-DE" sz="1600" kern="0" dirty="0"/>
                <a:t>l/s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With </a:t>
              </a:r>
              <a:r>
                <a:rPr lang="de-DE" sz="1600" kern="0" dirty="0" err="1" smtClean="0"/>
                <a:t>stacking</a:t>
              </a:r>
              <a:r>
                <a:rPr lang="de-DE" sz="1600" kern="0" dirty="0" smtClean="0"/>
                <a:t> </a:t>
              </a:r>
              <a:r>
                <a:rPr lang="de-DE" sz="1600" kern="0" dirty="0"/>
                <a:t>(20 mm): </a:t>
              </a:r>
              <a:r>
                <a:rPr lang="de-DE" sz="1600" kern="0" dirty="0" smtClean="0"/>
                <a:t>0.55 </a:t>
              </a:r>
              <a:r>
                <a:rPr lang="de-DE" sz="1600" kern="0" dirty="0"/>
                <a:t>l/s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349377" y="2741196"/>
            <a:ext cx="5543318" cy="738664"/>
            <a:chOff x="3349377" y="2902426"/>
            <a:chExt cx="5543318" cy="738664"/>
          </a:xfrm>
        </p:grpSpPr>
        <p:sp>
          <p:nvSpPr>
            <p:cNvPr id="63" name="Rechteck 62"/>
            <p:cNvSpPr/>
            <p:nvPr/>
          </p:nvSpPr>
          <p:spPr>
            <a:xfrm>
              <a:off x="3349377" y="2902426"/>
              <a:ext cx="1323732" cy="7386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Building -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installation</a:t>
              </a:r>
              <a:r>
                <a:rPr lang="de-DE" sz="1600" b="1" dirty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height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4" name="Rectangle 4"/>
            <p:cNvSpPr txBox="1">
              <a:spLocks noChangeArrowheads="1"/>
            </p:cNvSpPr>
            <p:nvPr/>
          </p:nvSpPr>
          <p:spPr bwMode="auto">
            <a:xfrm>
              <a:off x="4870061" y="2902426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dirty="0" smtClean="0"/>
                <a:t>87 mm ND 40/50 WS 25 mm</a:t>
              </a:r>
              <a:endParaRPr lang="de-DE" sz="1600" dirty="0"/>
            </a:p>
            <a:p>
              <a:pPr marL="1588" lvl="1" indent="0" eaLnBrk="1" hangingPunct="1">
                <a:lnSpc>
                  <a:spcPct val="100000"/>
                </a:lnSpc>
                <a:spcBef>
                  <a:spcPts val="0"/>
                </a:spcBef>
                <a:buNone/>
              </a:pPr>
              <a:endParaRPr lang="de-DE" sz="1600" kern="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349377" y="3711835"/>
            <a:ext cx="5543318" cy="492443"/>
            <a:chOff x="3349377" y="4160850"/>
            <a:chExt cx="5543318" cy="492443"/>
          </a:xfrm>
        </p:grpSpPr>
        <p:sp>
          <p:nvSpPr>
            <p:cNvPr id="65" name="Rechteck 64"/>
            <p:cNvSpPr/>
            <p:nvPr/>
          </p:nvSpPr>
          <p:spPr>
            <a:xfrm>
              <a:off x="3349377" y="4160850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Floor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sealing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6" name="Rectangle 4"/>
            <p:cNvSpPr txBox="1">
              <a:spLocks noChangeArrowheads="1"/>
            </p:cNvSpPr>
            <p:nvPr/>
          </p:nvSpPr>
          <p:spPr bwMode="auto">
            <a:xfrm>
              <a:off x="4870061" y="4160850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Rotateable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gully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Fully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integrated</a:t>
              </a:r>
              <a:r>
                <a:rPr lang="de-DE" sz="1600" kern="0" dirty="0" smtClean="0"/>
                <a:t> 30mm </a:t>
              </a:r>
              <a:r>
                <a:rPr lang="de-DE" sz="1600" kern="0" dirty="0" err="1" smtClean="0"/>
                <a:t>steel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flange</a:t>
              </a:r>
              <a:endParaRPr lang="de-DE" sz="1600" kern="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349377" y="4682474"/>
            <a:ext cx="5543318" cy="492443"/>
            <a:chOff x="3349377" y="5419274"/>
            <a:chExt cx="5543318" cy="492443"/>
          </a:xfrm>
        </p:grpSpPr>
        <p:sp>
          <p:nvSpPr>
            <p:cNvPr id="67" name="Rechteck 66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Handling</a:t>
              </a:r>
            </a:p>
          </p:txBody>
        </p:sp>
        <p:sp>
          <p:nvSpPr>
            <p:cNvPr id="68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Concrete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anchors</a:t>
              </a:r>
              <a:r>
                <a:rPr lang="de-DE" sz="1600" kern="0" dirty="0" smtClean="0"/>
                <a:t> / </a:t>
              </a:r>
              <a:r>
                <a:rPr lang="de-DE" sz="1600" kern="0" dirty="0" err="1" smtClean="0"/>
                <a:t>flaps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endParaRPr lang="de-DE" sz="1600" kern="0" dirty="0"/>
            </a:p>
          </p:txBody>
        </p:sp>
      </p:grpSp>
      <p:cxnSp>
        <p:nvCxnSpPr>
          <p:cNvPr id="69" name="Gerade Verbindung 68"/>
          <p:cNvCxnSpPr/>
          <p:nvPr/>
        </p:nvCxnSpPr>
        <p:spPr bwMode="auto">
          <a:xfrm flipH="1">
            <a:off x="3349377" y="2614642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>
            <a:off x="3349377" y="3585281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3349377" y="4555920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uppieren 27"/>
          <p:cNvGrpSpPr/>
          <p:nvPr/>
        </p:nvGrpSpPr>
        <p:grpSpPr>
          <a:xfrm>
            <a:off x="3349377" y="5653117"/>
            <a:ext cx="5543318" cy="246221"/>
            <a:chOff x="3349377" y="5419274"/>
            <a:chExt cx="5543318" cy="246221"/>
          </a:xfrm>
        </p:grpSpPr>
        <p:sp>
          <p:nvSpPr>
            <p:cNvPr id="30" name="Rechteck 29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 smtClean="0">
                  <a:solidFill>
                    <a:schemeClr val="accent1"/>
                  </a:solidFill>
                </a:rPr>
                <a:t>Length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685/ 785/ 885/ 985 mm</a:t>
              </a:r>
              <a:endParaRPr lang="de-DE" sz="1600" kern="0" dirty="0"/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 flipH="1">
            <a:off x="3349377" y="5526559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32"/>
          <p:cNvCxnSpPr/>
          <p:nvPr/>
        </p:nvCxnSpPr>
        <p:spPr bwMode="auto">
          <a:xfrm flipH="1">
            <a:off x="3349377" y="1644003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feld 26"/>
          <p:cNvSpPr txBox="1"/>
          <p:nvPr/>
        </p:nvSpPr>
        <p:spPr>
          <a:xfrm>
            <a:off x="790885" y="3711835"/>
            <a:ext cx="1728974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sz="1200" dirty="0" smtClean="0"/>
              <a:t>ACO </a:t>
            </a:r>
            <a:r>
              <a:rPr lang="de-DE" sz="1200" dirty="0" err="1" smtClean="0"/>
              <a:t>ShowerDrain</a:t>
            </a:r>
            <a:r>
              <a:rPr lang="de-DE" sz="1200" dirty="0" smtClean="0"/>
              <a:t> B</a:t>
            </a:r>
            <a:endParaRPr lang="de-DE" sz="1200" dirty="0"/>
          </a:p>
        </p:txBody>
      </p:sp>
      <p:sp>
        <p:nvSpPr>
          <p:cNvPr id="35" name="Textfeld 34"/>
          <p:cNvSpPr txBox="1"/>
          <p:nvPr/>
        </p:nvSpPr>
        <p:spPr>
          <a:xfrm>
            <a:off x="545228" y="6121660"/>
            <a:ext cx="232904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de-DE" sz="1200" dirty="0" smtClean="0"/>
              <a:t>RUG </a:t>
            </a:r>
            <a:r>
              <a:rPr lang="de-DE" sz="1200" dirty="0" err="1" smtClean="0"/>
              <a:t>Self</a:t>
            </a:r>
            <a:r>
              <a:rPr lang="de-DE" sz="1200" dirty="0" smtClean="0"/>
              <a:t> </a:t>
            </a:r>
            <a:r>
              <a:rPr lang="de-DE" sz="1200" dirty="0" err="1" smtClean="0"/>
              <a:t>Shark</a:t>
            </a:r>
            <a:r>
              <a:rPr lang="de-DE" sz="1200" dirty="0" smtClean="0"/>
              <a:t> Standard</a:t>
            </a:r>
            <a:endParaRPr lang="de-DE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00" y="2090766"/>
            <a:ext cx="2563508" cy="1389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09" y="4420302"/>
            <a:ext cx="2273870" cy="150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7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ACO ShowerDrain </a:t>
            </a:r>
            <a:r>
              <a:rPr lang="de-DE" dirty="0" smtClean="0"/>
              <a:t>Product Portfolio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ACO ShowerDrain S</a:t>
            </a:r>
            <a:endParaRPr lang="de-DE" dirty="0"/>
          </a:p>
        </p:txBody>
      </p:sp>
      <p:sp>
        <p:nvSpPr>
          <p:cNvPr id="29" name="Abgerundetes Rechteck 32"/>
          <p:cNvSpPr>
            <a:spLocks noChangeArrowheads="1"/>
          </p:cNvSpPr>
          <p:nvPr/>
        </p:nvSpPr>
        <p:spPr bwMode="auto">
          <a:xfrm>
            <a:off x="274022" y="1644003"/>
            <a:ext cx="2846803" cy="4855271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349377" y="1770557"/>
            <a:ext cx="5543318" cy="492443"/>
            <a:chOff x="3349377" y="1644002"/>
            <a:chExt cx="5543318" cy="492443"/>
          </a:xfrm>
        </p:grpSpPr>
        <p:sp>
          <p:nvSpPr>
            <p:cNvPr id="61" name="Rechteck 60"/>
            <p:cNvSpPr/>
            <p:nvPr/>
          </p:nvSpPr>
          <p:spPr>
            <a:xfrm>
              <a:off x="3349377" y="1644002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Flow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rates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2" name="Rectangle 4"/>
            <p:cNvSpPr txBox="1">
              <a:spLocks noChangeArrowheads="1"/>
            </p:cNvSpPr>
            <p:nvPr/>
          </p:nvSpPr>
          <p:spPr bwMode="auto">
            <a:xfrm>
              <a:off x="4870061" y="1644002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No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water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stacking</a:t>
              </a:r>
              <a:r>
                <a:rPr lang="de-DE" sz="1600" kern="0" dirty="0" smtClean="0"/>
                <a:t>: 0.35-0.50 </a:t>
              </a:r>
              <a:r>
                <a:rPr lang="de-DE" sz="1600" kern="0" dirty="0"/>
                <a:t>l/s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With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stack</a:t>
              </a:r>
              <a:r>
                <a:rPr lang="de-DE" sz="1600" kern="0" dirty="0" smtClean="0"/>
                <a:t>.(20 </a:t>
              </a:r>
              <a:r>
                <a:rPr lang="de-DE" sz="1600" kern="0" dirty="0"/>
                <a:t>mm): </a:t>
              </a:r>
              <a:r>
                <a:rPr lang="de-DE" sz="1600" kern="0" dirty="0" smtClean="0"/>
                <a:t>0.55-0.80 </a:t>
              </a:r>
              <a:r>
                <a:rPr lang="de-DE" sz="1600" kern="0" dirty="0"/>
                <a:t>l/s</a:t>
              </a:r>
            </a:p>
          </p:txBody>
        </p:sp>
      </p:grpSp>
      <p:sp>
        <p:nvSpPr>
          <p:cNvPr id="63" name="Rechteck 62"/>
          <p:cNvSpPr/>
          <p:nvPr/>
        </p:nvSpPr>
        <p:spPr>
          <a:xfrm>
            <a:off x="3349377" y="2741196"/>
            <a:ext cx="1323732" cy="4924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solidFill>
                  <a:schemeClr val="accent1"/>
                </a:solidFill>
              </a:rPr>
              <a:t>Building </a:t>
            </a:r>
            <a:r>
              <a:rPr lang="de-DE" sz="1600" b="1" dirty="0" err="1">
                <a:solidFill>
                  <a:schemeClr val="accent1"/>
                </a:solidFill>
              </a:rPr>
              <a:t>height</a:t>
            </a:r>
            <a:endParaRPr lang="de-DE" sz="1600" b="1" dirty="0">
              <a:solidFill>
                <a:schemeClr val="accent1"/>
              </a:solidFill>
            </a:endParaRPr>
          </a:p>
        </p:txBody>
      </p:sp>
      <p:sp>
        <p:nvSpPr>
          <p:cNvPr id="64" name="Rectangle 4"/>
          <p:cNvSpPr txBox="1">
            <a:spLocks noChangeArrowheads="1"/>
          </p:cNvSpPr>
          <p:nvPr/>
        </p:nvSpPr>
        <p:spPr bwMode="auto">
          <a:xfrm>
            <a:off x="4870061" y="2741196"/>
            <a:ext cx="402263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265113" lvl="1" indent="-263525" eaLnBrk="1" hangingPunct="1">
              <a:lnSpc>
                <a:spcPct val="100000"/>
              </a:lnSpc>
              <a:spcBef>
                <a:spcPts val="0"/>
              </a:spcBef>
              <a:tabLst>
                <a:tab pos="2312988" algn="l"/>
              </a:tabLst>
            </a:pPr>
            <a:r>
              <a:rPr lang="de-DE" sz="1600" kern="0" dirty="0" smtClean="0"/>
              <a:t>55 </a:t>
            </a:r>
            <a:r>
              <a:rPr lang="de-DE" sz="1600" kern="0" dirty="0"/>
              <a:t>mm </a:t>
            </a:r>
            <a:r>
              <a:rPr lang="de-DE" sz="1600" kern="0" dirty="0" smtClean="0"/>
              <a:t>ND32/40 	WS25</a:t>
            </a:r>
            <a:endParaRPr lang="de-DE" sz="1600" kern="0" dirty="0"/>
          </a:p>
          <a:p>
            <a:pPr marL="265113" lvl="1" indent="-263525" eaLnBrk="1" hangingPunct="1">
              <a:lnSpc>
                <a:spcPct val="100000"/>
              </a:lnSpc>
              <a:spcBef>
                <a:spcPts val="0"/>
              </a:spcBef>
              <a:tabLst>
                <a:tab pos="2312988" algn="l"/>
              </a:tabLst>
            </a:pPr>
            <a:r>
              <a:rPr lang="de-DE" sz="1600" kern="0" dirty="0" smtClean="0"/>
              <a:t>64 </a:t>
            </a:r>
            <a:r>
              <a:rPr lang="de-DE" sz="1600" kern="0" dirty="0"/>
              <a:t>mm </a:t>
            </a:r>
            <a:r>
              <a:rPr lang="de-DE" sz="1600" kern="0" dirty="0" smtClean="0"/>
              <a:t>ND40 	WS34</a:t>
            </a:r>
          </a:p>
          <a:p>
            <a:pPr marL="265113" lvl="1" indent="-263525" eaLnBrk="1" hangingPunct="1">
              <a:lnSpc>
                <a:spcPct val="100000"/>
              </a:lnSpc>
              <a:spcBef>
                <a:spcPts val="0"/>
              </a:spcBef>
              <a:tabLst>
                <a:tab pos="2312988" algn="l"/>
              </a:tabLst>
            </a:pPr>
            <a:r>
              <a:rPr lang="de-DE" sz="1600" kern="0" dirty="0" smtClean="0"/>
              <a:t>80 mm ND50 	WS50</a:t>
            </a:r>
            <a:endParaRPr lang="de-DE" sz="1600" kern="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349377" y="3711835"/>
            <a:ext cx="5543318" cy="492443"/>
            <a:chOff x="3349377" y="4160850"/>
            <a:chExt cx="5543318" cy="492443"/>
          </a:xfrm>
        </p:grpSpPr>
        <p:sp>
          <p:nvSpPr>
            <p:cNvPr id="65" name="Rechteck 64"/>
            <p:cNvSpPr/>
            <p:nvPr/>
          </p:nvSpPr>
          <p:spPr>
            <a:xfrm>
              <a:off x="3349377" y="4160850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>
                  <a:solidFill>
                    <a:schemeClr val="accent1"/>
                  </a:solidFill>
                </a:rPr>
                <a:t>Floor </a:t>
              </a:r>
              <a:r>
                <a:rPr lang="de-DE" sz="1600" b="1" dirty="0" err="1">
                  <a:solidFill>
                    <a:schemeClr val="accent1"/>
                  </a:solidFill>
                </a:rPr>
                <a:t>sealing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6" name="Rectangle 4"/>
            <p:cNvSpPr txBox="1">
              <a:spLocks noChangeArrowheads="1"/>
            </p:cNvSpPr>
            <p:nvPr/>
          </p:nvSpPr>
          <p:spPr bwMode="auto">
            <a:xfrm>
              <a:off x="4870061" y="4160850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welded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gully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body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Fully</a:t>
              </a:r>
              <a:r>
                <a:rPr lang="de-DE" sz="1600" kern="0" dirty="0"/>
                <a:t> </a:t>
              </a:r>
              <a:r>
                <a:rPr lang="de-DE" sz="1600" kern="0" dirty="0" err="1"/>
                <a:t>integrated</a:t>
              </a:r>
              <a:r>
                <a:rPr lang="de-DE" sz="1600" kern="0" dirty="0"/>
                <a:t> 30mm </a:t>
              </a:r>
              <a:r>
                <a:rPr lang="de-DE" sz="1600" kern="0" dirty="0" err="1"/>
                <a:t>steel</a:t>
              </a:r>
              <a:r>
                <a:rPr lang="de-DE" sz="1600" kern="0" dirty="0"/>
                <a:t> </a:t>
              </a:r>
              <a:r>
                <a:rPr lang="de-DE" sz="1600" kern="0" dirty="0" err="1" smtClean="0"/>
                <a:t>flange</a:t>
              </a:r>
              <a:endParaRPr lang="de-DE" sz="1600" kern="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349377" y="4682474"/>
            <a:ext cx="5543318" cy="492443"/>
            <a:chOff x="3349377" y="5419274"/>
            <a:chExt cx="5543318" cy="492443"/>
          </a:xfrm>
        </p:grpSpPr>
        <p:sp>
          <p:nvSpPr>
            <p:cNvPr id="67" name="Rechteck 66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Handling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8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Feet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pre-installed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One</a:t>
              </a:r>
              <a:r>
                <a:rPr lang="de-DE" sz="1600" kern="0" dirty="0" smtClean="0"/>
                <a:t>-piece </a:t>
              </a:r>
              <a:r>
                <a:rPr lang="de-DE" sz="1600" kern="0" dirty="0" err="1" smtClean="0"/>
                <a:t>product</a:t>
              </a:r>
              <a:r>
                <a:rPr lang="de-DE" sz="1600" kern="0" dirty="0" smtClean="0"/>
                <a:t> </a:t>
              </a:r>
              <a:r>
                <a:rPr lang="de-DE" sz="1600" kern="0" dirty="0" err="1" smtClean="0"/>
                <a:t>solution</a:t>
              </a:r>
              <a:endParaRPr lang="de-DE" sz="1600" kern="0" dirty="0"/>
            </a:p>
          </p:txBody>
        </p:sp>
      </p:grpSp>
      <p:cxnSp>
        <p:nvCxnSpPr>
          <p:cNvPr id="69" name="Gerade Verbindung 68"/>
          <p:cNvCxnSpPr/>
          <p:nvPr/>
        </p:nvCxnSpPr>
        <p:spPr bwMode="auto">
          <a:xfrm flipH="1">
            <a:off x="3349377" y="2614642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>
            <a:off x="3349377" y="3585281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3349377" y="4555920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uppieren 27"/>
          <p:cNvGrpSpPr/>
          <p:nvPr/>
        </p:nvGrpSpPr>
        <p:grpSpPr>
          <a:xfrm>
            <a:off x="3349377" y="5653117"/>
            <a:ext cx="5543318" cy="738664"/>
            <a:chOff x="3349377" y="5419274"/>
            <a:chExt cx="5543318" cy="738664"/>
          </a:xfrm>
        </p:grpSpPr>
        <p:sp>
          <p:nvSpPr>
            <p:cNvPr id="30" name="Rechteck 29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>
                  <a:solidFill>
                    <a:schemeClr val="accent1"/>
                  </a:solidFill>
                </a:rPr>
                <a:t>Length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700</a:t>
              </a:r>
              <a:r>
                <a:rPr lang="de-DE" sz="1600" kern="0" dirty="0"/>
                <a:t>/ 800/ 900/ 1000/ </a:t>
              </a:r>
              <a:r>
                <a:rPr lang="de-DE" sz="1600" kern="0" dirty="0" smtClean="0"/>
                <a:t>1200/</a:t>
              </a:r>
              <a:br>
                <a:rPr lang="de-DE" sz="1600" kern="0" dirty="0" smtClean="0"/>
              </a:br>
              <a:r>
                <a:rPr lang="de-DE" sz="1600" kern="0" dirty="0" smtClean="0"/>
                <a:t>1500 mm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From</a:t>
              </a:r>
              <a:r>
                <a:rPr lang="de-DE" sz="1600" kern="0" dirty="0" smtClean="0"/>
                <a:t> 1000 mm: 2 </a:t>
              </a:r>
              <a:r>
                <a:rPr lang="de-DE" sz="1600" kern="0" dirty="0" err="1" smtClean="0"/>
                <a:t>gullies</a:t>
              </a:r>
              <a:endParaRPr lang="de-DE" sz="1600" kern="0" dirty="0" smtClean="0"/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 flipH="1">
            <a:off x="3349377" y="5526559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32"/>
          <p:cNvCxnSpPr/>
          <p:nvPr/>
        </p:nvCxnSpPr>
        <p:spPr bwMode="auto">
          <a:xfrm flipH="1">
            <a:off x="3349377" y="1644003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feld 33"/>
          <p:cNvSpPr txBox="1"/>
          <p:nvPr/>
        </p:nvSpPr>
        <p:spPr>
          <a:xfrm>
            <a:off x="1649142" y="1806326"/>
            <a:ext cx="657552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165979" lvl="1" indent="-164584" defTabSz="790839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b="1" kern="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r>
              <a:rPr lang="de-DE" sz="1400" dirty="0"/>
              <a:t>Plate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649142" y="2375150"/>
            <a:ext cx="861133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165979" lvl="1" indent="-164584" defTabSz="790839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b="1" kern="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r>
              <a:rPr lang="de-DE" sz="1400" dirty="0"/>
              <a:t>Stripes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4" y="3178988"/>
            <a:ext cx="2498663" cy="3229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4" y="1711032"/>
            <a:ext cx="1147699" cy="13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9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019236" y="3126671"/>
            <a:ext cx="46907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Scope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delivery</a:t>
            </a:r>
            <a:r>
              <a:rPr lang="de-DE" sz="1600" dirty="0" smtClean="0"/>
              <a:t>:</a:t>
            </a:r>
          </a:p>
          <a:p>
            <a:r>
              <a:rPr lang="de-DE" sz="1600" dirty="0" smtClean="0"/>
              <a:t>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1 </a:t>
            </a:r>
            <a:r>
              <a:rPr lang="de-DE" sz="1600" dirty="0" err="1" smtClean="0"/>
              <a:t>grating</a:t>
            </a:r>
            <a:endParaRPr lang="de-DE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4 different </a:t>
            </a:r>
            <a:r>
              <a:rPr lang="de-DE" sz="1600" dirty="0" err="1" smtClean="0"/>
              <a:t>feet</a:t>
            </a:r>
            <a:endParaRPr lang="de-DE" sz="1600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DE" sz="1600" dirty="0" smtClean="0"/>
              <a:t>H= 11, 14, 16 </a:t>
            </a:r>
            <a:r>
              <a:rPr lang="de-DE" sz="1600" dirty="0" err="1" smtClean="0"/>
              <a:t>or</a:t>
            </a:r>
            <a:r>
              <a:rPr lang="de-DE" sz="1600" dirty="0" smtClean="0"/>
              <a:t> 22 mm</a:t>
            </a:r>
          </a:p>
          <a:p>
            <a:pPr>
              <a:buClr>
                <a:schemeClr val="accent1"/>
              </a:buClr>
            </a:pPr>
            <a:endParaRPr lang="de-DE" sz="1600" dirty="0" smtClean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de-DE" sz="1600" b="1" kern="0" dirty="0" smtClean="0"/>
              <a:t>On </a:t>
            </a:r>
            <a:r>
              <a:rPr lang="de-DE" sz="1600" b="1" kern="0" dirty="0" err="1" smtClean="0"/>
              <a:t>site</a:t>
            </a:r>
            <a:r>
              <a:rPr lang="de-DE" sz="1600" b="1" kern="0" dirty="0" smtClean="0"/>
              <a:t> </a:t>
            </a:r>
            <a:r>
              <a:rPr lang="de-DE" sz="1600" kern="0" dirty="0" err="1" smtClean="0"/>
              <a:t>adjustment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to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the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height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of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tiles</a:t>
            </a:r>
            <a:endParaRPr lang="de-DE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ACO ShowerDrain </a:t>
            </a:r>
            <a:r>
              <a:rPr lang="de-DE" dirty="0" smtClean="0"/>
              <a:t>Product Portfolio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ACO ShowerDrain S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1" y="4076509"/>
            <a:ext cx="3217813" cy="201622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71" y="1916269"/>
            <a:ext cx="3217813" cy="201622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 bwMode="auto">
          <a:xfrm>
            <a:off x="2656812" y="2132294"/>
            <a:ext cx="936104" cy="92699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 smtClean="0">
              <a:ln>
                <a:noFill/>
              </a:ln>
              <a:solidFill>
                <a:srgbClr val="191919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2818" y="289974"/>
            <a:ext cx="5757182" cy="581057"/>
          </a:xfrm>
        </p:spPr>
        <p:txBody>
          <a:bodyPr>
            <a:spAutoFit/>
          </a:bodyPr>
          <a:lstStyle/>
          <a:p>
            <a:r>
              <a:rPr lang="de-DE" dirty="0"/>
              <a:t>ACO ShowerDrain </a:t>
            </a:r>
            <a:r>
              <a:rPr lang="de-DE" dirty="0" smtClean="0"/>
              <a:t>Product Portfolio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ACO </a:t>
            </a:r>
            <a:r>
              <a:rPr lang="de-DE" dirty="0"/>
              <a:t>ShowerDrain S 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43" y="1529402"/>
            <a:ext cx="6862478" cy="48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365" y="148649"/>
            <a:ext cx="5757183" cy="699943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ACO ShowerDrain</a:t>
            </a:r>
            <a:br>
              <a:rPr lang="de-DE" altLang="de-DE" dirty="0" smtClean="0"/>
            </a:br>
            <a:r>
              <a:rPr lang="de-DE" altLang="de-DE" dirty="0" smtClean="0"/>
              <a:t>Product Portfolio Strategy</a:t>
            </a:r>
            <a:endParaRPr lang="de-DE" altLang="de-DE" dirty="0" smtClean="0"/>
          </a:p>
        </p:txBody>
      </p:sp>
      <p:sp>
        <p:nvSpPr>
          <p:cNvPr id="36" name="Rechteck 35"/>
          <p:cNvSpPr/>
          <p:nvPr/>
        </p:nvSpPr>
        <p:spPr>
          <a:xfrm>
            <a:off x="3841853" y="1299675"/>
            <a:ext cx="1573943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</a:rPr>
              <a:t>Good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5578681" y="1299675"/>
            <a:ext cx="1573943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 </a:t>
            </a:r>
            <a:r>
              <a:rPr lang="de-DE" sz="1600" b="1" dirty="0" err="1" smtClean="0">
                <a:latin typeface="Verdana" pitchFamily="34" charset="0"/>
              </a:rPr>
              <a:t>Better</a:t>
            </a:r>
            <a:r>
              <a:rPr lang="de-DE" sz="1600" b="1" dirty="0" smtClean="0">
                <a:latin typeface="Verdana" pitchFamily="34" charset="0"/>
              </a:rPr>
              <a:t> 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315509" y="1299675"/>
            <a:ext cx="1573943" cy="55687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 Best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2105025" y="1974925"/>
            <a:ext cx="1573943" cy="13125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latin typeface="Verdana" pitchFamily="34" charset="0"/>
              </a:rPr>
              <a:t>Sanitary</a:t>
            </a:r>
            <a:endParaRPr lang="de-DE" sz="1600" b="1" dirty="0" smtClean="0"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 smtClean="0">
                <a:latin typeface="Verdana" pitchFamily="34" charset="0"/>
              </a:rPr>
              <a:t>wholesale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2105025" y="4965325"/>
            <a:ext cx="1573943" cy="1314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smtClean="0">
                <a:latin typeface="Verdana" pitchFamily="34" charset="0"/>
              </a:rPr>
              <a:t> DIY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2105025" y="3470125"/>
            <a:ext cx="1573943" cy="13125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latin typeface="Verdana" pitchFamily="34" charset="0"/>
              </a:rPr>
              <a:t>Builder’s</a:t>
            </a:r>
            <a:r>
              <a:rPr lang="de-DE" sz="1600" b="1" dirty="0">
                <a:latin typeface="Verdana" pitchFamily="34" charset="0"/>
              </a:rPr>
              <a:t> </a:t>
            </a:r>
            <a:r>
              <a:rPr lang="de-DE" sz="1600" b="1" dirty="0" err="1">
                <a:latin typeface="Verdana" pitchFamily="34" charset="0"/>
              </a:rPr>
              <a:t>Merchants</a:t>
            </a:r>
            <a:endParaRPr lang="de-DE" sz="1600" b="1" dirty="0">
              <a:latin typeface="Verdana" pitchFamily="34" charset="0"/>
            </a:endParaRPr>
          </a:p>
        </p:txBody>
      </p:sp>
      <p:sp>
        <p:nvSpPr>
          <p:cNvPr id="42" name="Abgerundetes Rechteck 32"/>
          <p:cNvSpPr>
            <a:spLocks noChangeArrowheads="1"/>
          </p:cNvSpPr>
          <p:nvPr/>
        </p:nvSpPr>
        <p:spPr bwMode="auto">
          <a:xfrm>
            <a:off x="3841853" y="1974925"/>
            <a:ext cx="1573200" cy="1314000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3" name="Abgerundetes Rechteck 32"/>
          <p:cNvSpPr>
            <a:spLocks noChangeArrowheads="1"/>
          </p:cNvSpPr>
          <p:nvPr/>
        </p:nvSpPr>
        <p:spPr bwMode="auto">
          <a:xfrm>
            <a:off x="5578425" y="1974925"/>
            <a:ext cx="1573200" cy="1314000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4" name="Abgerundetes Rechteck 32"/>
          <p:cNvSpPr>
            <a:spLocks noChangeArrowheads="1"/>
          </p:cNvSpPr>
          <p:nvPr/>
        </p:nvSpPr>
        <p:spPr bwMode="auto">
          <a:xfrm>
            <a:off x="7314998" y="1974925"/>
            <a:ext cx="1573200" cy="1314000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5" name="Abgerundetes Rechteck 32"/>
          <p:cNvSpPr>
            <a:spLocks noChangeArrowheads="1"/>
          </p:cNvSpPr>
          <p:nvPr/>
        </p:nvSpPr>
        <p:spPr bwMode="auto">
          <a:xfrm>
            <a:off x="3841853" y="3470125"/>
            <a:ext cx="1573200" cy="1314000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6" name="Abgerundetes Rechteck 32"/>
          <p:cNvSpPr>
            <a:spLocks noChangeArrowheads="1"/>
          </p:cNvSpPr>
          <p:nvPr/>
        </p:nvSpPr>
        <p:spPr bwMode="auto">
          <a:xfrm>
            <a:off x="5578425" y="3470125"/>
            <a:ext cx="1573200" cy="1314000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7" name="Abgerundetes Rechteck 32"/>
          <p:cNvSpPr>
            <a:spLocks noChangeArrowheads="1"/>
          </p:cNvSpPr>
          <p:nvPr/>
        </p:nvSpPr>
        <p:spPr bwMode="auto">
          <a:xfrm>
            <a:off x="7314998" y="3470125"/>
            <a:ext cx="1573200" cy="1314000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sp>
        <p:nvSpPr>
          <p:cNvPr id="48" name="Abgerundetes Rechteck 32"/>
          <p:cNvSpPr>
            <a:spLocks noChangeArrowheads="1"/>
          </p:cNvSpPr>
          <p:nvPr/>
        </p:nvSpPr>
        <p:spPr bwMode="auto">
          <a:xfrm>
            <a:off x="5586049" y="4965325"/>
            <a:ext cx="1573200" cy="1314000"/>
          </a:xfrm>
          <a:prstGeom prst="rect">
            <a:avLst/>
          </a:prstGeom>
          <a:noFill/>
          <a:ln w="22225" algn="ctr">
            <a:solidFill>
              <a:srgbClr val="00B0F0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49" name="Picture 2" descr="http://upload.wikimedia.org/wikipedia/de/thumb/6/63/ACO-Logo.svg/93px-ACO-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66" y="2094366"/>
            <a:ext cx="546116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upload.wikimedia.org/wikipedia/de/thumb/6/63/ACO-Logo.svg/93px-ACO-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94" y="2094366"/>
            <a:ext cx="546116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://upload.wikimedia.org/wikipedia/de/thumb/6/63/ACO-Logo.svg/93px-ACO-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22" y="2094366"/>
            <a:ext cx="546116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upload.wikimedia.org/wikipedia/de/thumb/6/63/ACO-Logo.svg/93px-ACO-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66" y="3590616"/>
            <a:ext cx="546116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upload.wikimedia.org/wikipedia/de/thumb/6/63/ACO-Logo.svg/93px-ACO-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94" y="3590616"/>
            <a:ext cx="546116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upload.wikimedia.org/wikipedia/de/thumb/6/63/ACO-Logo.svg/93px-ACO-Logo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22" y="3590616"/>
            <a:ext cx="546116" cy="4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863" y="5020100"/>
            <a:ext cx="527572" cy="55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hteck 55"/>
          <p:cNvSpPr/>
          <p:nvPr/>
        </p:nvSpPr>
        <p:spPr>
          <a:xfrm>
            <a:off x="3856103" y="2732049"/>
            <a:ext cx="1573943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B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5578681" y="2732049"/>
            <a:ext cx="1573943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58" name="Rechteck 57"/>
          <p:cNvSpPr/>
          <p:nvPr/>
        </p:nvSpPr>
        <p:spPr>
          <a:xfrm>
            <a:off x="7315509" y="2732049"/>
            <a:ext cx="1573943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E / 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3856103" y="4227249"/>
            <a:ext cx="1573943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B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60" name="Rechteck 59"/>
          <p:cNvSpPr/>
          <p:nvPr/>
        </p:nvSpPr>
        <p:spPr>
          <a:xfrm>
            <a:off x="5578681" y="4227249"/>
            <a:ext cx="1573943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C</a:t>
            </a:r>
          </a:p>
        </p:txBody>
      </p:sp>
      <p:sp>
        <p:nvSpPr>
          <p:cNvPr id="61" name="Rechteck 60"/>
          <p:cNvSpPr/>
          <p:nvPr/>
        </p:nvSpPr>
        <p:spPr>
          <a:xfrm>
            <a:off x="7315509" y="4227249"/>
            <a:ext cx="1573943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E / S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62" name="Rechteck 61"/>
          <p:cNvSpPr/>
          <p:nvPr/>
        </p:nvSpPr>
        <p:spPr>
          <a:xfrm>
            <a:off x="5585678" y="5679185"/>
            <a:ext cx="1573943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RUG </a:t>
            </a:r>
            <a:r>
              <a:rPr lang="de-DE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Self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 </a:t>
            </a:r>
            <a:r>
              <a:rPr lang="de-DE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Comfort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 </a:t>
            </a:r>
            <a:endParaRPr lang="de-DE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63" name="Abgerundetes Rechteck 32"/>
          <p:cNvSpPr>
            <a:spLocks noChangeArrowheads="1"/>
          </p:cNvSpPr>
          <p:nvPr/>
        </p:nvSpPr>
        <p:spPr bwMode="auto">
          <a:xfrm>
            <a:off x="3842596" y="4983725"/>
            <a:ext cx="1573200" cy="1314000"/>
          </a:xfrm>
          <a:prstGeom prst="rect">
            <a:avLst/>
          </a:prstGeom>
          <a:noFill/>
          <a:ln w="22225" algn="ctr">
            <a:solidFill>
              <a:srgbClr val="00B0F0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032" y="5020100"/>
            <a:ext cx="527572" cy="55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148976" y="5697585"/>
            <a:ext cx="1282069" cy="556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RUG </a:t>
            </a:r>
            <a:r>
              <a:rPr lang="de-DE" b="1" dirty="0" err="1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Self</a:t>
            </a:r>
            <a:r>
              <a:rPr lang="de-DE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 Standard</a:t>
            </a:r>
            <a:endParaRPr lang="de-DE" b="1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66" name="Textfeld 3"/>
          <p:cNvSpPr txBox="1">
            <a:spLocks noChangeArrowheads="1"/>
          </p:cNvSpPr>
          <p:nvPr/>
        </p:nvSpPr>
        <p:spPr bwMode="auto">
          <a:xfrm>
            <a:off x="3971403" y="5463872"/>
            <a:ext cx="343279" cy="40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>
            <a:spAutoFit/>
          </a:bodyPr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altLang="de-DE" sz="2000" b="1" dirty="0">
                <a:solidFill>
                  <a:schemeClr val="bg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67" name="Bild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99" y="5107405"/>
            <a:ext cx="521154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Abgerundetes Rechteck 32"/>
          <p:cNvSpPr>
            <a:spLocks noChangeArrowheads="1"/>
          </p:cNvSpPr>
          <p:nvPr/>
        </p:nvSpPr>
        <p:spPr bwMode="auto">
          <a:xfrm>
            <a:off x="2085975" y="6443807"/>
            <a:ext cx="6868898" cy="334818"/>
          </a:xfrm>
          <a:prstGeom prst="roundRect">
            <a:avLst>
              <a:gd name="adj" fmla="val 16667"/>
            </a:avLst>
          </a:prstGeom>
          <a:noFill/>
          <a:ln w="317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4" tIns="45692" rIns="91384" bIns="45692" anchor="ctr"/>
          <a:lstStyle>
            <a:lvl1pPr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defTabSz="1039813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defTabSz="1039813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altLang="de-DE" sz="1400" b="1" noProof="1" smtClean="0">
                <a:solidFill>
                  <a:srgbClr val="000000"/>
                </a:solidFill>
                <a:hlinkClick r:id="rId5"/>
              </a:rPr>
              <a:t>http://www.rug-self.com/files/RUG_Self_Ablaeufe_2015_rus.pdf</a:t>
            </a:r>
            <a:r>
              <a:rPr lang="de-DE" altLang="de-DE" sz="1400" b="1" noProof="1" smtClean="0">
                <a:solidFill>
                  <a:srgbClr val="000000"/>
                </a:solidFill>
              </a:rPr>
              <a:t> </a:t>
            </a:r>
            <a:endParaRPr lang="de-DE" altLang="de-DE" sz="1400" b="1" noProof="1">
              <a:solidFill>
                <a:srgbClr val="000000"/>
              </a:solidFill>
            </a:endParaRPr>
          </a:p>
        </p:txBody>
      </p:sp>
      <p:sp>
        <p:nvSpPr>
          <p:cNvPr id="69" name="Stern mit 5 Zacken 68"/>
          <p:cNvSpPr/>
          <p:nvPr/>
        </p:nvSpPr>
        <p:spPr bwMode="auto">
          <a:xfrm>
            <a:off x="8079922" y="1443759"/>
            <a:ext cx="258536" cy="220807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defTabSz="913980"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0" name="Stern mit 5 Zacken 69"/>
          <p:cNvSpPr/>
          <p:nvPr/>
        </p:nvSpPr>
        <p:spPr bwMode="auto">
          <a:xfrm>
            <a:off x="8322129" y="1443759"/>
            <a:ext cx="257175" cy="220807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defTabSz="913980"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1" name="Stern mit 5 Zacken 70"/>
          <p:cNvSpPr/>
          <p:nvPr/>
        </p:nvSpPr>
        <p:spPr bwMode="auto">
          <a:xfrm>
            <a:off x="8562975" y="1443759"/>
            <a:ext cx="255814" cy="220807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defTabSz="913980"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2" name="Stern mit 5 Zacken 71"/>
          <p:cNvSpPr/>
          <p:nvPr/>
        </p:nvSpPr>
        <p:spPr bwMode="auto">
          <a:xfrm>
            <a:off x="6551840" y="1443759"/>
            <a:ext cx="258536" cy="220807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defTabSz="913980"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3" name="Stern mit 5 Zacken 72"/>
          <p:cNvSpPr/>
          <p:nvPr/>
        </p:nvSpPr>
        <p:spPr bwMode="auto">
          <a:xfrm>
            <a:off x="6794047" y="1443759"/>
            <a:ext cx="257175" cy="220807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defTabSz="913980"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4" name="Stern mit 5 Zacken 73"/>
          <p:cNvSpPr/>
          <p:nvPr/>
        </p:nvSpPr>
        <p:spPr bwMode="auto">
          <a:xfrm>
            <a:off x="4660447" y="1443759"/>
            <a:ext cx="258536" cy="220807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4" tIns="45692" rIns="91384" bIns="45692"/>
          <a:lstStyle/>
          <a:p>
            <a:pPr defTabSz="913980">
              <a:defRPr/>
            </a:pPr>
            <a:endParaRPr lang="en-US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829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202020"/>
            <a:ext cx="5757182" cy="646572"/>
          </a:xfrm>
        </p:spPr>
        <p:txBody>
          <a:bodyPr/>
          <a:lstStyle/>
          <a:p>
            <a:pPr eaLnBrk="1" hangingPunct="1"/>
            <a:r>
              <a:rPr lang="de-DE" dirty="0" smtClean="0"/>
              <a:t>ACO ShowerDrain</a:t>
            </a:r>
            <a:br>
              <a:rPr lang="de-DE" dirty="0" smtClean="0"/>
            </a:br>
            <a:r>
              <a:rPr lang="de-DE" dirty="0" smtClean="0"/>
              <a:t>Product Differentiation</a:t>
            </a:r>
            <a:endParaRPr lang="de-DE" dirty="0" smtClean="0"/>
          </a:p>
        </p:txBody>
      </p:sp>
      <p:sp>
        <p:nvSpPr>
          <p:cNvPr id="16" name="Textfeld 15"/>
          <p:cNvSpPr txBox="1"/>
          <p:nvPr/>
        </p:nvSpPr>
        <p:spPr>
          <a:xfrm>
            <a:off x="4481704" y="5393809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100" b="1" dirty="0">
              <a:solidFill>
                <a:srgbClr val="000000"/>
              </a:solidFill>
            </a:endParaRPr>
          </a:p>
        </p:txBody>
      </p:sp>
      <p:sp>
        <p:nvSpPr>
          <p:cNvPr id="4" name="Abgerundetes Rechteck 28"/>
          <p:cNvSpPr>
            <a:spLocks noChangeArrowheads="1"/>
          </p:cNvSpPr>
          <p:nvPr/>
        </p:nvSpPr>
        <p:spPr bwMode="auto">
          <a:xfrm>
            <a:off x="134419" y="1448780"/>
            <a:ext cx="1274681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 dirty="0" err="1">
                <a:solidFill>
                  <a:srgbClr val="FFFFFF"/>
                </a:solidFill>
              </a:rPr>
              <a:t>Shower</a:t>
            </a:r>
            <a:r>
              <a:rPr lang="de-DE" sz="1200" b="1" dirty="0">
                <a:solidFill>
                  <a:srgbClr val="FFFFFF"/>
                </a:solidFill>
              </a:rPr>
              <a:t> Channel</a:t>
            </a:r>
          </a:p>
        </p:txBody>
      </p:sp>
      <p:sp>
        <p:nvSpPr>
          <p:cNvPr id="5" name="Abgerundetes Rechteck 28"/>
          <p:cNvSpPr>
            <a:spLocks noChangeArrowheads="1"/>
          </p:cNvSpPr>
          <p:nvPr/>
        </p:nvSpPr>
        <p:spPr bwMode="auto">
          <a:xfrm>
            <a:off x="1541391" y="1448780"/>
            <a:ext cx="993561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>
                <a:solidFill>
                  <a:srgbClr val="FFFFFF"/>
                </a:solidFill>
              </a:rPr>
              <a:t>Gully</a:t>
            </a:r>
          </a:p>
        </p:txBody>
      </p:sp>
      <p:sp>
        <p:nvSpPr>
          <p:cNvPr id="6" name="Abgerundetes Rechteck 28"/>
          <p:cNvSpPr>
            <a:spLocks noChangeArrowheads="1"/>
          </p:cNvSpPr>
          <p:nvPr/>
        </p:nvSpPr>
        <p:spPr bwMode="auto">
          <a:xfrm>
            <a:off x="2614879" y="1448780"/>
            <a:ext cx="994940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>
                <a:solidFill>
                  <a:srgbClr val="FFFFFF"/>
                </a:solidFill>
              </a:rPr>
              <a:t>Flange</a:t>
            </a:r>
          </a:p>
        </p:txBody>
      </p:sp>
      <p:sp>
        <p:nvSpPr>
          <p:cNvPr id="7" name="Abgerundetes Rechteck 28"/>
          <p:cNvSpPr>
            <a:spLocks noChangeArrowheads="1"/>
          </p:cNvSpPr>
          <p:nvPr/>
        </p:nvSpPr>
        <p:spPr bwMode="auto">
          <a:xfrm>
            <a:off x="3691123" y="1448780"/>
            <a:ext cx="993561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 dirty="0" err="1">
                <a:solidFill>
                  <a:srgbClr val="FFFFFF"/>
                </a:solidFill>
              </a:rPr>
              <a:t>Grating</a:t>
            </a:r>
            <a:endParaRPr lang="de-DE" sz="1200" b="1" dirty="0">
              <a:solidFill>
                <a:srgbClr val="FFFFFF"/>
              </a:solidFill>
            </a:endParaRPr>
          </a:p>
        </p:txBody>
      </p:sp>
      <p:sp>
        <p:nvSpPr>
          <p:cNvPr id="8" name="Abgerundetes Rechteck 28"/>
          <p:cNvSpPr>
            <a:spLocks noChangeArrowheads="1"/>
          </p:cNvSpPr>
          <p:nvPr/>
        </p:nvSpPr>
        <p:spPr bwMode="auto">
          <a:xfrm>
            <a:off x="4764611" y="1448780"/>
            <a:ext cx="996318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>
                <a:solidFill>
                  <a:srgbClr val="FFFFFF"/>
                </a:solidFill>
              </a:rPr>
              <a:t>Fixation</a:t>
            </a:r>
          </a:p>
        </p:txBody>
      </p:sp>
      <p:sp>
        <p:nvSpPr>
          <p:cNvPr id="9" name="Abgerundetes Rechteck 28"/>
          <p:cNvSpPr>
            <a:spLocks noChangeArrowheads="1"/>
          </p:cNvSpPr>
          <p:nvPr/>
        </p:nvSpPr>
        <p:spPr bwMode="auto">
          <a:xfrm>
            <a:off x="5840855" y="1448780"/>
            <a:ext cx="993561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>
                <a:solidFill>
                  <a:srgbClr val="FFFFFF"/>
                </a:solidFill>
              </a:rPr>
              <a:t>Length</a:t>
            </a:r>
          </a:p>
        </p:txBody>
      </p:sp>
      <p:sp>
        <p:nvSpPr>
          <p:cNvPr id="10" name="Abgerundetes Rechteck 31"/>
          <p:cNvSpPr>
            <a:spLocks noChangeArrowheads="1"/>
          </p:cNvSpPr>
          <p:nvPr/>
        </p:nvSpPr>
        <p:spPr bwMode="auto">
          <a:xfrm>
            <a:off x="127529" y="2829257"/>
            <a:ext cx="8856619" cy="1053001"/>
          </a:xfrm>
          <a:prstGeom prst="roundRect">
            <a:avLst>
              <a:gd name="adj" fmla="val 16667"/>
            </a:avLst>
          </a:prstGeom>
          <a:solidFill>
            <a:srgbClr val="AFAFA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/>
          <a:lstStyle/>
          <a:p>
            <a:pPr algn="ctr"/>
            <a:endParaRPr lang="de-DE" b="1">
              <a:solidFill>
                <a:srgbClr val="FFFFFF"/>
              </a:solidFill>
            </a:endParaRPr>
          </a:p>
        </p:txBody>
      </p:sp>
      <p:sp>
        <p:nvSpPr>
          <p:cNvPr id="11" name="Abgerundetes Rechteck 31"/>
          <p:cNvSpPr>
            <a:spLocks noChangeArrowheads="1"/>
          </p:cNvSpPr>
          <p:nvPr/>
        </p:nvSpPr>
        <p:spPr bwMode="auto">
          <a:xfrm>
            <a:off x="123395" y="4236172"/>
            <a:ext cx="8856620" cy="1035071"/>
          </a:xfrm>
          <a:prstGeom prst="roundRect">
            <a:avLst>
              <a:gd name="adj" fmla="val 16667"/>
            </a:avLst>
          </a:prstGeom>
          <a:solidFill>
            <a:srgbClr val="AFAFA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/>
          <a:lstStyle/>
          <a:p>
            <a:pPr algn="ctr"/>
            <a:endParaRPr lang="de-DE" b="1">
              <a:solidFill>
                <a:srgbClr val="FFFFFF"/>
              </a:solidFill>
            </a:endParaRPr>
          </a:p>
        </p:txBody>
      </p:sp>
      <p:sp>
        <p:nvSpPr>
          <p:cNvPr id="12" name="Abgerundetes Rechteck 31"/>
          <p:cNvSpPr>
            <a:spLocks noChangeArrowheads="1"/>
          </p:cNvSpPr>
          <p:nvPr/>
        </p:nvSpPr>
        <p:spPr bwMode="auto">
          <a:xfrm>
            <a:off x="116505" y="5504636"/>
            <a:ext cx="8856619" cy="960705"/>
          </a:xfrm>
          <a:prstGeom prst="roundRect">
            <a:avLst>
              <a:gd name="adj" fmla="val 16667"/>
            </a:avLst>
          </a:prstGeom>
          <a:solidFill>
            <a:srgbClr val="AFAFA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/>
          <a:lstStyle/>
          <a:p>
            <a:pPr algn="ctr"/>
            <a:endParaRPr lang="de-DE" b="1">
              <a:solidFill>
                <a:srgbClr val="FFFFFF"/>
              </a:solidFill>
            </a:endParaRPr>
          </a:p>
        </p:txBody>
      </p:sp>
      <p:sp>
        <p:nvSpPr>
          <p:cNvPr id="13" name="Stern mit 5 Zacken 12"/>
          <p:cNvSpPr/>
          <p:nvPr/>
        </p:nvSpPr>
        <p:spPr bwMode="auto">
          <a:xfrm>
            <a:off x="393489" y="3128877"/>
            <a:ext cx="228754" cy="254685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Stern mit 5 Zacken 13"/>
          <p:cNvSpPr/>
          <p:nvPr/>
        </p:nvSpPr>
        <p:spPr bwMode="auto">
          <a:xfrm>
            <a:off x="609841" y="3128877"/>
            <a:ext cx="228754" cy="254685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Stern mit 5 Zacken 14"/>
          <p:cNvSpPr/>
          <p:nvPr/>
        </p:nvSpPr>
        <p:spPr bwMode="auto">
          <a:xfrm>
            <a:off x="824814" y="3128877"/>
            <a:ext cx="228754" cy="254685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Stern mit 5 Zacken 16"/>
          <p:cNvSpPr/>
          <p:nvPr/>
        </p:nvSpPr>
        <p:spPr bwMode="auto">
          <a:xfrm>
            <a:off x="506488" y="4454474"/>
            <a:ext cx="228754" cy="254685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Stern mit 5 Zacken 17"/>
          <p:cNvSpPr/>
          <p:nvPr/>
        </p:nvSpPr>
        <p:spPr bwMode="auto">
          <a:xfrm>
            <a:off x="721461" y="4454474"/>
            <a:ext cx="230132" cy="254685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Stern mit 5 Zacken 18"/>
          <p:cNvSpPr/>
          <p:nvPr/>
        </p:nvSpPr>
        <p:spPr bwMode="auto">
          <a:xfrm>
            <a:off x="598817" y="5709709"/>
            <a:ext cx="230131" cy="254685"/>
          </a:xfrm>
          <a:prstGeom prst="star5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feld 71"/>
          <p:cNvSpPr txBox="1">
            <a:spLocks noChangeArrowheads="1"/>
          </p:cNvSpPr>
          <p:nvPr/>
        </p:nvSpPr>
        <p:spPr bwMode="auto">
          <a:xfrm>
            <a:off x="1433325" y="4279220"/>
            <a:ext cx="1500679" cy="86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Material steel </a:t>
            </a:r>
            <a:endParaRPr lang="en-US" sz="1000" dirty="0" smtClean="0"/>
          </a:p>
          <a:p>
            <a:pPr marL="0" indent="0" eaLnBrk="1" hangingPunct="1"/>
            <a:r>
              <a:rPr lang="en-US" sz="1000" dirty="0"/>
              <a:t> </a:t>
            </a:r>
            <a:r>
              <a:rPr lang="en-US" sz="1000" dirty="0" smtClean="0"/>
              <a:t>   or </a:t>
            </a:r>
            <a:r>
              <a:rPr lang="en-US" sz="1000" dirty="0"/>
              <a:t>plastic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Pre assembled (water tight)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Access to piping</a:t>
            </a:r>
          </a:p>
        </p:txBody>
      </p:sp>
      <p:sp>
        <p:nvSpPr>
          <p:cNvPr id="21" name="Textfeld 72"/>
          <p:cNvSpPr txBox="1">
            <a:spLocks noChangeArrowheads="1"/>
          </p:cNvSpPr>
          <p:nvPr/>
        </p:nvSpPr>
        <p:spPr bwMode="auto">
          <a:xfrm>
            <a:off x="1465599" y="5699786"/>
            <a:ext cx="1276059" cy="4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/>
              <a:t>Material plastic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/>
              <a:t>rotatable</a:t>
            </a:r>
          </a:p>
        </p:txBody>
      </p:sp>
      <p:sp>
        <p:nvSpPr>
          <p:cNvPr id="22" name="Textfeld 74"/>
          <p:cNvSpPr txBox="1">
            <a:spLocks noChangeArrowheads="1"/>
          </p:cNvSpPr>
          <p:nvPr/>
        </p:nvSpPr>
        <p:spPr bwMode="auto">
          <a:xfrm>
            <a:off x="2609367" y="2902306"/>
            <a:ext cx="1189243" cy="86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Width </a:t>
            </a:r>
            <a:endParaRPr lang="en-US" sz="1000" dirty="0" smtClean="0"/>
          </a:p>
          <a:p>
            <a:pPr marL="0" indent="0" eaLnBrk="1" hangingPunct="1"/>
            <a:r>
              <a:rPr lang="en-US" sz="1000" dirty="0"/>
              <a:t> </a:t>
            </a:r>
            <a:r>
              <a:rPr lang="en-US" sz="1000" dirty="0" smtClean="0"/>
              <a:t>   30 mm</a:t>
            </a:r>
            <a:endParaRPr lang="en-US" sz="1000" dirty="0"/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Steel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Coated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Wall version</a:t>
            </a:r>
          </a:p>
        </p:txBody>
      </p:sp>
      <p:sp>
        <p:nvSpPr>
          <p:cNvPr id="23" name="Textfeld 75"/>
          <p:cNvSpPr txBox="1">
            <a:spLocks noChangeArrowheads="1"/>
          </p:cNvSpPr>
          <p:nvPr/>
        </p:nvSpPr>
        <p:spPr bwMode="auto">
          <a:xfrm>
            <a:off x="2623727" y="4279220"/>
            <a:ext cx="1189242" cy="70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 smtClean="0">
                <a:solidFill>
                  <a:srgbClr val="000000"/>
                </a:solidFill>
              </a:rPr>
              <a:t>Width</a:t>
            </a:r>
            <a:br>
              <a:rPr lang="en-US" sz="1000" dirty="0" smtClean="0">
                <a:solidFill>
                  <a:srgbClr val="000000"/>
                </a:solidFill>
              </a:rPr>
            </a:br>
            <a:r>
              <a:rPr lang="en-US" sz="1000" dirty="0" smtClean="0">
                <a:solidFill>
                  <a:srgbClr val="000000"/>
                </a:solidFill>
              </a:rPr>
              <a:t>30 mm</a:t>
            </a:r>
            <a:endParaRPr lang="en-US" sz="1000" dirty="0">
              <a:solidFill>
                <a:srgbClr val="000000"/>
              </a:solidFill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>
                <a:solidFill>
                  <a:srgbClr val="000000"/>
                </a:solidFill>
              </a:rPr>
              <a:t>Steel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>
                <a:solidFill>
                  <a:srgbClr val="000000"/>
                </a:solidFill>
              </a:rPr>
              <a:t>Wall version</a:t>
            </a:r>
          </a:p>
        </p:txBody>
      </p:sp>
      <p:sp>
        <p:nvSpPr>
          <p:cNvPr id="24" name="Textfeld 77"/>
          <p:cNvSpPr txBox="1">
            <a:spLocks noChangeArrowheads="1"/>
          </p:cNvSpPr>
          <p:nvPr/>
        </p:nvSpPr>
        <p:spPr bwMode="auto">
          <a:xfrm>
            <a:off x="2595586" y="5699786"/>
            <a:ext cx="1189243" cy="5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 smtClean="0"/>
              <a:t>Width</a:t>
            </a:r>
            <a:br>
              <a:rPr lang="en-US" sz="1000" dirty="0" smtClean="0"/>
            </a:br>
            <a:r>
              <a:rPr lang="en-US" sz="1000" dirty="0" smtClean="0"/>
              <a:t>30 mm</a:t>
            </a:r>
            <a:endParaRPr lang="en-US" sz="1000" dirty="0"/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 smtClean="0"/>
              <a:t>Steel/Plastic</a:t>
            </a:r>
            <a:endParaRPr lang="en-US" sz="1000" dirty="0"/>
          </a:p>
        </p:txBody>
      </p:sp>
      <p:sp>
        <p:nvSpPr>
          <p:cNvPr id="25" name="Textfeld 79"/>
          <p:cNvSpPr txBox="1">
            <a:spLocks noChangeArrowheads="1"/>
          </p:cNvSpPr>
          <p:nvPr/>
        </p:nvSpPr>
        <p:spPr bwMode="auto">
          <a:xfrm>
            <a:off x="3659428" y="2902306"/>
            <a:ext cx="1340827" cy="57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Steel (&gt;5)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Tile grating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Glass grating</a:t>
            </a:r>
          </a:p>
        </p:txBody>
      </p:sp>
      <p:sp>
        <p:nvSpPr>
          <p:cNvPr id="26" name="Textfeld 80"/>
          <p:cNvSpPr txBox="1">
            <a:spLocks noChangeArrowheads="1"/>
          </p:cNvSpPr>
          <p:nvPr/>
        </p:nvSpPr>
        <p:spPr bwMode="auto">
          <a:xfrm>
            <a:off x="3691123" y="4274108"/>
            <a:ext cx="1311888" cy="4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Steel 5 designs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Tile grating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710196" y="5699786"/>
            <a:ext cx="1008720" cy="553984"/>
          </a:xfrm>
          <a:prstGeom prst="rect">
            <a:avLst/>
          </a:prstGeom>
          <a:noFill/>
        </p:spPr>
        <p:txBody>
          <a:bodyPr lIns="91426" tIns="45713" rIns="91426" bIns="45713">
            <a:spAutoFit/>
          </a:bodyPr>
          <a:lstStyle/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Steel/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>Plastic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8" name="Textfeld 84"/>
          <p:cNvSpPr txBox="1">
            <a:spLocks noChangeArrowheads="1"/>
          </p:cNvSpPr>
          <p:nvPr/>
        </p:nvSpPr>
        <p:spPr bwMode="auto">
          <a:xfrm>
            <a:off x="4738428" y="2902306"/>
            <a:ext cx="1190621" cy="25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/>
              <a:t>Adjustable feet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764611" y="4279220"/>
            <a:ext cx="1189243" cy="577177"/>
          </a:xfrm>
          <a:prstGeom prst="rect">
            <a:avLst/>
          </a:prstGeom>
          <a:noFill/>
        </p:spPr>
        <p:txBody>
          <a:bodyPr lIns="91426" tIns="45713" rIns="91426" bIns="45713">
            <a:spAutoFit/>
          </a:bodyPr>
          <a:lstStyle/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Steel anchors (flaps)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0" name="Textfeld 89"/>
          <p:cNvSpPr txBox="1">
            <a:spLocks noChangeArrowheads="1"/>
          </p:cNvSpPr>
          <p:nvPr/>
        </p:nvSpPr>
        <p:spPr bwMode="auto">
          <a:xfrm>
            <a:off x="5847745" y="2902306"/>
            <a:ext cx="1265034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 smtClean="0"/>
              <a:t>Standard + Customizing</a:t>
            </a:r>
            <a:endParaRPr lang="en-US" sz="1000" dirty="0"/>
          </a:p>
        </p:txBody>
      </p:sp>
      <p:sp>
        <p:nvSpPr>
          <p:cNvPr id="31" name="Textfeld 30"/>
          <p:cNvSpPr txBox="1"/>
          <p:nvPr/>
        </p:nvSpPr>
        <p:spPr>
          <a:xfrm>
            <a:off x="5847745" y="4279220"/>
            <a:ext cx="1134122" cy="707872"/>
          </a:xfrm>
          <a:prstGeom prst="rect">
            <a:avLst/>
          </a:prstGeom>
          <a:noFill/>
        </p:spPr>
        <p:txBody>
          <a:bodyPr lIns="91426" tIns="45713" rIns="91426" bIns="45713">
            <a:spAutoFit/>
          </a:bodyPr>
          <a:lstStyle/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Fixed sizes 700 –</a:t>
            </a:r>
            <a:br>
              <a:rPr lang="en-US" sz="1000" dirty="0">
                <a:solidFill>
                  <a:srgbClr val="000000"/>
                </a:solidFill>
              </a:rPr>
            </a:br>
            <a:r>
              <a:rPr lang="en-US" sz="1000" dirty="0">
                <a:solidFill>
                  <a:srgbClr val="000000"/>
                </a:solidFill>
              </a:rPr>
              <a:t>1200 mm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47745" y="5699786"/>
            <a:ext cx="1280193" cy="707872"/>
          </a:xfrm>
          <a:prstGeom prst="rect">
            <a:avLst/>
          </a:prstGeom>
          <a:noFill/>
        </p:spPr>
        <p:txBody>
          <a:bodyPr lIns="91426" tIns="45713" rIns="91426" bIns="45713">
            <a:spAutoFit/>
          </a:bodyPr>
          <a:lstStyle/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Fixed sizes 700 –</a:t>
            </a:r>
          </a:p>
          <a:p>
            <a:pPr>
              <a:defRPr/>
            </a:pPr>
            <a:r>
              <a:rPr lang="en-US" sz="1000" dirty="0">
                <a:solidFill>
                  <a:srgbClr val="000000"/>
                </a:solidFill>
              </a:rPr>
              <a:t>    900 mm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3" name="Textfeld 1"/>
          <p:cNvSpPr txBox="1">
            <a:spLocks noChangeArrowheads="1"/>
          </p:cNvSpPr>
          <p:nvPr/>
        </p:nvSpPr>
        <p:spPr bwMode="auto">
          <a:xfrm>
            <a:off x="1411809" y="2902306"/>
            <a:ext cx="1500679" cy="86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Material steel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Welded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Access to </a:t>
            </a:r>
            <a:endParaRPr lang="en-US" sz="1000" dirty="0" smtClean="0"/>
          </a:p>
          <a:p>
            <a:pPr marL="0" indent="0" eaLnBrk="1" hangingPunct="1"/>
            <a:r>
              <a:rPr lang="en-US" sz="1000" dirty="0"/>
              <a:t> </a:t>
            </a:r>
            <a:r>
              <a:rPr lang="en-US" sz="1000" dirty="0" smtClean="0"/>
              <a:t>   piping</a:t>
            </a:r>
            <a:endParaRPr lang="en-US" sz="1000" dirty="0"/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FAT 2 heights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4694331" y="5699786"/>
            <a:ext cx="1189242" cy="416758"/>
          </a:xfrm>
          <a:prstGeom prst="rect">
            <a:avLst/>
          </a:prstGeom>
          <a:noFill/>
        </p:spPr>
        <p:txBody>
          <a:bodyPr lIns="91426" tIns="45713" rIns="91426" bIns="45713">
            <a:spAutoFit/>
          </a:bodyPr>
          <a:lstStyle/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No fixation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35" name="Abgerundetes Rechteck 28"/>
          <p:cNvSpPr>
            <a:spLocks noChangeArrowheads="1"/>
          </p:cNvSpPr>
          <p:nvPr/>
        </p:nvSpPr>
        <p:spPr bwMode="auto">
          <a:xfrm>
            <a:off x="7990587" y="1448780"/>
            <a:ext cx="993561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>
                <a:solidFill>
                  <a:srgbClr val="FFFFFF"/>
                </a:solidFill>
              </a:rPr>
              <a:t>Options</a:t>
            </a:r>
          </a:p>
        </p:txBody>
      </p:sp>
      <p:sp>
        <p:nvSpPr>
          <p:cNvPr id="36" name="Abgerundetes Rechteck 28"/>
          <p:cNvSpPr>
            <a:spLocks noChangeArrowheads="1"/>
          </p:cNvSpPr>
          <p:nvPr/>
        </p:nvSpPr>
        <p:spPr bwMode="auto">
          <a:xfrm>
            <a:off x="6914342" y="1448780"/>
            <a:ext cx="996318" cy="931091"/>
          </a:xfrm>
          <a:prstGeom prst="roundRect">
            <a:avLst>
              <a:gd name="adj" fmla="val 16667"/>
            </a:avLst>
          </a:prstGeom>
          <a:solidFill>
            <a:srgbClr val="E2001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26" tIns="45713" rIns="91426" bIns="45713" anchor="ctr"/>
          <a:lstStyle/>
          <a:p>
            <a:pPr algn="ctr"/>
            <a:r>
              <a:rPr lang="de-DE" sz="1200" b="1">
                <a:solidFill>
                  <a:srgbClr val="FFFFFF"/>
                </a:solidFill>
              </a:rPr>
              <a:t>Surface</a:t>
            </a:r>
          </a:p>
        </p:txBody>
      </p:sp>
      <p:sp>
        <p:nvSpPr>
          <p:cNvPr id="37" name="Textfeld 89"/>
          <p:cNvSpPr txBox="1">
            <a:spLocks noChangeArrowheads="1"/>
          </p:cNvSpPr>
          <p:nvPr/>
        </p:nvSpPr>
        <p:spPr bwMode="auto">
          <a:xfrm>
            <a:off x="7943514" y="2891548"/>
            <a:ext cx="1265034" cy="101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Light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Multiple gullies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 smtClean="0"/>
              <a:t>Noise-Stop</a:t>
            </a:r>
            <a:endParaRPr lang="en-US" sz="1000" dirty="0"/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Fire-Stop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Smell-Stop</a:t>
            </a:r>
          </a:p>
        </p:txBody>
      </p:sp>
      <p:sp>
        <p:nvSpPr>
          <p:cNvPr id="38" name="Textfeld 89"/>
          <p:cNvSpPr txBox="1">
            <a:spLocks noChangeArrowheads="1"/>
          </p:cNvSpPr>
          <p:nvPr/>
        </p:nvSpPr>
        <p:spPr bwMode="auto">
          <a:xfrm>
            <a:off x="7969071" y="4279220"/>
            <a:ext cx="1265034" cy="24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 dirty="0"/>
              <a:t>Noise-Stop</a:t>
            </a:r>
          </a:p>
        </p:txBody>
      </p:sp>
      <p:sp>
        <p:nvSpPr>
          <p:cNvPr id="39" name="Textfeld 89"/>
          <p:cNvSpPr txBox="1">
            <a:spLocks noChangeArrowheads="1"/>
          </p:cNvSpPr>
          <p:nvPr/>
        </p:nvSpPr>
        <p:spPr bwMode="auto">
          <a:xfrm>
            <a:off x="7965030" y="5699786"/>
            <a:ext cx="1265034" cy="25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/>
              <a:t>No options</a:t>
            </a:r>
          </a:p>
        </p:txBody>
      </p:sp>
      <p:sp>
        <p:nvSpPr>
          <p:cNvPr id="40" name="Textfeld 89"/>
          <p:cNvSpPr txBox="1">
            <a:spLocks noChangeArrowheads="1"/>
          </p:cNvSpPr>
          <p:nvPr/>
        </p:nvSpPr>
        <p:spPr bwMode="auto">
          <a:xfrm>
            <a:off x="6897806" y="2902306"/>
            <a:ext cx="1265034" cy="25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marL="171450" indent="-1714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000"/>
              <a:t>Electro pol.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6963262" y="4279220"/>
            <a:ext cx="1134122" cy="737596"/>
          </a:xfrm>
          <a:prstGeom prst="rect">
            <a:avLst/>
          </a:prstGeom>
          <a:noFill/>
        </p:spPr>
        <p:txBody>
          <a:bodyPr lIns="91426" tIns="45713" rIns="91426" bIns="45713">
            <a:spAutoFit/>
          </a:bodyPr>
          <a:lstStyle/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Grinded</a:t>
            </a:r>
          </a:p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Pickle </a:t>
            </a:r>
            <a:r>
              <a:rPr lang="en-US" sz="1000" dirty="0" err="1">
                <a:solidFill>
                  <a:srgbClr val="000000"/>
                </a:solidFill>
              </a:rPr>
              <a:t>passivated</a:t>
            </a:r>
            <a:endParaRPr lang="en-US" sz="1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6930080" y="5699786"/>
            <a:ext cx="1280193" cy="577177"/>
          </a:xfrm>
          <a:prstGeom prst="rect">
            <a:avLst/>
          </a:prstGeom>
          <a:noFill/>
        </p:spPr>
        <p:txBody>
          <a:bodyPr lIns="91426" tIns="45713" rIns="91426" bIns="45713">
            <a:spAutoFit/>
          </a:bodyPr>
          <a:lstStyle/>
          <a:p>
            <a:pPr marL="171424" indent="-171424"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</a:rPr>
              <a:t>Plastic, not coated</a:t>
            </a:r>
          </a:p>
          <a:p>
            <a:pPr>
              <a:defRPr/>
            </a:pP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3" name="Textfeld 1"/>
          <p:cNvSpPr txBox="1">
            <a:spLocks noChangeArrowheads="1"/>
          </p:cNvSpPr>
          <p:nvPr/>
        </p:nvSpPr>
        <p:spPr bwMode="auto">
          <a:xfrm>
            <a:off x="393489" y="3459637"/>
            <a:ext cx="660078" cy="3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de-DE" b="1"/>
              <a:t>Best</a:t>
            </a:r>
          </a:p>
        </p:txBody>
      </p:sp>
      <p:sp>
        <p:nvSpPr>
          <p:cNvPr id="44" name="Textfeld 41"/>
          <p:cNvSpPr txBox="1">
            <a:spLocks noChangeArrowheads="1"/>
          </p:cNvSpPr>
          <p:nvPr/>
        </p:nvSpPr>
        <p:spPr bwMode="auto">
          <a:xfrm>
            <a:off x="258184" y="4759609"/>
            <a:ext cx="891313" cy="32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de-DE" b="1" dirty="0" err="1"/>
              <a:t>Better</a:t>
            </a:r>
            <a:endParaRPr lang="de-DE" b="1" dirty="0"/>
          </a:p>
        </p:txBody>
      </p:sp>
      <p:sp>
        <p:nvSpPr>
          <p:cNvPr id="45" name="Textfeld 42"/>
          <p:cNvSpPr txBox="1">
            <a:spLocks noChangeArrowheads="1"/>
          </p:cNvSpPr>
          <p:nvPr/>
        </p:nvSpPr>
        <p:spPr bwMode="auto">
          <a:xfrm>
            <a:off x="311974" y="6030546"/>
            <a:ext cx="792627" cy="32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1pPr>
            <a:lvl2pPr marL="742950" indent="-28575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2pPr>
            <a:lvl3pPr marL="11430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3pPr>
            <a:lvl4pPr marL="16002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4pPr>
            <a:lvl5pPr marL="2057400" indent="-228600" eaLnBrk="0" hangingPunct="0">
              <a:defRPr sz="1500">
                <a:solidFill>
                  <a:srgbClr val="191919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191919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de-DE" b="1" dirty="0" err="1"/>
              <a:t>Good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29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C:\Users\dmallohn\Pictures\Bilder MB\ShowerStep_01550595_v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6887" r="6298" b="15039"/>
          <a:stretch/>
        </p:blipFill>
        <p:spPr bwMode="auto">
          <a:xfrm>
            <a:off x="3520061" y="5082088"/>
            <a:ext cx="26206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ACO ShowerDrain </a:t>
            </a:r>
            <a:r>
              <a:rPr lang="de-DE" dirty="0" smtClean="0"/>
              <a:t>Product Portfolio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ACO ShowerStep/ RUG Self Profilschiene</a:t>
            </a:r>
            <a:endParaRPr lang="de-DE" dirty="0"/>
          </a:p>
        </p:txBody>
      </p:sp>
      <p:sp>
        <p:nvSpPr>
          <p:cNvPr id="29" name="Abgerundetes Rechteck 32"/>
          <p:cNvSpPr>
            <a:spLocks noChangeArrowheads="1"/>
          </p:cNvSpPr>
          <p:nvPr/>
        </p:nvSpPr>
        <p:spPr bwMode="auto">
          <a:xfrm>
            <a:off x="274022" y="1644003"/>
            <a:ext cx="2846803" cy="4855271"/>
          </a:xfrm>
          <a:prstGeom prst="rect">
            <a:avLst/>
          </a:prstGeom>
          <a:noFill/>
          <a:ln w="22225" algn="ctr">
            <a:solidFill>
              <a:srgbClr val="E2001A"/>
            </a:solidFill>
            <a:round/>
            <a:headEnd/>
            <a:tailEnd/>
          </a:ln>
        </p:spPr>
        <p:txBody>
          <a:bodyPr lIns="56228" tIns="28114" rIns="56228" bIns="281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noProof="1">
              <a:solidFill>
                <a:srgbClr val="FFFFFF">
                  <a:lumMod val="50000"/>
                </a:srgbClr>
              </a:solidFill>
              <a:cs typeface="Arial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349377" y="1770557"/>
            <a:ext cx="5543318" cy="492443"/>
            <a:chOff x="3349377" y="1644002"/>
            <a:chExt cx="5543318" cy="492443"/>
          </a:xfrm>
        </p:grpSpPr>
        <p:sp>
          <p:nvSpPr>
            <p:cNvPr id="61" name="Rechteck 60"/>
            <p:cNvSpPr/>
            <p:nvPr/>
          </p:nvSpPr>
          <p:spPr>
            <a:xfrm>
              <a:off x="3349377" y="1644002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Surface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treatment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2" name="Rectangle 4"/>
            <p:cNvSpPr txBox="1">
              <a:spLocks noChangeArrowheads="1"/>
            </p:cNvSpPr>
            <p:nvPr/>
          </p:nvSpPr>
          <p:spPr bwMode="auto">
            <a:xfrm>
              <a:off x="4870061" y="1644002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Electro-polished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Grinded</a:t>
              </a:r>
              <a:r>
                <a:rPr lang="de-DE" sz="1600" kern="0" dirty="0" smtClean="0"/>
                <a:t> </a:t>
              </a:r>
              <a:endParaRPr lang="de-DE" sz="1600" kern="0" dirty="0"/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349377" y="2741196"/>
            <a:ext cx="5543318" cy="492443"/>
            <a:chOff x="3349377" y="2902426"/>
            <a:chExt cx="5543318" cy="492443"/>
          </a:xfrm>
        </p:grpSpPr>
        <p:sp>
          <p:nvSpPr>
            <p:cNvPr id="63" name="Rechteck 62"/>
            <p:cNvSpPr/>
            <p:nvPr/>
          </p:nvSpPr>
          <p:spPr>
            <a:xfrm>
              <a:off x="3349377" y="2902426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smtClean="0">
                  <a:solidFill>
                    <a:schemeClr val="accent1"/>
                  </a:solidFill>
                </a:rPr>
                <a:t>Version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4" name="Rectangle 4"/>
            <p:cNvSpPr txBox="1">
              <a:spLocks noChangeArrowheads="1"/>
            </p:cNvSpPr>
            <p:nvPr/>
          </p:nvSpPr>
          <p:spPr bwMode="auto">
            <a:xfrm>
              <a:off x="4870061" y="2902426"/>
              <a:ext cx="4022634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/>
                <a:t>L</a:t>
              </a:r>
              <a:r>
                <a:rPr lang="de-DE" sz="1600" kern="0" dirty="0" err="1" smtClean="0"/>
                <a:t>eft</a:t>
              </a:r>
              <a:endParaRPr lang="de-DE" sz="1600" kern="0" dirty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err="1" smtClean="0"/>
                <a:t>Right</a:t>
              </a:r>
              <a:endParaRPr lang="de-DE" sz="1600" kern="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349377" y="3711835"/>
            <a:ext cx="5543318" cy="738664"/>
            <a:chOff x="3349377" y="4160850"/>
            <a:chExt cx="5543318" cy="738664"/>
          </a:xfrm>
        </p:grpSpPr>
        <p:sp>
          <p:nvSpPr>
            <p:cNvPr id="65" name="Rechteck 64"/>
            <p:cNvSpPr/>
            <p:nvPr/>
          </p:nvSpPr>
          <p:spPr>
            <a:xfrm>
              <a:off x="3349377" y="4160850"/>
              <a:ext cx="1323732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 smtClean="0">
                  <a:solidFill>
                    <a:schemeClr val="accent1"/>
                  </a:solidFill>
                </a:rPr>
                <a:t>Tile</a:t>
              </a:r>
              <a:r>
                <a:rPr lang="de-DE" sz="1600" b="1" dirty="0" smtClean="0">
                  <a:solidFill>
                    <a:schemeClr val="accent1"/>
                  </a:solidFill>
                </a:rPr>
                <a:t> </a:t>
              </a:r>
              <a:r>
                <a:rPr lang="de-DE" sz="1600" b="1" dirty="0" err="1" smtClean="0">
                  <a:solidFill>
                    <a:schemeClr val="accent1"/>
                  </a:solidFill>
                </a:rPr>
                <a:t>thickness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66" name="Rectangle 4"/>
            <p:cNvSpPr txBox="1">
              <a:spLocks noChangeArrowheads="1"/>
            </p:cNvSpPr>
            <p:nvPr/>
          </p:nvSpPr>
          <p:spPr bwMode="auto">
            <a:xfrm>
              <a:off x="4870061" y="4160850"/>
              <a:ext cx="4022634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/>
                <a:t>10 mm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/>
                <a:t>12,5 mm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/>
                <a:t>15 </a:t>
              </a:r>
              <a:r>
                <a:rPr lang="de-DE" sz="1600" kern="0" dirty="0" smtClean="0"/>
                <a:t>mm</a:t>
              </a:r>
              <a:endParaRPr lang="de-DE" sz="1600" kern="0" dirty="0"/>
            </a:p>
          </p:txBody>
        </p:sp>
      </p:grpSp>
      <p:cxnSp>
        <p:nvCxnSpPr>
          <p:cNvPr id="69" name="Gerade Verbindung 68"/>
          <p:cNvCxnSpPr/>
          <p:nvPr/>
        </p:nvCxnSpPr>
        <p:spPr bwMode="auto">
          <a:xfrm flipH="1">
            <a:off x="3349377" y="2614642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>
            <a:off x="3349377" y="3585281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H="1">
            <a:off x="3349377" y="4555920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uppieren 27"/>
          <p:cNvGrpSpPr/>
          <p:nvPr/>
        </p:nvGrpSpPr>
        <p:grpSpPr>
          <a:xfrm>
            <a:off x="3349377" y="4681567"/>
            <a:ext cx="5543318" cy="984885"/>
            <a:chOff x="3349377" y="5419274"/>
            <a:chExt cx="5543318" cy="984885"/>
          </a:xfrm>
        </p:grpSpPr>
        <p:sp>
          <p:nvSpPr>
            <p:cNvPr id="30" name="Rechteck 29"/>
            <p:cNvSpPr/>
            <p:nvPr/>
          </p:nvSpPr>
          <p:spPr>
            <a:xfrm>
              <a:off x="3349377" y="5419274"/>
              <a:ext cx="1323732" cy="2462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600" b="1" dirty="0" err="1" smtClean="0">
                  <a:solidFill>
                    <a:schemeClr val="accent1"/>
                  </a:solidFill>
                </a:rPr>
                <a:t>Length</a:t>
              </a:r>
              <a:endParaRPr lang="de-DE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4"/>
            <p:cNvSpPr txBox="1">
              <a:spLocks noChangeArrowheads="1"/>
            </p:cNvSpPr>
            <p:nvPr/>
          </p:nvSpPr>
          <p:spPr bwMode="auto">
            <a:xfrm>
              <a:off x="4870061" y="5419274"/>
              <a:ext cx="4022634" cy="9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301272" indent="-301272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DF0029"/>
                </a:buClr>
                <a:buFont typeface="Wingdings" pitchFamily="2" charset="2"/>
                <a:defRPr sz="15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65979" indent="-164584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500">
                  <a:solidFill>
                    <a:schemeClr val="tx1"/>
                  </a:solidFill>
                  <a:latin typeface="+mn-lt"/>
                </a:defRPr>
              </a:lvl2pPr>
              <a:lvl3pPr marL="477014" indent="-167373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Verdana" pitchFamily="34" charset="0"/>
                <a:buChar char="□"/>
                <a:defRPr sz="1500">
                  <a:solidFill>
                    <a:schemeClr val="tx1"/>
                  </a:solidFill>
                  <a:latin typeface="+mn-lt"/>
                </a:defRPr>
              </a:lvl3pPr>
              <a:lvl4pPr marL="795023" indent="-159005" algn="l" defTabSz="790839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Char char="-"/>
                <a:defRPr sz="1500">
                  <a:solidFill>
                    <a:schemeClr val="tx1"/>
                  </a:solidFill>
                  <a:latin typeface="+mn-lt"/>
                </a:defRPr>
              </a:lvl4pPr>
              <a:lvl5pPr marL="1875976" indent="-200848" algn="l" defTabSz="790839" rtl="0" eaLnBrk="0" fontAlgn="base" hangingPunct="0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5pPr>
              <a:lvl6pPr marL="2277672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6pPr>
              <a:lvl7pPr marL="2679368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7pPr>
              <a:lvl8pPr marL="3081064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8pPr>
              <a:lvl9pPr marL="3482760" indent="-200848" algn="l" defTabSz="790839" rtl="0" fontAlgn="base">
                <a:lnSpc>
                  <a:spcPts val="1757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rgbClr val="191919"/>
                  </a:solidFill>
                  <a:latin typeface="+mn-lt"/>
                </a:defRPr>
              </a:lvl9pPr>
            </a:lstStyle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990 mm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1490 mm</a:t>
              </a:r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r>
                <a:rPr lang="de-DE" sz="1600" kern="0" dirty="0" smtClean="0"/>
                <a:t>Individual </a:t>
              </a:r>
              <a:r>
                <a:rPr lang="de-DE" sz="1600" kern="0" dirty="0" err="1" smtClean="0"/>
                <a:t>cutting</a:t>
              </a:r>
              <a:r>
                <a:rPr lang="de-DE" sz="1600" kern="0" dirty="0" smtClean="0"/>
                <a:t> on </a:t>
              </a:r>
              <a:r>
                <a:rPr lang="de-DE" sz="1600" kern="0" dirty="0" err="1" smtClean="0"/>
                <a:t>site</a:t>
              </a:r>
              <a:endParaRPr lang="de-DE" sz="1600" kern="0" dirty="0" smtClean="0"/>
            </a:p>
            <a:p>
              <a:pPr marL="265113" lvl="1" indent="-263525" eaLnBrk="1" hangingPunct="1">
                <a:lnSpc>
                  <a:spcPct val="100000"/>
                </a:lnSpc>
                <a:spcBef>
                  <a:spcPts val="0"/>
                </a:spcBef>
              </a:pPr>
              <a:endParaRPr lang="de-DE" sz="1600" kern="0" dirty="0"/>
            </a:p>
          </p:txBody>
        </p:sp>
      </p:grpSp>
      <p:cxnSp>
        <p:nvCxnSpPr>
          <p:cNvPr id="33" name="Gerade Verbindung 32"/>
          <p:cNvCxnSpPr/>
          <p:nvPr/>
        </p:nvCxnSpPr>
        <p:spPr bwMode="auto">
          <a:xfrm flipH="1">
            <a:off x="3349377" y="1644003"/>
            <a:ext cx="55433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AutoShape 4" descr="https://www.torggler.bz/app/uploads/2015/06/ShowerdrainCtilenew-300x18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 bwMode="auto">
          <a:xfrm>
            <a:off x="3349377" y="6499274"/>
            <a:ext cx="554379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1588" lvl="1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600" b="1" kern="0" dirty="0" smtClean="0"/>
              <a:t>RUG </a:t>
            </a:r>
            <a:r>
              <a:rPr lang="de-DE" sz="1600" b="1" kern="0" dirty="0" err="1" smtClean="0"/>
              <a:t>Self</a:t>
            </a:r>
            <a:r>
              <a:rPr lang="de-DE" sz="1600" b="1" kern="0" dirty="0" smtClean="0"/>
              <a:t>:</a:t>
            </a:r>
            <a:r>
              <a:rPr lang="de-DE" sz="1600" kern="0" dirty="0" smtClean="0"/>
              <a:t> </a:t>
            </a:r>
            <a:r>
              <a:rPr lang="de-DE" sz="1600" kern="0" dirty="0" err="1" smtClean="0"/>
              <a:t>only</a:t>
            </a:r>
            <a:r>
              <a:rPr lang="de-DE" sz="1600" kern="0" dirty="0" smtClean="0"/>
              <a:t> 15 mm, gebürstet </a:t>
            </a:r>
            <a:r>
              <a:rPr lang="de-DE" sz="1600" kern="0" dirty="0" err="1" smtClean="0"/>
              <a:t>available</a:t>
            </a:r>
            <a:endParaRPr lang="de-DE" sz="160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78" y="1770557"/>
            <a:ext cx="2717487" cy="4561008"/>
          </a:xfrm>
          <a:prstGeom prst="rect">
            <a:avLst/>
          </a:prstGeom>
        </p:spPr>
      </p:pic>
      <p:sp>
        <p:nvSpPr>
          <p:cNvPr id="25" name="Rectangle 4"/>
          <p:cNvSpPr txBox="1">
            <a:spLocks noChangeArrowheads="1"/>
          </p:cNvSpPr>
          <p:nvPr/>
        </p:nvSpPr>
        <p:spPr bwMode="auto">
          <a:xfrm>
            <a:off x="533477" y="5342756"/>
            <a:ext cx="23278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01272" indent="-301272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5979" indent="-164584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+mn-lt"/>
              </a:defRPr>
            </a:lvl2pPr>
            <a:lvl3pPr marL="477014" indent="-167373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+mn-lt"/>
              </a:defRPr>
            </a:lvl3pPr>
            <a:lvl4pPr marL="795023" indent="-159005" algn="l" defTabSz="790839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>
                <a:solidFill>
                  <a:schemeClr val="tx1"/>
                </a:solidFill>
                <a:latin typeface="+mn-lt"/>
              </a:defRPr>
            </a:lvl4pPr>
            <a:lvl5pPr marL="1875976" indent="-200848" algn="l" defTabSz="790839" rtl="0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5pPr>
            <a:lvl6pPr marL="2277672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6pPr>
            <a:lvl7pPr marL="2679368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7pPr>
            <a:lvl8pPr marL="3081064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8pPr>
            <a:lvl9pPr marL="3482760" indent="-200848" algn="l" defTabSz="790839" rtl="0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  <a:latin typeface="+mn-lt"/>
              </a:defRPr>
            </a:lvl9pPr>
          </a:lstStyle>
          <a:p>
            <a:pPr marL="1588" lvl="1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600" kern="0" dirty="0" smtClean="0">
                <a:solidFill>
                  <a:schemeClr val="bg1"/>
                </a:solidFill>
              </a:rPr>
              <a:t>Glass wall </a:t>
            </a:r>
            <a:r>
              <a:rPr lang="de-DE" sz="1600" kern="0" dirty="0" err="1" smtClean="0">
                <a:solidFill>
                  <a:schemeClr val="bg1"/>
                </a:solidFill>
              </a:rPr>
              <a:t>can</a:t>
            </a:r>
            <a:r>
              <a:rPr lang="de-DE" sz="1600" kern="0" dirty="0" smtClean="0">
                <a:solidFill>
                  <a:schemeClr val="bg1"/>
                </a:solidFill>
              </a:rPr>
              <a:t> </a:t>
            </a:r>
            <a:r>
              <a:rPr lang="de-DE" sz="1600" kern="0" dirty="0" err="1" smtClean="0">
                <a:solidFill>
                  <a:schemeClr val="bg1"/>
                </a:solidFill>
              </a:rPr>
              <a:t>be</a:t>
            </a:r>
            <a:r>
              <a:rPr lang="de-DE" sz="1600" kern="0" dirty="0" smtClean="0">
                <a:solidFill>
                  <a:schemeClr val="bg1"/>
                </a:solidFill>
              </a:rPr>
              <a:t> </a:t>
            </a:r>
            <a:r>
              <a:rPr lang="de-DE" sz="1600" kern="0" dirty="0" err="1" smtClean="0">
                <a:solidFill>
                  <a:schemeClr val="bg1"/>
                </a:solidFill>
              </a:rPr>
              <a:t>installed</a:t>
            </a:r>
            <a:r>
              <a:rPr lang="de-DE" sz="1600" kern="0" dirty="0" smtClean="0">
                <a:solidFill>
                  <a:schemeClr val="bg1"/>
                </a:solidFill>
              </a:rPr>
              <a:t> on </a:t>
            </a:r>
            <a:r>
              <a:rPr lang="de-DE" sz="1600" kern="0" dirty="0" err="1" smtClean="0">
                <a:solidFill>
                  <a:schemeClr val="bg1"/>
                </a:solidFill>
              </a:rPr>
              <a:t>ShowerStep</a:t>
            </a:r>
            <a:endParaRPr lang="de-DE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7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3132" y="444545"/>
            <a:ext cx="5757182" cy="276358"/>
          </a:xfr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Overview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105025" y="1769214"/>
            <a:ext cx="6797675" cy="2894479"/>
            <a:chOff x="2105025" y="1642602"/>
            <a:chExt cx="6924452" cy="2894479"/>
          </a:xfrm>
        </p:grpSpPr>
        <p:sp>
          <p:nvSpPr>
            <p:cNvPr id="7" name="Rechteck 6"/>
            <p:cNvSpPr/>
            <p:nvPr/>
          </p:nvSpPr>
          <p:spPr>
            <a:xfrm>
              <a:off x="2105025" y="1642602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History and </a:t>
              </a:r>
              <a:r>
                <a:rPr lang="de-DE" dirty="0" smtClean="0">
                  <a:latin typeface="Verdana" pitchFamily="34" charset="0"/>
                </a:rPr>
                <a:t>Customer </a:t>
              </a:r>
              <a:r>
                <a:rPr lang="de-DE" dirty="0">
                  <a:latin typeface="Verdana" pitchFamily="34" charset="0"/>
                </a:rPr>
                <a:t>needs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2105025" y="2421803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Product </a:t>
              </a:r>
              <a:r>
                <a:rPr lang="de-DE" dirty="0" smtClean="0">
                  <a:latin typeface="Verdana" pitchFamily="34" charset="0"/>
                </a:rPr>
                <a:t>Standards </a:t>
              </a:r>
              <a:r>
                <a:rPr lang="de-DE" dirty="0">
                  <a:latin typeface="Verdana" pitchFamily="34" charset="0"/>
                </a:rPr>
                <a:t>and </a:t>
              </a:r>
              <a:r>
                <a:rPr lang="de-DE" dirty="0" smtClean="0">
                  <a:latin typeface="Verdana" pitchFamily="34" charset="0"/>
                </a:rPr>
                <a:t>Installation Requirements</a:t>
              </a:r>
              <a:endParaRPr lang="de-DE" dirty="0">
                <a:latin typeface="Verdana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105025" y="3201004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ACO ShowerDrain </a:t>
              </a:r>
              <a:r>
                <a:rPr lang="de-DE" dirty="0" smtClean="0">
                  <a:latin typeface="Verdana" pitchFamily="34" charset="0"/>
                </a:rPr>
                <a:t>Product Portfolio</a:t>
              </a:r>
              <a:endParaRPr lang="de-DE" dirty="0">
                <a:latin typeface="Verdana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2105025" y="3980205"/>
              <a:ext cx="6924452" cy="55687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chemeClr val="bg1"/>
                  </a:solidFill>
                  <a:latin typeface="Verdana" pitchFamily="34" charset="0"/>
                </a:rPr>
                <a:t>Innovations for </a:t>
              </a:r>
              <a:r>
                <a:rPr lang="de-DE" b="1" dirty="0" smtClean="0">
                  <a:solidFill>
                    <a:schemeClr val="bg1"/>
                  </a:solidFill>
                  <a:latin typeface="Verdana" pitchFamily="34" charset="0"/>
                </a:rPr>
                <a:t>Tomorrow</a:t>
              </a:r>
              <a:endParaRPr lang="de-DE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8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Strategic Meeting</a:t>
            </a:r>
            <a:br>
              <a:rPr lang="de-DE" dirty="0" smtClean="0"/>
            </a:br>
            <a:r>
              <a:rPr lang="de-DE" dirty="0" smtClean="0"/>
              <a:t>Agenda</a:t>
            </a: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0" y="-3630"/>
            <a:ext cx="9144000" cy="686340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 anchor="ctr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ts val="2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 err="1" smtClean="0">
                <a:solidFill>
                  <a:srgbClr val="FFFFFF"/>
                </a:solidFill>
              </a:rPr>
              <a:t>ShowerDrain</a:t>
            </a:r>
            <a:r>
              <a:rPr lang="en-US" altLang="de-DE" sz="3600" b="1" dirty="0" smtClean="0">
                <a:solidFill>
                  <a:srgbClr val="FFFFFF"/>
                </a:solidFill>
              </a:rPr>
              <a:t> X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71" name="Object 19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19333925"/>
              </p:ext>
            </p:extLst>
          </p:nvPr>
        </p:nvGraphicFramePr>
        <p:xfrm>
          <a:off x="23346" y="0"/>
          <a:ext cx="65933" cy="8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6" y="0"/>
                        <a:ext cx="65933" cy="8243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el 1"/>
          <p:cNvSpPr txBox="1">
            <a:spLocks/>
          </p:cNvSpPr>
          <p:nvPr/>
        </p:nvSpPr>
        <p:spPr bwMode="auto">
          <a:xfrm>
            <a:off x="3132818" y="261633"/>
            <a:ext cx="5757182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5pPr>
            <a:lvl6pPr marL="40169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6pPr>
            <a:lvl7pPr marL="80339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7pPr>
            <a:lvl8pPr marL="120508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8pPr>
            <a:lvl9pPr marL="160678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de-DE" kern="0" dirty="0" smtClean="0">
                <a:solidFill>
                  <a:srgbClr val="000000"/>
                </a:solidFill>
              </a:rPr>
              <a:t>ACO </a:t>
            </a:r>
            <a:r>
              <a:rPr lang="de-DE" kern="0" dirty="0" err="1" smtClean="0">
                <a:solidFill>
                  <a:srgbClr val="000000"/>
                </a:solidFill>
              </a:rPr>
              <a:t>ShowerDrain</a:t>
            </a:r>
            <a:r>
              <a:rPr lang="de-DE" kern="0" dirty="0" smtClean="0">
                <a:solidFill>
                  <a:srgbClr val="000000"/>
                </a:solidFill>
              </a:rPr>
              <a:t> - </a:t>
            </a:r>
            <a:r>
              <a:rPr lang="de-DE" kern="0" dirty="0" err="1" smtClean="0">
                <a:solidFill>
                  <a:srgbClr val="000000"/>
                </a:solidFill>
              </a:rPr>
              <a:t>today</a:t>
            </a:r>
            <a:endParaRPr lang="de-DE" kern="0" dirty="0" smtClean="0">
              <a:solidFill>
                <a:srgbClr val="000000"/>
              </a:solidFill>
            </a:endParaRPr>
          </a:p>
          <a:p>
            <a:r>
              <a:rPr lang="de-DE" kern="0" dirty="0" smtClean="0">
                <a:solidFill>
                  <a:srgbClr val="000000"/>
                </a:solidFill>
              </a:rPr>
              <a:t>Market </a:t>
            </a:r>
            <a:r>
              <a:rPr lang="de-DE" kern="0" dirty="0" err="1" smtClean="0">
                <a:solidFill>
                  <a:srgbClr val="000000"/>
                </a:solidFill>
              </a:rPr>
              <a:t>presence</a:t>
            </a:r>
            <a:endParaRPr lang="de-DE" kern="0" dirty="0" smtClean="0">
              <a:solidFill>
                <a:srgbClr val="000000"/>
              </a:solidFill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687" y="-1520456"/>
            <a:ext cx="9271586" cy="887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291439" y="98057"/>
            <a:ext cx="5757182" cy="58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5pPr>
            <a:lvl6pPr marL="40169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6pPr>
            <a:lvl7pPr marL="80339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7pPr>
            <a:lvl8pPr marL="120508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8pPr>
            <a:lvl9pPr marL="160678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de-DE" kern="0" dirty="0" smtClean="0">
                <a:solidFill>
                  <a:srgbClr val="000000"/>
                </a:solidFill>
              </a:rPr>
              <a:t>ACO ShowerDrain - </a:t>
            </a:r>
            <a:r>
              <a:rPr lang="de-DE" kern="0" dirty="0" smtClean="0">
                <a:solidFill>
                  <a:srgbClr val="000000"/>
                </a:solidFill>
              </a:rPr>
              <a:t>                                       Today‘s</a:t>
            </a:r>
            <a:r>
              <a:rPr lang="de-DE" kern="0" dirty="0" smtClean="0">
                <a:solidFill>
                  <a:srgbClr val="000000"/>
                </a:solidFill>
              </a:rPr>
              <a:t> </a:t>
            </a:r>
            <a:r>
              <a:rPr lang="de-DE" kern="0" dirty="0" smtClean="0">
                <a:solidFill>
                  <a:srgbClr val="000000"/>
                </a:solidFill>
              </a:rPr>
              <a:t>Market Presence</a:t>
            </a:r>
            <a:endParaRPr lang="de-DE" kern="0" dirty="0" smtClean="0">
              <a:solidFill>
                <a:srgbClr val="000000"/>
              </a:solidFill>
            </a:endParaRPr>
          </a:p>
        </p:txBody>
      </p:sp>
      <p:pic>
        <p:nvPicPr>
          <p:cNvPr id="9232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920" y="4522382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1318" y="4146920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4369" y="3599786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9543" y="3322232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0422" y="2953637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2100" y="2917204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7124" y="2260306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8299" y="2865032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1590" y="2510614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6416" y="5639466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6416" y="4272074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87905" y="3724940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6237" y="4757627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5140" y="5702248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8716" y="5293470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3299" y="5604264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1438" y="5869526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5379" y="5089785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7658" y="4775900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2621" y="4522382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8577" y="5220702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1226" y="4904933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8856" y="4960752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1249" y="5576741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2870" y="6304778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4287" y="5211319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2008" y="3316750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8390" y="3962068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0799" y="4179648"/>
            <a:ext cx="243962" cy="1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17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86906" y="354840"/>
            <a:ext cx="5757182" cy="39821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331" y="2061451"/>
            <a:ext cx="5875252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627353" y="5742121"/>
            <a:ext cx="676207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err="1" smtClean="0"/>
              <a:t>Less</a:t>
            </a:r>
            <a:r>
              <a:rPr lang="de-DE" sz="1600" dirty="0" smtClean="0"/>
              <a:t> warm </a:t>
            </a:r>
            <a:r>
              <a:rPr lang="de-DE" sz="1600" dirty="0" err="1" smtClean="0"/>
              <a:t>drinkable</a:t>
            </a:r>
            <a:r>
              <a:rPr lang="de-DE" sz="1600" dirty="0" smtClean="0"/>
              <a:t> </a:t>
            </a:r>
            <a:r>
              <a:rPr lang="de-DE" sz="1600" dirty="0" err="1" smtClean="0"/>
              <a:t>water</a:t>
            </a:r>
            <a:r>
              <a:rPr lang="de-DE" sz="1600" dirty="0" smtClean="0"/>
              <a:t> is </a:t>
            </a:r>
            <a:r>
              <a:rPr lang="de-DE" sz="1600" dirty="0" err="1" smtClean="0"/>
              <a:t>needed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heat</a:t>
            </a:r>
            <a:r>
              <a:rPr lang="de-DE" sz="1600" dirty="0" smtClean="0"/>
              <a:t> </a:t>
            </a:r>
            <a:r>
              <a:rPr lang="de-DE" sz="1600" dirty="0" err="1" smtClean="0"/>
              <a:t>up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showering</a:t>
            </a:r>
            <a:r>
              <a:rPr lang="de-DE" sz="1600" dirty="0" smtClean="0"/>
              <a:t> </a:t>
            </a:r>
            <a:r>
              <a:rPr lang="de-DE" sz="1600" dirty="0" err="1" smtClean="0"/>
              <a:t>water</a:t>
            </a:r>
            <a:endParaRPr lang="de-DE" sz="1600" dirty="0" smtClean="0"/>
          </a:p>
          <a:p>
            <a:pPr marL="342900" indent="-342900">
              <a:buSzPct val="125000"/>
              <a:buFont typeface="Wingdings" pitchFamily="2" charset="2"/>
              <a:buChar char="§"/>
            </a:pPr>
            <a:r>
              <a:rPr lang="de-DE" sz="1600" dirty="0" smtClean="0"/>
              <a:t>38 % Efficiency</a:t>
            </a:r>
            <a:endParaRPr lang="de-DE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194" y="2168928"/>
            <a:ext cx="5608833" cy="2935335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586906" y="354840"/>
            <a:ext cx="5757182" cy="39821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7426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7967475" y="6160536"/>
            <a:ext cx="172897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10°C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381625" y="6299036"/>
            <a:ext cx="248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7967475" y="4912761"/>
            <a:ext cx="172897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2</a:t>
            </a:r>
            <a:r>
              <a:rPr lang="de-DE" b="1" dirty="0" smtClean="0">
                <a:solidFill>
                  <a:schemeClr val="bg1"/>
                </a:solidFill>
              </a:rPr>
              <a:t>0°C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 bwMode="auto">
          <a:xfrm>
            <a:off x="6486525" y="5051261"/>
            <a:ext cx="1368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9"/>
          <p:cNvSpPr txBox="1"/>
          <p:nvPr/>
        </p:nvSpPr>
        <p:spPr>
          <a:xfrm>
            <a:off x="7967475" y="3873090"/>
            <a:ext cx="172897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60-70°C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 bwMode="auto">
          <a:xfrm>
            <a:off x="6334124" y="4011590"/>
            <a:ext cx="1548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3183638" y="4801472"/>
            <a:ext cx="172897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10°C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>
            <a:off x="2055113" y="4939972"/>
            <a:ext cx="104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/>
          <p:cNvSpPr txBox="1"/>
          <p:nvPr/>
        </p:nvSpPr>
        <p:spPr>
          <a:xfrm>
            <a:off x="3183638" y="3886991"/>
            <a:ext cx="1728974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60-70°C</a:t>
            </a:r>
            <a:endParaRPr lang="de-DE" b="1" dirty="0">
              <a:solidFill>
                <a:schemeClr val="bg1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 bwMode="auto">
          <a:xfrm>
            <a:off x="1916889" y="4025491"/>
            <a:ext cx="1188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2586906" y="354840"/>
            <a:ext cx="5757182" cy="39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5pPr>
            <a:lvl6pPr marL="40169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6pPr>
            <a:lvl7pPr marL="80339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7pPr>
            <a:lvl8pPr marL="120508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8pPr>
            <a:lvl9pPr marL="160678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kern="0" smtClean="0"/>
              <a:t>ACO ShowerDrain X</a:t>
            </a:r>
            <a:endParaRPr lang="de-DE" kern="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4" y="1156686"/>
            <a:ext cx="9144000" cy="576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4792" y="2800350"/>
            <a:ext cx="7055466" cy="404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094241" y="1729274"/>
            <a:ext cx="6762071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0" indent="0">
              <a:buSzPct val="125000"/>
            </a:pPr>
            <a:r>
              <a:rPr lang="de-DE" sz="1600" dirty="0">
                <a:hlinkClick r:id="rId4"/>
              </a:rPr>
              <a:t>https://</a:t>
            </a:r>
            <a:r>
              <a:rPr lang="de-DE" sz="1600" dirty="0" smtClean="0">
                <a:hlinkClick r:id="rId4"/>
              </a:rPr>
              <a:t>www.youtube.com/watch?v=saPTsi-OZac</a:t>
            </a:r>
            <a:r>
              <a:rPr lang="de-DE" sz="1600" dirty="0" smtClean="0"/>
              <a:t> </a:t>
            </a:r>
            <a:endParaRPr lang="de-DE" sz="16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86906" y="354840"/>
            <a:ext cx="5757182" cy="39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5pPr>
            <a:lvl6pPr marL="40169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6pPr>
            <a:lvl7pPr marL="80339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7pPr>
            <a:lvl8pPr marL="120508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8pPr>
            <a:lvl9pPr marL="160678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DE" kern="0" smtClean="0"/>
              <a:t>ACO ShowerDrain X</a:t>
            </a:r>
            <a:endParaRPr 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222871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Strategic Meeting</a:t>
            </a:r>
            <a:br>
              <a:rPr lang="de-DE" dirty="0" smtClean="0"/>
            </a:br>
            <a:r>
              <a:rPr lang="de-DE" dirty="0" smtClean="0"/>
              <a:t>Agenda</a:t>
            </a: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0" y="-3630"/>
            <a:ext cx="9144000" cy="686340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 anchor="ctr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ts val="2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36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 err="1" smtClean="0">
                <a:solidFill>
                  <a:srgbClr val="FFFFFF"/>
                </a:solidFill>
              </a:rPr>
              <a:t>ShowerDrain</a:t>
            </a:r>
            <a:endParaRPr lang="en-US" altLang="de-DE" sz="36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36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 smtClean="0">
                <a:solidFill>
                  <a:srgbClr val="FFFFFF"/>
                </a:solidFill>
              </a:rPr>
              <a:t>Walk-in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ACO Walk-in</a:t>
            </a:r>
            <a:br>
              <a:rPr lang="de-DE" dirty="0" smtClean="0"/>
            </a:br>
            <a:r>
              <a:rPr lang="de-DE" dirty="0" smtClean="0"/>
              <a:t>Therm</a:t>
            </a:r>
            <a:r>
              <a:rPr lang="de-DE" dirty="0"/>
              <a:t> </a:t>
            </a:r>
            <a:r>
              <a:rPr lang="de-DE" dirty="0" smtClean="0"/>
              <a:t>Grating </a:t>
            </a:r>
            <a:r>
              <a:rPr lang="de-DE" dirty="0" smtClean="0"/>
              <a:t>Coal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25" y="1367193"/>
            <a:ext cx="8493812" cy="52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ACO Walk-in</a:t>
            </a:r>
            <a:br>
              <a:rPr lang="de-DE" dirty="0" smtClean="0"/>
            </a:br>
            <a:r>
              <a:rPr lang="de-DE" dirty="0" smtClean="0"/>
              <a:t>Therm</a:t>
            </a:r>
            <a:r>
              <a:rPr lang="de-DE" dirty="0"/>
              <a:t> </a:t>
            </a:r>
            <a:r>
              <a:rPr lang="de-DE" dirty="0" smtClean="0"/>
              <a:t>Grating </a:t>
            </a:r>
            <a:r>
              <a:rPr lang="de-DE" dirty="0" smtClean="0"/>
              <a:t>Timber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34" y="1344020"/>
            <a:ext cx="8686066" cy="538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Therm</a:t>
            </a:r>
            <a:r>
              <a:rPr lang="de-DE" dirty="0"/>
              <a:t> </a:t>
            </a:r>
            <a:r>
              <a:rPr lang="de-DE" dirty="0" smtClean="0"/>
              <a:t>Gratings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Material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03648" y="1882567"/>
            <a:ext cx="66967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WPC – Wood </a:t>
            </a:r>
            <a:r>
              <a:rPr lang="de-DE" sz="1600" dirty="0" err="1" smtClean="0"/>
              <a:t>Plastic</a:t>
            </a:r>
            <a:r>
              <a:rPr lang="de-DE" sz="1600" dirty="0" smtClean="0"/>
              <a:t> Composite</a:t>
            </a:r>
          </a:p>
          <a:p>
            <a:r>
              <a:rPr lang="de-DE" sz="1600" dirty="0" smtClean="0">
                <a:sym typeface="Wingdings" panose="05000000000000000000" pitchFamily="2" charset="2"/>
              </a:rPr>
              <a:t> </a:t>
            </a:r>
            <a:r>
              <a:rPr lang="de-DE" sz="1600" dirty="0" err="1" smtClean="0"/>
              <a:t>Thermoplastic</a:t>
            </a:r>
            <a:r>
              <a:rPr lang="de-DE" sz="1600" dirty="0" smtClean="0"/>
              <a:t> </a:t>
            </a:r>
            <a:r>
              <a:rPr lang="de-DE" sz="1600" dirty="0" err="1" smtClean="0"/>
              <a:t>processed</a:t>
            </a:r>
            <a:r>
              <a:rPr lang="de-DE" sz="1600" dirty="0" smtClean="0"/>
              <a:t> material</a:t>
            </a:r>
          </a:p>
          <a:p>
            <a:endParaRPr lang="de-DE" sz="1600" dirty="0" smtClean="0"/>
          </a:p>
          <a:p>
            <a:r>
              <a:rPr lang="de-DE" sz="1600" dirty="0" smtClean="0"/>
              <a:t>65% </a:t>
            </a:r>
            <a:r>
              <a:rPr lang="de-DE" sz="1600" dirty="0" err="1" smtClean="0"/>
              <a:t>wood</a:t>
            </a:r>
            <a:r>
              <a:rPr lang="de-DE" sz="1600" dirty="0" smtClean="0"/>
              <a:t> </a:t>
            </a:r>
            <a:r>
              <a:rPr lang="de-DE" sz="1600" dirty="0" err="1" smtClean="0"/>
              <a:t>fibre</a:t>
            </a:r>
            <a:endParaRPr lang="de-DE" sz="1600" dirty="0" smtClean="0"/>
          </a:p>
          <a:p>
            <a:r>
              <a:rPr lang="de-DE" sz="1600" dirty="0" smtClean="0"/>
              <a:t>35% </a:t>
            </a:r>
            <a:r>
              <a:rPr lang="de-DE" sz="1600" dirty="0"/>
              <a:t>p</a:t>
            </a:r>
            <a:r>
              <a:rPr lang="de-DE" sz="1600" dirty="0" smtClean="0"/>
              <a:t>olymer</a:t>
            </a:r>
          </a:p>
          <a:p>
            <a:endParaRPr lang="de-DE" sz="1600" dirty="0" smtClean="0"/>
          </a:p>
          <a:p>
            <a:endParaRPr lang="de-DE" sz="1600" dirty="0"/>
          </a:p>
          <a:p>
            <a:endParaRPr lang="de-DE" sz="1600" dirty="0" smtClean="0"/>
          </a:p>
          <a:p>
            <a:endParaRPr lang="de-DE" sz="16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UV </a:t>
            </a:r>
            <a:r>
              <a:rPr lang="de-DE" sz="1600" dirty="0" err="1" smtClean="0"/>
              <a:t>resistant</a:t>
            </a:r>
            <a:endParaRPr lang="de-DE" sz="16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Chlorine</a:t>
            </a:r>
            <a:r>
              <a:rPr lang="de-DE" sz="1600" dirty="0" smtClean="0"/>
              <a:t> </a:t>
            </a:r>
            <a:r>
              <a:rPr lang="de-DE" sz="1600" dirty="0" err="1" smtClean="0"/>
              <a:t>water</a:t>
            </a:r>
            <a:r>
              <a:rPr lang="de-DE" sz="1600" dirty="0" smtClean="0"/>
              <a:t> </a:t>
            </a:r>
            <a:r>
              <a:rPr lang="de-DE" sz="1600" dirty="0" err="1" smtClean="0"/>
              <a:t>resistant</a:t>
            </a:r>
            <a:endParaRPr lang="de-DE" sz="16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Salt </a:t>
            </a:r>
            <a:r>
              <a:rPr lang="de-DE" sz="1600" dirty="0" err="1" smtClean="0"/>
              <a:t>water</a:t>
            </a:r>
            <a:r>
              <a:rPr lang="de-DE" sz="1600" dirty="0" smtClean="0"/>
              <a:t> </a:t>
            </a:r>
            <a:r>
              <a:rPr lang="de-DE" sz="1600" dirty="0" err="1" smtClean="0"/>
              <a:t>resistant</a:t>
            </a:r>
            <a:endParaRPr lang="de-DE" sz="16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Splinter</a:t>
            </a:r>
            <a:r>
              <a:rPr lang="de-DE" sz="1600" dirty="0" smtClean="0"/>
              <a:t> </a:t>
            </a:r>
            <a:r>
              <a:rPr lang="de-DE" sz="1600" dirty="0" err="1" smtClean="0"/>
              <a:t>proof</a:t>
            </a:r>
            <a:endParaRPr lang="de-DE" sz="16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Wooden</a:t>
            </a:r>
            <a:r>
              <a:rPr lang="de-DE" sz="1600" dirty="0" smtClean="0"/>
              <a:t> </a:t>
            </a:r>
            <a:r>
              <a:rPr lang="de-DE" sz="1600" dirty="0" err="1" smtClean="0"/>
              <a:t>feel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surface</a:t>
            </a:r>
            <a:endParaRPr lang="de-DE" sz="1600" dirty="0" smtClean="0"/>
          </a:p>
          <a:p>
            <a:endParaRPr lang="de-DE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620" y="2719173"/>
            <a:ext cx="3899127" cy="34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Walk-in</a:t>
            </a:r>
            <a:br>
              <a:rPr lang="de-DE" dirty="0" smtClean="0"/>
            </a:br>
            <a:r>
              <a:rPr lang="de-DE" dirty="0" smtClean="0"/>
              <a:t>System </a:t>
            </a:r>
            <a:r>
              <a:rPr lang="de-DE" dirty="0" smtClean="0"/>
              <a:t>Overview</a:t>
            </a:r>
            <a:endParaRPr lang="de-DE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08" y="1412776"/>
            <a:ext cx="741134" cy="56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1456778" y="1969668"/>
            <a:ext cx="1819078" cy="369332"/>
            <a:chOff x="5364088" y="1830651"/>
            <a:chExt cx="1819078" cy="369332"/>
          </a:xfrm>
        </p:grpSpPr>
        <p:sp>
          <p:nvSpPr>
            <p:cNvPr id="3" name="Textfeld 2"/>
            <p:cNvSpPr txBox="1"/>
            <p:nvPr/>
          </p:nvSpPr>
          <p:spPr>
            <a:xfrm>
              <a:off x="5796136" y="1844824"/>
              <a:ext cx="1387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/>
                <a:t>Application</a:t>
              </a:r>
              <a:endParaRPr lang="de-DE" sz="1600" dirty="0" smtClean="0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5364088" y="1830651"/>
              <a:ext cx="43204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chemeClr val="bg1"/>
                  </a:solidFill>
                </a:rPr>
                <a:t>1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447078" y="4763378"/>
            <a:ext cx="1828778" cy="369332"/>
            <a:chOff x="5354388" y="4871460"/>
            <a:chExt cx="1828778" cy="369332"/>
          </a:xfrm>
        </p:grpSpPr>
        <p:sp>
          <p:nvSpPr>
            <p:cNvPr id="14" name="Textfeld 13"/>
            <p:cNvSpPr txBox="1"/>
            <p:nvPr/>
          </p:nvSpPr>
          <p:spPr>
            <a:xfrm>
              <a:off x="5796136" y="4890646"/>
              <a:ext cx="1387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Design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354388" y="4871460"/>
              <a:ext cx="43204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447078" y="5998532"/>
            <a:ext cx="1628786" cy="369332"/>
            <a:chOff x="5354388" y="6214822"/>
            <a:chExt cx="1628786" cy="369332"/>
          </a:xfrm>
        </p:grpSpPr>
        <p:sp>
          <p:nvSpPr>
            <p:cNvPr id="15" name="Textfeld 14"/>
            <p:cNvSpPr txBox="1"/>
            <p:nvPr/>
          </p:nvSpPr>
          <p:spPr>
            <a:xfrm>
              <a:off x="5796136" y="6237312"/>
              <a:ext cx="11870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Gully</a:t>
              </a:r>
              <a:endParaRPr lang="de-DE" sz="16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354388" y="6214822"/>
              <a:ext cx="43204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83" y="5877272"/>
            <a:ext cx="1800199" cy="61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uppieren 28"/>
          <p:cNvGrpSpPr/>
          <p:nvPr/>
        </p:nvGrpSpPr>
        <p:grpSpPr>
          <a:xfrm>
            <a:off x="4105100" y="4315307"/>
            <a:ext cx="1581365" cy="1265474"/>
            <a:chOff x="4105100" y="4380089"/>
            <a:chExt cx="1581365" cy="1265474"/>
          </a:xfrm>
        </p:grpSpPr>
        <p:pic>
          <p:nvPicPr>
            <p:cNvPr id="26" name="Picture 5" descr="G:\PM_Mktg_Entw\Produktmanagement\14. Geschäftsfeld Bad Boden Dach\02 PM Bad\01. Projekte\FE-13-xxxx\FE-13-0020 Walk-in 2.0\Renderings neue Roste\Walk_In_Rollrost_WPC_Grau_A_v03.tif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78"/>
            <a:stretch/>
          </p:blipFill>
          <p:spPr bwMode="auto">
            <a:xfrm>
              <a:off x="4108867" y="4380089"/>
              <a:ext cx="1573830" cy="100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8" b="27128"/>
            <a:stretch/>
          </p:blipFill>
          <p:spPr>
            <a:xfrm>
              <a:off x="4105100" y="4996099"/>
              <a:ext cx="1581365" cy="649464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>
          <a:xfrm>
            <a:off x="1456778" y="3388983"/>
            <a:ext cx="1619086" cy="369332"/>
            <a:chOff x="5364088" y="3337293"/>
            <a:chExt cx="1619086" cy="369332"/>
          </a:xfrm>
        </p:grpSpPr>
        <p:sp>
          <p:nvSpPr>
            <p:cNvPr id="20" name="Textfeld 19"/>
            <p:cNvSpPr txBox="1"/>
            <p:nvPr/>
          </p:nvSpPr>
          <p:spPr>
            <a:xfrm>
              <a:off x="5805836" y="3356992"/>
              <a:ext cx="1177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Size</a:t>
              </a:r>
              <a:endParaRPr lang="de-DE" sz="16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364088" y="3337293"/>
              <a:ext cx="432048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4180236" y="3065818"/>
            <a:ext cx="143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700 x 500 mm</a:t>
            </a:r>
          </a:p>
          <a:p>
            <a:pPr algn="r"/>
            <a:r>
              <a:rPr lang="de-DE" sz="1200" dirty="0" smtClean="0"/>
              <a:t>800 x 500 mm</a:t>
            </a:r>
          </a:p>
          <a:p>
            <a:pPr algn="r"/>
            <a:r>
              <a:rPr lang="de-DE" sz="1200" dirty="0" smtClean="0"/>
              <a:t>900 x 500 mm</a:t>
            </a:r>
          </a:p>
          <a:p>
            <a:pPr algn="r"/>
            <a:r>
              <a:rPr lang="de-DE" sz="1200" dirty="0" smtClean="0"/>
              <a:t>1000 x 500 mm</a:t>
            </a:r>
          </a:p>
          <a:p>
            <a:pPr algn="r"/>
            <a:r>
              <a:rPr lang="de-DE" sz="1200" dirty="0" smtClean="0"/>
              <a:t>1200 x 500 mm</a:t>
            </a:r>
            <a:endParaRPr lang="de-DE" sz="12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4"/>
          <a:stretch/>
        </p:blipFill>
        <p:spPr>
          <a:xfrm>
            <a:off x="3563888" y="1412776"/>
            <a:ext cx="2663788" cy="148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25"/>
            <a:ext cx="9178017" cy="68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9037" y="456446"/>
            <a:ext cx="6430963" cy="276358"/>
          </a:xfr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Areas of </a:t>
            </a:r>
            <a:r>
              <a:rPr lang="de-DE" dirty="0" smtClean="0">
                <a:solidFill>
                  <a:srgbClr val="000000"/>
                </a:solidFill>
              </a:rPr>
              <a:t>Application Daily Use</a:t>
            </a:r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934450" y="5953710"/>
            <a:ext cx="905972" cy="758489"/>
            <a:chOff x="9013372" y="1390562"/>
            <a:chExt cx="905972" cy="758489"/>
          </a:xfrm>
        </p:grpSpPr>
        <p:sp>
          <p:nvSpPr>
            <p:cNvPr id="9" name="Gleichschenkliges Dreieck 8"/>
            <p:cNvSpPr/>
            <p:nvPr/>
          </p:nvSpPr>
          <p:spPr bwMode="auto">
            <a:xfrm>
              <a:off x="9013372" y="1390562"/>
              <a:ext cx="905972" cy="758489"/>
            </a:xfrm>
            <a:prstGeom prst="triangle">
              <a:avLst/>
            </a:prstGeom>
            <a:solidFill>
              <a:srgbClr val="FFFF00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500" b="0" i="0" u="none" strike="noStrike" cap="none" normalizeH="0" baseline="0" smtClean="0">
                <a:ln>
                  <a:noFill/>
                </a:ln>
                <a:solidFill>
                  <a:srgbClr val="191919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0" name="Picture 7" descr="gehalt_stolperfalle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925" t="22138" r="14625" b="11453"/>
            <a:stretch/>
          </p:blipFill>
          <p:spPr bwMode="auto">
            <a:xfrm>
              <a:off x="9073924" y="1529618"/>
              <a:ext cx="801120" cy="577153"/>
            </a:xfrm>
            <a:prstGeom prst="triangl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732379"/>
            <a:ext cx="5076825" cy="460057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127686" y="2259802"/>
            <a:ext cx="5771294" cy="55687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Actual </a:t>
            </a:r>
            <a:r>
              <a:rPr lang="de-DE" sz="1600" dirty="0" smtClean="0">
                <a:latin typeface="Verdana" pitchFamily="34" charset="0"/>
              </a:rPr>
              <a:t>Situation</a:t>
            </a:r>
            <a:r>
              <a:rPr lang="de-DE" sz="1600" dirty="0" smtClean="0">
                <a:latin typeface="Verdana" pitchFamily="34" charset="0"/>
              </a:rPr>
              <a:t>: </a:t>
            </a:r>
            <a:r>
              <a:rPr lang="de-DE" sz="1600" dirty="0" smtClean="0">
                <a:latin typeface="Verdana" pitchFamily="34" charset="0"/>
              </a:rPr>
              <a:t>Renovation </a:t>
            </a:r>
            <a:r>
              <a:rPr lang="de-DE" sz="1600" dirty="0" smtClean="0">
                <a:latin typeface="Verdana" pitchFamily="34" charset="0"/>
              </a:rPr>
              <a:t>holdup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127686" y="3068322"/>
            <a:ext cx="5771294" cy="55687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/>
              <a:t>Outdated </a:t>
            </a:r>
            <a:r>
              <a:rPr lang="de-DE" sz="1600" dirty="0" smtClean="0"/>
              <a:t>Shower </a:t>
            </a:r>
            <a:r>
              <a:rPr lang="de-DE" sz="1600" dirty="0" smtClean="0"/>
              <a:t>places with </a:t>
            </a:r>
            <a:r>
              <a:rPr lang="de-DE" sz="1600" dirty="0" smtClean="0"/>
              <a:t>High Entry Barrier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802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Strategic Meeting</a:t>
            </a:r>
            <a:br>
              <a:rPr lang="de-DE" dirty="0" smtClean="0"/>
            </a:br>
            <a:r>
              <a:rPr lang="de-DE" dirty="0" smtClean="0"/>
              <a:t>Agenda</a:t>
            </a: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0" y="-3630"/>
            <a:ext cx="9144000" cy="686340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 anchor="ctr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ts val="2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 err="1" smtClean="0">
                <a:solidFill>
                  <a:srgbClr val="FFFFFF"/>
                </a:solidFill>
              </a:rPr>
              <a:t>ShowerDrain</a:t>
            </a:r>
            <a:endParaRPr lang="en-US" altLang="de-DE" sz="36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36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 err="1" smtClean="0">
                <a:solidFill>
                  <a:srgbClr val="FFFFFF"/>
                </a:solidFill>
              </a:rPr>
              <a:t>Lightline</a:t>
            </a:r>
            <a:r>
              <a:rPr lang="en-US" altLang="de-DE" sz="3600" b="1" dirty="0" smtClean="0">
                <a:solidFill>
                  <a:srgbClr val="FFFFFF"/>
                </a:solidFill>
              </a:rPr>
              <a:t> Pro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6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Lightline</a:t>
            </a:r>
            <a:r>
              <a:rPr lang="de-DE" dirty="0" smtClean="0"/>
              <a:t> Pro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856"/>
            <a:ext cx="9340830" cy="66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Lightline</a:t>
            </a:r>
            <a:r>
              <a:rPr lang="de-DE" dirty="0" smtClean="0"/>
              <a:t> Pro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25590" cy="6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Lightline</a:t>
            </a:r>
            <a:r>
              <a:rPr lang="de-DE" dirty="0" smtClean="0"/>
              <a:t> Pro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21" y="0"/>
            <a:ext cx="9603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:\PM_Mktg_Entw\Produktmanagement\14. Geschäftsfeld Bad Boden Dach\02 PM Bad\01. Projekte\FE-14-xxxx\FE-14-0006 Lightline Pro\Fotos, Render, Zeichn\15-06-15 aktuell\ACO_90107974_v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4693" y="4506912"/>
            <a:ext cx="4288482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6623758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Lightline Pro</a:t>
            </a:r>
            <a:br>
              <a:rPr lang="de-DE" dirty="0" smtClean="0"/>
            </a:br>
            <a:r>
              <a:rPr lang="de-DE" dirty="0" smtClean="0"/>
              <a:t>Product </a:t>
            </a:r>
            <a:r>
              <a:rPr lang="de-DE" dirty="0" smtClean="0"/>
              <a:t>Information</a:t>
            </a:r>
            <a:endParaRPr lang="de-DE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2028727" y="1628800"/>
            <a:ext cx="6562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Pre-manufactured</a:t>
            </a:r>
            <a:r>
              <a:rPr lang="de-DE" sz="1600" dirty="0" smtClean="0"/>
              <a:t> </a:t>
            </a:r>
            <a:r>
              <a:rPr lang="de-DE" sz="1600" dirty="0" err="1" smtClean="0"/>
              <a:t>stainless</a:t>
            </a:r>
            <a:r>
              <a:rPr lang="de-DE" sz="1600" dirty="0" smtClean="0"/>
              <a:t> </a:t>
            </a:r>
            <a:r>
              <a:rPr lang="de-DE" sz="1600" dirty="0" err="1" smtClean="0"/>
              <a:t>steel</a:t>
            </a:r>
            <a:r>
              <a:rPr lang="de-DE" sz="1600" dirty="0" smtClean="0"/>
              <a:t> </a:t>
            </a:r>
            <a:r>
              <a:rPr lang="de-DE" sz="1600" dirty="0" err="1" smtClean="0"/>
              <a:t>channel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integrated</a:t>
            </a:r>
            <a:r>
              <a:rPr lang="de-DE" sz="1600" dirty="0" smtClean="0"/>
              <a:t> LED </a:t>
            </a:r>
            <a:r>
              <a:rPr lang="de-DE" sz="1600" dirty="0" err="1" smtClean="0"/>
              <a:t>lights</a:t>
            </a:r>
            <a:endParaRPr lang="de-DE" sz="1600" dirty="0" smtClean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Stainless</a:t>
            </a:r>
            <a:r>
              <a:rPr lang="de-DE" sz="1600" dirty="0" smtClean="0"/>
              <a:t> </a:t>
            </a:r>
            <a:r>
              <a:rPr lang="de-DE" sz="1600" dirty="0" err="1" smtClean="0"/>
              <a:t>steel</a:t>
            </a:r>
            <a:r>
              <a:rPr lang="de-DE" sz="1600" dirty="0" smtClean="0"/>
              <a:t> </a:t>
            </a:r>
            <a:r>
              <a:rPr lang="de-DE" sz="1600" dirty="0"/>
              <a:t>1.4301, </a:t>
            </a:r>
            <a:r>
              <a:rPr lang="de-DE" sz="1600" dirty="0" smtClean="0"/>
              <a:t>e-</a:t>
            </a:r>
            <a:r>
              <a:rPr lang="de-DE" sz="1600" dirty="0" err="1" smtClean="0"/>
              <a:t>polished</a:t>
            </a:r>
            <a:endParaRPr lang="de-DE" sz="1600" dirty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Installation </a:t>
            </a:r>
            <a:r>
              <a:rPr lang="de-DE" sz="1600" dirty="0" err="1" smtClean="0"/>
              <a:t>height</a:t>
            </a:r>
            <a:r>
              <a:rPr lang="de-DE" sz="1600" dirty="0" smtClean="0"/>
              <a:t> 10 mm (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integration</a:t>
            </a:r>
            <a:r>
              <a:rPr lang="de-DE" sz="1600" dirty="0" smtClean="0"/>
              <a:t> </a:t>
            </a:r>
            <a:r>
              <a:rPr lang="de-DE" sz="1600" dirty="0" err="1" smtClean="0"/>
              <a:t>into</a:t>
            </a:r>
            <a:r>
              <a:rPr lang="de-DE" sz="1600" dirty="0" smtClean="0"/>
              <a:t> </a:t>
            </a:r>
            <a:r>
              <a:rPr lang="de-DE" sz="1600" dirty="0" err="1" smtClean="0"/>
              <a:t>tiled</a:t>
            </a:r>
            <a:r>
              <a:rPr lang="de-DE" sz="1600" dirty="0" smtClean="0"/>
              <a:t> </a:t>
            </a:r>
            <a:r>
              <a:rPr lang="de-DE" sz="1600" dirty="0" err="1" smtClean="0"/>
              <a:t>floor</a:t>
            </a:r>
            <a:r>
              <a:rPr lang="de-DE" sz="1600" dirty="0" smtClean="0"/>
              <a:t>)</a:t>
            </a:r>
            <a:endParaRPr lang="de-DE" sz="1600" dirty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Width 15 mm</a:t>
            </a:r>
            <a:endParaRPr lang="de-DE" sz="1600" dirty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Available</a:t>
            </a:r>
            <a:r>
              <a:rPr lang="de-DE" sz="1600" dirty="0" smtClean="0"/>
              <a:t> </a:t>
            </a:r>
            <a:r>
              <a:rPr lang="de-DE" sz="1600" dirty="0" err="1" smtClean="0"/>
              <a:t>lengths</a:t>
            </a:r>
            <a:r>
              <a:rPr lang="de-DE" sz="1600" dirty="0" smtClean="0"/>
              <a:t> 700 </a:t>
            </a:r>
            <a:r>
              <a:rPr lang="de-DE" sz="1600" dirty="0" err="1" smtClean="0"/>
              <a:t>to</a:t>
            </a:r>
            <a:r>
              <a:rPr lang="de-DE" sz="1600" dirty="0" smtClean="0"/>
              <a:t> 1200 mm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Light </a:t>
            </a:r>
            <a:r>
              <a:rPr lang="de-DE" sz="1600" dirty="0" err="1" smtClean="0"/>
              <a:t>options</a:t>
            </a:r>
            <a:endParaRPr lang="de-DE" sz="1600" dirty="0" smtClean="0"/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sz="1600" dirty="0" smtClean="0"/>
              <a:t>Neutral </a:t>
            </a:r>
            <a:r>
              <a:rPr lang="de-DE" sz="1600" dirty="0" err="1" smtClean="0"/>
              <a:t>white</a:t>
            </a:r>
            <a:r>
              <a:rPr lang="de-DE" sz="1600" dirty="0" smtClean="0"/>
              <a:t> (4.000 K)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sz="1600" dirty="0" err="1" smtClean="0"/>
              <a:t>Cold</a:t>
            </a:r>
            <a:r>
              <a:rPr lang="de-DE" sz="1600" dirty="0" smtClean="0"/>
              <a:t> </a:t>
            </a:r>
            <a:r>
              <a:rPr lang="de-DE" sz="1600" dirty="0" err="1" smtClean="0"/>
              <a:t>white</a:t>
            </a:r>
            <a:r>
              <a:rPr lang="de-DE" sz="1600" dirty="0" smtClean="0"/>
              <a:t> (6.000 K)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13920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PM_Mktg_Entw\Produktmanagement\14. Geschäftsfeld Bad Boden Dach\02 PM Bad\01. Projekte\FE-14-xxxx\FE-14-0006 Lightline Pro\Fotos, Render, Zeichn\15-06-15 aktuell\ACO_90107974_v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4693" y="4506912"/>
            <a:ext cx="4288482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6623758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Lightline</a:t>
            </a:r>
            <a:r>
              <a:rPr lang="de-DE" dirty="0" smtClean="0"/>
              <a:t> Pro</a:t>
            </a:r>
            <a:br>
              <a:rPr lang="de-DE" dirty="0" smtClean="0"/>
            </a:br>
            <a:r>
              <a:rPr lang="de-DE" dirty="0" smtClean="0"/>
              <a:t>Details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028727" y="1628800"/>
            <a:ext cx="64317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Suitable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barefeet</a:t>
            </a:r>
            <a:r>
              <a:rPr lang="de-DE" sz="1600" dirty="0" smtClean="0"/>
              <a:t>-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wet</a:t>
            </a:r>
            <a:r>
              <a:rPr lang="de-DE" sz="1600" dirty="0" smtClean="0"/>
              <a:t> </a:t>
            </a:r>
            <a:r>
              <a:rPr lang="de-DE" sz="1600" dirty="0" err="1" smtClean="0"/>
              <a:t>areas</a:t>
            </a:r>
            <a:r>
              <a:rPr lang="de-DE" sz="1600" dirty="0" smtClean="0"/>
              <a:t> (Area 0 </a:t>
            </a:r>
            <a:r>
              <a:rPr lang="de-DE" sz="1600" dirty="0" err="1" smtClean="0"/>
              <a:t>acc</a:t>
            </a:r>
            <a:r>
              <a:rPr lang="de-DE" sz="1600" dirty="0" smtClean="0"/>
              <a:t>.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/>
              <a:t>DIN VDE </a:t>
            </a:r>
            <a:r>
              <a:rPr lang="de-DE" sz="1600" dirty="0" smtClean="0"/>
              <a:t>0100-701)</a:t>
            </a:r>
            <a:endParaRPr lang="de-DE" sz="1600" dirty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Protective</a:t>
            </a:r>
            <a:r>
              <a:rPr lang="de-DE" sz="1600" dirty="0" smtClean="0"/>
              <a:t> </a:t>
            </a:r>
            <a:r>
              <a:rPr lang="de-DE" sz="1600" dirty="0" err="1" smtClean="0"/>
              <a:t>class</a:t>
            </a:r>
            <a:r>
              <a:rPr lang="de-DE" sz="1600" dirty="0" smtClean="0"/>
              <a:t> IP 68 (DIN 40050)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Connected</a:t>
            </a:r>
            <a:r>
              <a:rPr lang="de-DE" sz="1600" dirty="0" smtClean="0"/>
              <a:t> </a:t>
            </a:r>
            <a:r>
              <a:rPr lang="de-DE" sz="1600" dirty="0" err="1" smtClean="0"/>
              <a:t>cable</a:t>
            </a:r>
            <a:r>
              <a:rPr lang="de-DE" sz="1600" dirty="0" smtClean="0"/>
              <a:t> 5 m</a:t>
            </a:r>
            <a:endParaRPr lang="de-DE" sz="1600" dirty="0"/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combination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mains</a:t>
            </a:r>
            <a:r>
              <a:rPr lang="de-DE" sz="1600" dirty="0" smtClean="0"/>
              <a:t> </a:t>
            </a:r>
            <a:r>
              <a:rPr lang="de-DE" sz="1600" dirty="0" err="1" smtClean="0"/>
              <a:t>adapter</a:t>
            </a:r>
            <a:r>
              <a:rPr lang="de-DE" sz="1600" dirty="0" smtClean="0"/>
              <a:t> </a:t>
            </a:r>
            <a:r>
              <a:rPr lang="de-DE" sz="1600" dirty="0"/>
              <a:t>24V, </a:t>
            </a:r>
            <a:r>
              <a:rPr lang="de-DE" sz="1600" dirty="0" smtClean="0"/>
              <a:t>DC (</a:t>
            </a:r>
            <a:r>
              <a:rPr lang="de-DE" sz="1600" dirty="0" err="1" smtClean="0"/>
              <a:t>scope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delivery</a:t>
            </a:r>
            <a:r>
              <a:rPr lang="de-DE" sz="1600" dirty="0" smtClean="0"/>
              <a:t>)</a:t>
            </a:r>
            <a:endParaRPr lang="de-DE" sz="1600" dirty="0"/>
          </a:p>
          <a:p>
            <a:pPr marL="342900" lvl="0" indent="-3429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600" dirty="0" smtClean="0"/>
              <a:t>Life time </a:t>
            </a:r>
            <a:r>
              <a:rPr lang="de-DE" sz="1600" dirty="0" err="1" smtClean="0"/>
              <a:t>until</a:t>
            </a:r>
            <a:r>
              <a:rPr lang="de-DE" sz="1600" dirty="0" smtClean="0"/>
              <a:t>  </a:t>
            </a:r>
            <a:r>
              <a:rPr lang="de-DE" sz="1600" dirty="0"/>
              <a:t>8</a:t>
            </a:r>
            <a:r>
              <a:rPr lang="de-DE" sz="1600" dirty="0" smtClean="0"/>
              <a:t>0% </a:t>
            </a:r>
            <a:r>
              <a:rPr lang="de-DE" sz="1600" dirty="0" err="1" smtClean="0"/>
              <a:t>luminance</a:t>
            </a:r>
            <a:r>
              <a:rPr lang="de-DE" sz="1600" dirty="0" smtClean="0"/>
              <a:t>: &gt;40.000 h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sz="1600" dirty="0" err="1" smtClean="0"/>
              <a:t>Equals</a:t>
            </a:r>
            <a:r>
              <a:rPr lang="de-DE" sz="1600" dirty="0" smtClean="0"/>
              <a:t> 55 </a:t>
            </a:r>
            <a:r>
              <a:rPr lang="de-DE" sz="1600" dirty="0" err="1" smtClean="0"/>
              <a:t>years</a:t>
            </a:r>
            <a:r>
              <a:rPr lang="de-DE" sz="1600" dirty="0" smtClean="0"/>
              <a:t> </a:t>
            </a:r>
            <a:r>
              <a:rPr lang="de-DE" sz="1600" dirty="0" err="1" smtClean="0"/>
              <a:t>based</a:t>
            </a:r>
            <a:r>
              <a:rPr lang="de-DE" sz="1600" dirty="0" smtClean="0"/>
              <a:t> on 2h </a:t>
            </a:r>
            <a:r>
              <a:rPr lang="de-DE" sz="1600" dirty="0" err="1" smtClean="0"/>
              <a:t>operations</a:t>
            </a:r>
            <a:r>
              <a:rPr lang="de-DE" sz="1600" dirty="0" smtClean="0"/>
              <a:t> per </a:t>
            </a:r>
            <a:r>
              <a:rPr lang="de-DE" sz="1600" dirty="0" err="1" smtClean="0"/>
              <a:t>day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382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719" y="0"/>
            <a:ext cx="9591438" cy="6858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302821" y="3100636"/>
            <a:ext cx="4758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</a:rPr>
              <a:t>Free </a:t>
            </a:r>
            <a:r>
              <a:rPr lang="de-DE" dirty="0" err="1" smtClean="0">
                <a:solidFill>
                  <a:schemeClr val="bg1"/>
                </a:solidFill>
              </a:rPr>
              <a:t>integration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into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the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floor</a:t>
            </a:r>
            <a:endParaRPr lang="de-DE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</a:rPr>
              <a:t>Installation </a:t>
            </a:r>
            <a:r>
              <a:rPr lang="de-DE" dirty="0" err="1" smtClean="0">
                <a:solidFill>
                  <a:schemeClr val="bg1"/>
                </a:solidFill>
              </a:rPr>
              <a:t>independent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a </a:t>
            </a:r>
            <a:r>
              <a:rPr lang="de-DE" dirty="0" err="1" smtClean="0">
                <a:solidFill>
                  <a:schemeClr val="bg1"/>
                </a:solidFill>
              </a:rPr>
              <a:t>channel</a:t>
            </a:r>
            <a:endParaRPr lang="de-DE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bg1"/>
                </a:solidFill>
              </a:rPr>
              <a:t>Handling via a light </a:t>
            </a:r>
            <a:r>
              <a:rPr lang="de-DE" dirty="0" err="1" smtClean="0">
                <a:solidFill>
                  <a:schemeClr val="bg1"/>
                </a:solidFill>
              </a:rPr>
              <a:t>switch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2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Strategic Meeting</a:t>
            </a:r>
            <a:br>
              <a:rPr lang="de-DE" dirty="0" smtClean="0"/>
            </a:br>
            <a:r>
              <a:rPr lang="de-DE" dirty="0" smtClean="0"/>
              <a:t>Agenda</a:t>
            </a: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0" y="-3629"/>
            <a:ext cx="9144000" cy="686340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 anchor="ctr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ts val="2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 smtClean="0">
                <a:solidFill>
                  <a:srgbClr val="FFFFFF"/>
                </a:solidFill>
              </a:rPr>
              <a:t>ACO </a:t>
            </a:r>
            <a:r>
              <a:rPr lang="en-US" altLang="de-DE" sz="3600" b="1" dirty="0" err="1" smtClean="0">
                <a:solidFill>
                  <a:srgbClr val="FFFFFF"/>
                </a:solidFill>
              </a:rPr>
              <a:t>ShowerDrain</a:t>
            </a:r>
            <a:r>
              <a:rPr lang="en-US" altLang="de-DE" sz="3600" b="1" dirty="0" smtClean="0">
                <a:solidFill>
                  <a:srgbClr val="FFFFFF"/>
                </a:solidFill>
              </a:rPr>
              <a:t> W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 smtClean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202020"/>
            <a:ext cx="5757182" cy="646572"/>
          </a:xfrm>
        </p:spPr>
        <p:txBody>
          <a:bodyPr/>
          <a:lstStyle/>
          <a:p>
            <a:pPr eaLnBrk="1" hangingPunct="1"/>
            <a:r>
              <a:rPr lang="de-DE" dirty="0" smtClean="0"/>
              <a:t>ACO ShowerDrain W – Netherlands</a:t>
            </a:r>
            <a:br>
              <a:rPr lang="de-DE" dirty="0" smtClean="0"/>
            </a:br>
            <a:r>
              <a:rPr lang="de-DE" dirty="0" smtClean="0"/>
              <a:t>Drainage into the </a:t>
            </a:r>
            <a:r>
              <a:rPr lang="de-DE" dirty="0" smtClean="0"/>
              <a:t>Wall</a:t>
            </a:r>
            <a:endParaRPr lang="de-DE" dirty="0" smtClean="0"/>
          </a:p>
        </p:txBody>
      </p:sp>
      <p:sp>
        <p:nvSpPr>
          <p:cNvPr id="2" name="AutoShape 6" descr="Bildergebnis für geberit wandablauf für dusch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AutoShape 8" descr="Bildergebnis für geberit wandablauf für dusche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8" y="1330727"/>
            <a:ext cx="7802009" cy="50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 smtClean="0"/>
              <a:t>ACO </a:t>
            </a:r>
            <a:r>
              <a:rPr lang="de-DE" dirty="0" err="1" smtClean="0"/>
              <a:t>ShowerDrain</a:t>
            </a:r>
            <a:r>
              <a:rPr lang="de-DE" dirty="0" smtClean="0"/>
              <a:t> Strategic Meeting</a:t>
            </a:r>
            <a:br>
              <a:rPr lang="de-DE" dirty="0" smtClean="0"/>
            </a:br>
            <a:r>
              <a:rPr lang="de-DE" dirty="0" smtClean="0"/>
              <a:t>Agenda</a:t>
            </a: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0" y="150254"/>
            <a:ext cx="9144000" cy="655562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 anchor="ctr"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rgbClr val="DF0029"/>
              </a:buClr>
              <a:buFont typeface="Wingdings" pitchFamily="2" charset="2"/>
              <a:defRPr sz="15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5000"/>
              <a:buFont typeface="Verdana" pitchFamily="34" charset="0"/>
              <a:buChar char="□"/>
              <a:defRPr sz="15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Char char="-"/>
              <a:defRPr sz="15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lnSpc>
                <a:spcPts val="2000"/>
              </a:lnSpc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>
                <a:solidFill>
                  <a:srgbClr val="FFFFFF"/>
                </a:solidFill>
              </a:rPr>
              <a:t>ACO </a:t>
            </a:r>
            <a:r>
              <a:rPr lang="en-US" altLang="de-DE" sz="3600" b="1" dirty="0" err="1" smtClean="0">
                <a:solidFill>
                  <a:srgbClr val="FFFFFF"/>
                </a:solidFill>
              </a:rPr>
              <a:t>ShowerDrain</a:t>
            </a:r>
            <a:endParaRPr lang="en-US" altLang="de-DE" sz="36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36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36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de-DE" sz="3600" b="1" dirty="0" smtClean="0">
                <a:solidFill>
                  <a:srgbClr val="FFFFFF"/>
                </a:solidFill>
              </a:rPr>
              <a:t>Sales support</a:t>
            </a:r>
            <a:endParaRPr lang="en-US" altLang="de-DE" sz="36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36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de-DE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60" y="1666513"/>
            <a:ext cx="3181350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92849" y="456446"/>
            <a:ext cx="5757182" cy="27635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Areas of </a:t>
            </a:r>
            <a:r>
              <a:rPr lang="de-DE" dirty="0" smtClean="0">
                <a:solidFill>
                  <a:srgbClr val="000000"/>
                </a:solidFill>
              </a:rPr>
              <a:t>Application Universal </a:t>
            </a:r>
            <a:r>
              <a:rPr lang="de-DE" dirty="0" smtClean="0">
                <a:solidFill>
                  <a:srgbClr val="000000"/>
                </a:solidFill>
              </a:rPr>
              <a:t>Design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122613" y="1912623"/>
            <a:ext cx="5771294" cy="55687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Flexibility for </a:t>
            </a:r>
            <a:r>
              <a:rPr lang="de-DE" sz="1600" dirty="0">
                <a:latin typeface="Verdana" pitchFamily="34" charset="0"/>
              </a:rPr>
              <a:t>U</a:t>
            </a:r>
            <a:r>
              <a:rPr lang="de-DE" sz="1600" dirty="0" smtClean="0">
                <a:latin typeface="Verdana" pitchFamily="34" charset="0"/>
              </a:rPr>
              <a:t>se</a:t>
            </a:r>
            <a:endParaRPr lang="de-DE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122613" y="2721143"/>
            <a:ext cx="5771294" cy="55687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/>
              <a:t>Simple and </a:t>
            </a:r>
            <a:r>
              <a:rPr lang="de-DE" sz="1600" dirty="0" smtClean="0"/>
              <a:t>Intuitive Operation 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122613" y="3529663"/>
            <a:ext cx="5771294" cy="55687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/>
              <a:t>Minimized </a:t>
            </a:r>
            <a:r>
              <a:rPr lang="de-DE" sz="1600" dirty="0" smtClean="0"/>
              <a:t>Physical Effort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22613" y="4338183"/>
            <a:ext cx="5771294" cy="556876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err="1" smtClean="0">
                <a:latin typeface="Verdana" pitchFamily="34" charset="0"/>
              </a:rPr>
              <a:t>Result</a:t>
            </a:r>
            <a:r>
              <a:rPr lang="de-DE" sz="1600" dirty="0" smtClean="0">
                <a:latin typeface="Verdana" pitchFamily="34" charset="0"/>
              </a:rPr>
              <a:t> = Usability </a:t>
            </a:r>
            <a:r>
              <a:rPr lang="de-DE" sz="1600" dirty="0" err="1" smtClean="0">
                <a:latin typeface="Verdana" pitchFamily="34" charset="0"/>
              </a:rPr>
              <a:t>for</a:t>
            </a:r>
            <a:r>
              <a:rPr lang="de-DE" sz="1600" dirty="0" smtClean="0">
                <a:latin typeface="Verdana" pitchFamily="34" charset="0"/>
              </a:rPr>
              <a:t> all + Design</a:t>
            </a:r>
            <a:endParaRPr lang="de-DE" sz="1600" dirty="0"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330" y="5728272"/>
            <a:ext cx="2379293" cy="10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25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ACO ShowerDrain</a:t>
            </a:r>
            <a:br>
              <a:rPr lang="de-DE" dirty="0" smtClean="0"/>
            </a:br>
            <a:r>
              <a:rPr lang="de-DE" dirty="0" smtClean="0"/>
              <a:t>Sales Support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890723" y="3745629"/>
            <a:ext cx="5459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ACO </a:t>
            </a:r>
            <a:r>
              <a:rPr lang="de-DE" sz="1400" dirty="0" err="1" smtClean="0"/>
              <a:t>ShowerDrain</a:t>
            </a:r>
            <a:r>
              <a:rPr lang="de-DE" sz="1400" dirty="0" smtClean="0"/>
              <a:t> </a:t>
            </a:r>
            <a:r>
              <a:rPr lang="de-DE" sz="1400" dirty="0" err="1" smtClean="0"/>
              <a:t>display</a:t>
            </a:r>
            <a:r>
              <a:rPr lang="de-DE" sz="1400" dirty="0" smtClean="0"/>
              <a:t>		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1890723" y="1737124"/>
            <a:ext cx="584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ACO </a:t>
            </a:r>
            <a:r>
              <a:rPr lang="de-DE" sz="1400" dirty="0" err="1" smtClean="0"/>
              <a:t>ShowerDrain</a:t>
            </a:r>
            <a:r>
              <a:rPr lang="de-DE" sz="1400" dirty="0" smtClean="0"/>
              <a:t> </a:t>
            </a:r>
            <a:r>
              <a:rPr lang="de-DE" sz="1400" dirty="0" err="1" smtClean="0"/>
              <a:t>sales</a:t>
            </a:r>
            <a:r>
              <a:rPr lang="de-DE" sz="1400" dirty="0" smtClean="0"/>
              <a:t> stand		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1890723" y="5501531"/>
            <a:ext cx="584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ACO </a:t>
            </a:r>
            <a:r>
              <a:rPr lang="de-DE" sz="1400" dirty="0" err="1" smtClean="0"/>
              <a:t>ShowerDrain</a:t>
            </a:r>
            <a:r>
              <a:rPr lang="de-DE" sz="1400" dirty="0" smtClean="0"/>
              <a:t> sample </a:t>
            </a:r>
            <a:r>
              <a:rPr lang="de-DE" sz="1400" dirty="0" err="1" smtClean="0"/>
              <a:t>case</a:t>
            </a:r>
            <a:endParaRPr lang="de-DE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170" y="1190411"/>
            <a:ext cx="2354669" cy="54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818" y="148856"/>
            <a:ext cx="5757182" cy="699735"/>
          </a:xfrm>
        </p:spPr>
        <p:txBody>
          <a:bodyPr/>
          <a:lstStyle/>
          <a:p>
            <a:pPr eaLnBrk="1" hangingPunct="1"/>
            <a:r>
              <a:rPr lang="de-DE" dirty="0"/>
              <a:t>International </a:t>
            </a:r>
            <a:r>
              <a:rPr lang="de-DE" dirty="0" smtClean="0"/>
              <a:t>Sales Support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Installation </a:t>
            </a:r>
            <a:r>
              <a:rPr lang="de-DE" dirty="0" smtClean="0"/>
              <a:t>Video</a:t>
            </a:r>
            <a:endParaRPr lang="de-DE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85" y="1098645"/>
            <a:ext cx="8202304" cy="575935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36018" y="6381246"/>
            <a:ext cx="6762071" cy="24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301272" indent="-301272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DF0029"/>
              </a:buClr>
              <a:buFont typeface="Wingdings" pitchFamily="2" charset="2"/>
              <a:defRPr sz="1500"/>
            </a:lvl1pPr>
            <a:lvl2pPr marL="295275" lvl="1" indent="-293688" defTabSz="790839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50000"/>
              </a:spcAft>
              <a:buClr>
                <a:srgbClr val="DF0029"/>
              </a:buClr>
              <a:buSzPct val="125000"/>
              <a:buFont typeface="Wingdings" pitchFamily="2" charset="2"/>
              <a:buChar char="§"/>
              <a:defRPr sz="1600"/>
            </a:lvl2pPr>
            <a:lvl3pPr marL="477014" indent="-167373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Verdana" pitchFamily="34" charset="0"/>
              <a:buChar char="□"/>
              <a:defRPr sz="1500"/>
            </a:lvl3pPr>
            <a:lvl4pPr marL="795023" indent="-159005" defTabSz="790839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Char char="-"/>
              <a:defRPr sz="1500"/>
            </a:lvl4pPr>
            <a:lvl5pPr marL="1875976" indent="-200848" defTabSz="790839" eaLnBrk="0" fontAlgn="base" hangingPunct="0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5pPr>
            <a:lvl6pPr marL="2277672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6pPr>
            <a:lvl7pPr marL="2679368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7pPr>
            <a:lvl8pPr marL="3081064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8pPr>
            <a:lvl9pPr marL="3482760" indent="-200848" defTabSz="790839" fontAlgn="base">
              <a:lnSpc>
                <a:spcPts val="1757"/>
              </a:lnSpc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rgbClr val="191919"/>
                </a:solidFill>
              </a:defRPr>
            </a:lvl9pPr>
          </a:lstStyle>
          <a:p>
            <a:pPr marL="0" indent="0">
              <a:buSzPct val="125000"/>
            </a:pPr>
            <a:r>
              <a:rPr lang="de-DE" sz="1600" dirty="0">
                <a:hlinkClick r:id="rId3"/>
              </a:rPr>
              <a:t>https://</a:t>
            </a:r>
            <a:r>
              <a:rPr lang="de-DE" sz="1600" dirty="0" smtClean="0">
                <a:hlinkClick r:id="rId3"/>
              </a:rPr>
              <a:t>www.youtube.com/watch?v=uKl-EE23N2k</a:t>
            </a:r>
            <a:r>
              <a:rPr lang="de-DE" sz="1600" dirty="0" smtClean="0"/>
              <a:t>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68539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ACO ShowerDrain</a:t>
            </a:r>
            <a:br>
              <a:rPr lang="de-DE" dirty="0" smtClean="0"/>
            </a:br>
            <a:r>
              <a:rPr lang="de-DE" dirty="0" smtClean="0"/>
              <a:t>Sales Support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90722" y="1484784"/>
            <a:ext cx="7001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Online Design </a:t>
            </a:r>
            <a:r>
              <a:rPr lang="de-DE" sz="1400" dirty="0" err="1" smtClean="0"/>
              <a:t>Configurator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1890722" y="1747533"/>
            <a:ext cx="7001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>
                <a:hlinkClick r:id="rId2"/>
              </a:rPr>
              <a:t>http://</a:t>
            </a:r>
            <a:r>
              <a:rPr lang="de-DE" sz="1200" u="sng" dirty="0" smtClean="0">
                <a:hlinkClick r:id="rId2"/>
              </a:rPr>
              <a:t>app.aco-haustechnik.de/badkonfig/konfigurator_en.html</a:t>
            </a:r>
            <a:r>
              <a:rPr lang="de-DE" sz="1200" u="sng" dirty="0" smtClean="0"/>
              <a:t> </a:t>
            </a:r>
            <a:endParaRPr lang="de-DE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94" y="2287281"/>
            <a:ext cx="7500028" cy="42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2"/>
            <a:ext cx="9144000" cy="686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4133850"/>
            <a:ext cx="2057400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95" y="1548024"/>
            <a:ext cx="3181350" cy="45910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5767" y="477804"/>
            <a:ext cx="5233802" cy="27635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Areas of </a:t>
            </a:r>
            <a:r>
              <a:rPr lang="de-DE" dirty="0" smtClean="0">
                <a:solidFill>
                  <a:srgbClr val="000000"/>
                </a:solidFill>
              </a:rPr>
              <a:t>Application Demographic Shift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06" name="Rechteck 305"/>
          <p:cNvSpPr/>
          <p:nvPr/>
        </p:nvSpPr>
        <p:spPr>
          <a:xfrm>
            <a:off x="3122613" y="1912623"/>
            <a:ext cx="1520179" cy="55687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 </a:t>
            </a:r>
            <a:endParaRPr lang="de-DE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7" name="Rechteck 306"/>
          <p:cNvSpPr/>
          <p:nvPr/>
        </p:nvSpPr>
        <p:spPr>
          <a:xfrm>
            <a:off x="3122613" y="2721143"/>
            <a:ext cx="1520179" cy="55687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 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308" name="Rechteck 307"/>
          <p:cNvSpPr/>
          <p:nvPr/>
        </p:nvSpPr>
        <p:spPr>
          <a:xfrm>
            <a:off x="3122613" y="3529663"/>
            <a:ext cx="1520179" cy="55687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 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309" name="Rechteck 308"/>
          <p:cNvSpPr/>
          <p:nvPr/>
        </p:nvSpPr>
        <p:spPr>
          <a:xfrm>
            <a:off x="3122613" y="4338183"/>
            <a:ext cx="1520179" cy="55687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 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310" name="Rechteck 309"/>
          <p:cNvSpPr/>
          <p:nvPr/>
        </p:nvSpPr>
        <p:spPr>
          <a:xfrm>
            <a:off x="3122613" y="5146703"/>
            <a:ext cx="1520179" cy="556876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 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122613" y="1912623"/>
            <a:ext cx="5771294" cy="556876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Senior homes, </a:t>
            </a:r>
            <a:r>
              <a:rPr lang="de-DE" sz="1600" dirty="0" smtClean="0">
                <a:latin typeface="Verdana" pitchFamily="34" charset="0"/>
              </a:rPr>
              <a:t>Senior </a:t>
            </a:r>
            <a:r>
              <a:rPr lang="de-DE" sz="1600" dirty="0" smtClean="0">
                <a:latin typeface="Verdana" pitchFamily="34" charset="0"/>
              </a:rPr>
              <a:t>residences</a:t>
            </a:r>
            <a:endParaRPr lang="de-DE" sz="16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122613" y="2721143"/>
            <a:ext cx="5771294" cy="556876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Hospitals, </a:t>
            </a:r>
            <a:r>
              <a:rPr lang="de-DE" sz="1600" dirty="0" smtClean="0">
                <a:latin typeface="Verdana" pitchFamily="34" charset="0"/>
              </a:rPr>
              <a:t>Rehab </a:t>
            </a:r>
            <a:r>
              <a:rPr lang="de-DE" sz="1600" dirty="0" smtClean="0">
                <a:latin typeface="Verdana" pitchFamily="34" charset="0"/>
              </a:rPr>
              <a:t>facilities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122613" y="3529663"/>
            <a:ext cx="5771294" cy="556876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latin typeface="Verdana" pitchFamily="34" charset="0"/>
              </a:rPr>
              <a:t>SPA, </a:t>
            </a:r>
            <a:r>
              <a:rPr lang="de-DE" sz="1600" dirty="0" smtClean="0">
                <a:latin typeface="Verdana" pitchFamily="34" charset="0"/>
              </a:rPr>
              <a:t>Wellness resorts</a:t>
            </a:r>
            <a:r>
              <a:rPr lang="de-DE" sz="1600" dirty="0" smtClean="0">
                <a:latin typeface="Verdana" pitchFamily="34" charset="0"/>
              </a:rPr>
              <a:t>, </a:t>
            </a:r>
            <a:r>
              <a:rPr lang="de-DE" sz="1600" dirty="0" smtClean="0">
                <a:latin typeface="Verdana" pitchFamily="34" charset="0"/>
              </a:rPr>
              <a:t>Gyms</a:t>
            </a:r>
            <a:r>
              <a:rPr lang="de-DE" sz="1600" dirty="0" smtClean="0">
                <a:latin typeface="Verdana" pitchFamily="34" charset="0"/>
              </a:rPr>
              <a:t>, </a:t>
            </a:r>
            <a:r>
              <a:rPr lang="de-DE" sz="1600" dirty="0" smtClean="0">
                <a:latin typeface="Verdana" pitchFamily="34" charset="0"/>
              </a:rPr>
              <a:t>Sport </a:t>
            </a:r>
            <a:r>
              <a:rPr lang="de-DE" sz="1600" dirty="0" smtClean="0">
                <a:latin typeface="Verdana" pitchFamily="34" charset="0"/>
              </a:rPr>
              <a:t>facilities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122613" y="4338183"/>
            <a:ext cx="5771294" cy="556876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latin typeface="Verdana" pitchFamily="34" charset="0"/>
              </a:rPr>
              <a:t>Hotels, </a:t>
            </a:r>
            <a:r>
              <a:rPr lang="de-DE" sz="1600" dirty="0" smtClean="0">
                <a:latin typeface="Verdana" pitchFamily="34" charset="0"/>
              </a:rPr>
              <a:t>Recreational </a:t>
            </a:r>
            <a:r>
              <a:rPr lang="de-DE" sz="1600" dirty="0" smtClean="0">
                <a:latin typeface="Verdana" pitchFamily="34" charset="0"/>
              </a:rPr>
              <a:t>areas, </a:t>
            </a:r>
            <a:r>
              <a:rPr lang="de-DE" sz="1600" dirty="0" smtClean="0">
                <a:latin typeface="Verdana" pitchFamily="34" charset="0"/>
              </a:rPr>
              <a:t>Service </a:t>
            </a:r>
            <a:r>
              <a:rPr lang="de-DE" sz="1600" dirty="0" smtClean="0">
                <a:latin typeface="Verdana" pitchFamily="34" charset="0"/>
              </a:rPr>
              <a:t>areas</a:t>
            </a:r>
            <a:endParaRPr lang="de-DE" sz="1600" dirty="0"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122613" y="5146703"/>
            <a:ext cx="5771294" cy="556876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 cap="flat" cmpd="sng" algn="ctr">
            <a:solidFill>
              <a:srgbClr val="E2001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 smtClean="0">
                <a:latin typeface="Verdana" pitchFamily="34" charset="0"/>
              </a:rPr>
              <a:t>Private </a:t>
            </a:r>
            <a:r>
              <a:rPr lang="de-DE" sz="1600" dirty="0" err="1" smtClean="0">
                <a:latin typeface="Verdana" pitchFamily="34" charset="0"/>
              </a:rPr>
              <a:t>residential</a:t>
            </a:r>
            <a:r>
              <a:rPr lang="de-DE" sz="1600" dirty="0" smtClean="0">
                <a:latin typeface="Verdana" pitchFamily="34" charset="0"/>
              </a:rPr>
              <a:t> </a:t>
            </a:r>
            <a:r>
              <a:rPr lang="de-DE" sz="1600" dirty="0" err="1" smtClean="0">
                <a:latin typeface="Verdana" pitchFamily="34" charset="0"/>
              </a:rPr>
              <a:t>buildings</a:t>
            </a:r>
            <a:endParaRPr lang="de-DE" sz="16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09486" y="458023"/>
            <a:ext cx="5757182" cy="303994"/>
          </a:xfrm>
        </p:spPr>
        <p:txBody>
          <a:bodyPr>
            <a:spAutoFit/>
          </a:bodyPr>
          <a:lstStyle/>
          <a:p>
            <a:r>
              <a:rPr lang="de-DE" dirty="0" err="1" smtClean="0">
                <a:solidFill>
                  <a:srgbClr val="000000"/>
                </a:solidFill>
              </a:rPr>
              <a:t>Overview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105025" y="1769214"/>
            <a:ext cx="6797675" cy="2894479"/>
            <a:chOff x="2105025" y="1642602"/>
            <a:chExt cx="6924452" cy="2894479"/>
          </a:xfrm>
        </p:grpSpPr>
        <p:sp>
          <p:nvSpPr>
            <p:cNvPr id="7" name="Rechteck 6"/>
            <p:cNvSpPr/>
            <p:nvPr/>
          </p:nvSpPr>
          <p:spPr>
            <a:xfrm>
              <a:off x="2105025" y="1642602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History and </a:t>
              </a:r>
              <a:r>
                <a:rPr lang="de-DE" dirty="0" smtClean="0">
                  <a:latin typeface="Verdana" pitchFamily="34" charset="0"/>
                </a:rPr>
                <a:t>Customer </a:t>
              </a:r>
              <a:r>
                <a:rPr lang="de-DE" dirty="0">
                  <a:latin typeface="Verdana" pitchFamily="34" charset="0"/>
                </a:rPr>
                <a:t>needs</a:t>
              </a:r>
            </a:p>
          </p:txBody>
        </p:sp>
        <p:sp>
          <p:nvSpPr>
            <p:cNvPr id="8" name="Rechteck 7"/>
            <p:cNvSpPr/>
            <p:nvPr/>
          </p:nvSpPr>
          <p:spPr>
            <a:xfrm>
              <a:off x="2105025" y="2421803"/>
              <a:ext cx="6924452" cy="55687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b="1" dirty="0">
                  <a:solidFill>
                    <a:schemeClr val="bg1"/>
                  </a:solidFill>
                  <a:latin typeface="Verdana" pitchFamily="34" charset="0"/>
                </a:rPr>
                <a:t>Product </a:t>
              </a:r>
              <a:r>
                <a:rPr lang="de-DE" b="1" dirty="0" smtClean="0">
                  <a:solidFill>
                    <a:schemeClr val="bg1"/>
                  </a:solidFill>
                  <a:latin typeface="Verdana" pitchFamily="34" charset="0"/>
                </a:rPr>
                <a:t>Standard </a:t>
              </a:r>
              <a:r>
                <a:rPr lang="de-DE" b="1" dirty="0">
                  <a:solidFill>
                    <a:schemeClr val="bg1"/>
                  </a:solidFill>
                  <a:latin typeface="Verdana" pitchFamily="34" charset="0"/>
                </a:rPr>
                <a:t>and </a:t>
              </a:r>
              <a:r>
                <a:rPr lang="de-DE" b="1" dirty="0" smtClean="0">
                  <a:solidFill>
                    <a:schemeClr val="bg1"/>
                  </a:solidFill>
                  <a:latin typeface="Verdana" pitchFamily="34" charset="0"/>
                </a:rPr>
                <a:t>Installation Requirements</a:t>
              </a:r>
              <a:endParaRPr lang="de-DE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105025" y="3201004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>
                  <a:latin typeface="Verdana" pitchFamily="34" charset="0"/>
                </a:rPr>
                <a:t>ACO ShowerDrain </a:t>
              </a:r>
              <a:r>
                <a:rPr lang="de-DE" dirty="0" smtClean="0">
                  <a:latin typeface="Verdana" pitchFamily="34" charset="0"/>
                </a:rPr>
                <a:t>Product Portfolio</a:t>
              </a:r>
              <a:endParaRPr lang="de-DE" dirty="0">
                <a:latin typeface="Verdana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2105025" y="3980205"/>
              <a:ext cx="6924452" cy="556876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dirty="0" smtClean="0">
                  <a:latin typeface="Verdana" pitchFamily="34" charset="0"/>
                </a:rPr>
                <a:t>Innovations for </a:t>
              </a:r>
              <a:r>
                <a:rPr lang="de-DE" dirty="0" smtClean="0">
                  <a:latin typeface="Verdana" pitchFamily="34" charset="0"/>
                </a:rPr>
                <a:t>Tomorrow</a:t>
              </a:r>
              <a:endParaRPr lang="de-DE" dirty="0"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2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Y9Rybg9UOdldqly00lK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tfjB_dXEamnmmydDS_e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7pj4UjUki409U35TEW5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v04QLVsku1B358Cltst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c8kDzMZUiJZ0mWnpuTN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5RRroes_EmRPOL3iz.Ds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CcqaiPqSEGPwa5UXDzxy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tfjB_dXEamnmmydDS_e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v04QLVsku1B358Cltst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tfjB_dXEamnmmydDS_e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v04QLVsku1B358Cltst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L008fCU0SYqGWZW26B8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tfjB_dXEamnmmydDS_e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v04QLVsku1B358Cltst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X1P7jhtUCtkcqkL1tyR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tfjB_dXEamnmmydDS_e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v04QLVsku1B358Cltst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h5Vq3r78kCLQ4DtyLVux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h5Vq3r78kCLQ4DtyLVux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h5Vq3r78kCLQ4DtyLVux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JL0Fo5Oh0ePAQlzmIhC5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bXu91ZNUesk6bcfSPbC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L008fCU0SYqGWZW26B8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axnBBOjBEiA_.Ve7zmeK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EVOEa.b0mPhbbgoP8Fo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tfjB_dXEamnmmydDS_e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v04QLVsku1B358Cltstg"/>
</p:tagLst>
</file>

<file path=ppt/theme/theme1.xml><?xml version="1.0" encoding="utf-8"?>
<a:theme xmlns:a="http://schemas.openxmlformats.org/drawingml/2006/main" name="2_Benutzerdefiniertes Design">
  <a:themeElements>
    <a:clrScheme name="ACO Designfarben">
      <a:dk1>
        <a:srgbClr val="000000"/>
      </a:dk1>
      <a:lt1>
        <a:srgbClr val="FFFFFF"/>
      </a:lt1>
      <a:dk2>
        <a:srgbClr val="58585A"/>
      </a:dk2>
      <a:lt2>
        <a:srgbClr val="87888A"/>
      </a:lt2>
      <a:accent1>
        <a:srgbClr val="E2001A"/>
      </a:accent1>
      <a:accent2>
        <a:srgbClr val="005A9A"/>
      </a:accent2>
      <a:accent3>
        <a:srgbClr val="5ABEE4"/>
      </a:accent3>
      <a:accent4>
        <a:srgbClr val="95AE17"/>
      </a:accent4>
      <a:accent5>
        <a:srgbClr val="FABA00"/>
      </a:accent5>
      <a:accent6>
        <a:srgbClr val="EC7405"/>
      </a:accent6>
      <a:hlink>
        <a:srgbClr val="B1B3B4"/>
      </a:hlink>
      <a:folHlink>
        <a:srgbClr val="D9DADB"/>
      </a:folHlink>
    </a:clrScheme>
    <a:fontScheme name="2_Benutzerdefiniertes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19191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19191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2_Benutzerdefiniertes Design 1">
        <a:dk1>
          <a:srgbClr val="000000"/>
        </a:dk1>
        <a:lt1>
          <a:srgbClr val="FFFFFF"/>
        </a:lt1>
        <a:dk2>
          <a:srgbClr val="FABA00"/>
        </a:dk2>
        <a:lt2>
          <a:srgbClr val="95AE17"/>
        </a:lt2>
        <a:accent1>
          <a:srgbClr val="E2001A"/>
        </a:accent1>
        <a:accent2>
          <a:srgbClr val="005A9A"/>
        </a:accent2>
        <a:accent3>
          <a:srgbClr val="FFFFFF"/>
        </a:accent3>
        <a:accent4>
          <a:srgbClr val="000000"/>
        </a:accent4>
        <a:accent5>
          <a:srgbClr val="EEAAAB"/>
        </a:accent5>
        <a:accent6>
          <a:srgbClr val="00518B"/>
        </a:accent6>
        <a:hlink>
          <a:srgbClr val="5ABEE4"/>
        </a:hlink>
        <a:folHlink>
          <a:srgbClr val="EC74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lideDescription xmlns="http://schemas.microsoft.com/sharepoint/v3">ACO Titelfolie - Layoutvariante mit einem Bildmotiv</SlideDescription>
    <Presentation xmlns="http://schemas.microsoft.com/sharepoint/v3">Layout_Folien_ACO allgemein</Presentation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lide" ma:contentTypeID="0x010100A22E315B1F3C42B49A0E90D2F9AB5AB10041A74169A741F8448C2376081B208E2C" ma:contentTypeVersion="0" ma:contentTypeDescription="Microsoft PowerPoint Slide" ma:contentTypeScope="" ma:versionID="b66472a4ded81d56898d3a9da08deb58">
  <xsd:schema xmlns:xsd="http://www.w3.org/2001/XMLSchema" xmlns:xs="http://www.w3.org/2001/XMLSchema" xmlns:p="http://schemas.microsoft.com/office/2006/metadata/properties" xmlns:ns2="http://schemas.microsoft.com/sharepoint/v3" targetNamespace="http://schemas.microsoft.com/office/2006/metadata/properties" ma:root="true" ma:fieldsID="480e9a9cc663becf570dad6af95da693" ns2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2:Presentation" minOccurs="0"/>
                <xsd:element ref="ns2:Slide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resentation" ma:index="1" nillable="true" ma:displayName="Presentation" ma:internalName="Presentation">
      <xsd:simpleType>
        <xsd:restriction base="dms:Text"/>
      </xsd:simpleType>
    </xsd:element>
    <xsd:element name="SlideDescription" ma:index="2" nillable="true" ma:displayName="Description" ma:internalName="SlideDescript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6688CD-7578-41A1-88E9-51B019636726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1727A9-0930-430C-8ED1-2A4357D4BF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2015</Words>
  <Application>Microsoft Office PowerPoint</Application>
  <PresentationFormat>On-screen Show (4:3)</PresentationFormat>
  <Paragraphs>598</Paragraphs>
  <Slides>73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Calibri</vt:lpstr>
      <vt:lpstr>Times New Roman</vt:lpstr>
      <vt:lpstr>Verdana</vt:lpstr>
      <vt:lpstr>Wingdings</vt:lpstr>
      <vt:lpstr>2_Benutzerdefiniertes Design</vt:lpstr>
      <vt:lpstr>think-cell Slide</vt:lpstr>
      <vt:lpstr>ACO ShowerDrain</vt:lpstr>
      <vt:lpstr>Overview</vt:lpstr>
      <vt:lpstr>Evolution – History of Bathrooms</vt:lpstr>
      <vt:lpstr>PowerPoint Presentation</vt:lpstr>
      <vt:lpstr>PowerPoint Presentation</vt:lpstr>
      <vt:lpstr>Areas of Application Daily Use</vt:lpstr>
      <vt:lpstr>Areas of Application Universal Design</vt:lpstr>
      <vt:lpstr>Areas of Application Demographic Shift</vt:lpstr>
      <vt:lpstr>Overview</vt:lpstr>
      <vt:lpstr>Product norm EN 1253 Product scope</vt:lpstr>
      <vt:lpstr>Product norm EN 1253 Temperature cycle test</vt:lpstr>
      <vt:lpstr>Product norm EN 1253 Temperature cycle test</vt:lpstr>
      <vt:lpstr>Product norm EN 1253 Slope for outlet spigot</vt:lpstr>
      <vt:lpstr>Product norm EN 1253 Flanges</vt:lpstr>
      <vt:lpstr>Product norm EN 1253 Loading test</vt:lpstr>
      <vt:lpstr>Product norm EN 1253 Apertures in gratings (holes, slots)</vt:lpstr>
      <vt:lpstr>Installation Requirements Slope and Flow rates</vt:lpstr>
      <vt:lpstr>Installation Requirements Slope and Flow rates</vt:lpstr>
      <vt:lpstr>Installation Requirements Slope and Flow rates</vt:lpstr>
      <vt:lpstr>Installation Requirements Slope and Flow rates</vt:lpstr>
      <vt:lpstr>Installation Requirements Slope and Flow rates</vt:lpstr>
      <vt:lpstr>Installation Requirements Slope and Flow rates</vt:lpstr>
      <vt:lpstr>Installation Requirements Slope and Flow rates</vt:lpstr>
      <vt:lpstr>Installation Requirements Slope and Flow rates</vt:lpstr>
      <vt:lpstr>Installation Requirements Design and Dimensions</vt:lpstr>
      <vt:lpstr>Installation Requirements Design and Dimensions</vt:lpstr>
      <vt:lpstr>Installation Requirements Noise Protection</vt:lpstr>
      <vt:lpstr>Installation Requirements Noise Protection</vt:lpstr>
      <vt:lpstr>Installation Requirements Fire Protection</vt:lpstr>
      <vt:lpstr>Installation Requirements Fire Protection</vt:lpstr>
      <vt:lpstr>Installation Requirements Fire Protection</vt:lpstr>
      <vt:lpstr>Installation Requirements Fire Protection</vt:lpstr>
      <vt:lpstr>Overview</vt:lpstr>
      <vt:lpstr>ACO ShowerDrain Plattform &amp; Product portfolio*</vt:lpstr>
      <vt:lpstr>ACO ShowerDrain product portfolio ACO ShowerDrain E</vt:lpstr>
      <vt:lpstr>ACO ShowerDrain product portfolio ACO ShowerDrain E – fire protection</vt:lpstr>
      <vt:lpstr>ACO ShowerDrain product portfolio ACO ShowerDrain E – variety &amp; individuality</vt:lpstr>
      <vt:lpstr>ACO ShowerDrain Produkt Portfolio RUG Self Comfort</vt:lpstr>
      <vt:lpstr>ACO ShowerDrain Product Portfolio ACO ShowerDrain C</vt:lpstr>
      <vt:lpstr>ACO ShowerDrain Product Portfolio ACO ShowerDrain C customized</vt:lpstr>
      <vt:lpstr>ACO ShowerDrain Product Portfolio ACO ShowerDrain B</vt:lpstr>
      <vt:lpstr>ACO ShowerDrain Product Portfolio ACO ShowerDrain S</vt:lpstr>
      <vt:lpstr>ACO ShowerDrain Product Portfolio ACO ShowerDrain S</vt:lpstr>
      <vt:lpstr>ACO ShowerDrain Product Portfolio ACO ShowerDrain S  </vt:lpstr>
      <vt:lpstr>ACO ShowerDrain Product Portfolio Strategy</vt:lpstr>
      <vt:lpstr>ACO ShowerDrain Product Differentiation</vt:lpstr>
      <vt:lpstr>ACO ShowerDrain Product Portfolio ACO ShowerStep/ RUG Self Profilschiene</vt:lpstr>
      <vt:lpstr>Overview</vt:lpstr>
      <vt:lpstr>ACO ShowerDrain Strategic Meeting Agenda</vt:lpstr>
      <vt:lpstr>ACO ShowerDrain X</vt:lpstr>
      <vt:lpstr>ACO ShowerDrain X</vt:lpstr>
      <vt:lpstr>PowerPoint Presentation</vt:lpstr>
      <vt:lpstr>PowerPoint Presentation</vt:lpstr>
      <vt:lpstr>ACO ShowerDrain Strategic Meeting Agenda</vt:lpstr>
      <vt:lpstr>ACO Walk-in Therm Grating Coal</vt:lpstr>
      <vt:lpstr>ACO Walk-in Therm Grating Timber</vt:lpstr>
      <vt:lpstr>Therm Gratings  Material</vt:lpstr>
      <vt:lpstr>ACO Walk-in System Overview</vt:lpstr>
      <vt:lpstr>PowerPoint Presentation</vt:lpstr>
      <vt:lpstr>ACO ShowerDrain Strategic Meeting Agenda</vt:lpstr>
      <vt:lpstr>ACO Lightline Pro</vt:lpstr>
      <vt:lpstr>ACO Lightline Pro</vt:lpstr>
      <vt:lpstr>ACO Lightline Pro</vt:lpstr>
      <vt:lpstr>ACO Lightline Pro Product Information</vt:lpstr>
      <vt:lpstr>ACO Lightline Pro Details</vt:lpstr>
      <vt:lpstr>PowerPoint Presentation</vt:lpstr>
      <vt:lpstr>ACO ShowerDrain Strategic Meeting Agenda</vt:lpstr>
      <vt:lpstr>ACO ShowerDrain W – Netherlands Drainage into the Wall</vt:lpstr>
      <vt:lpstr>ACO ShowerDrain Strategic Meeting Agenda</vt:lpstr>
      <vt:lpstr>ACO ShowerDrain Sales Support</vt:lpstr>
      <vt:lpstr>International Sales Support Installation Video</vt:lpstr>
      <vt:lpstr>ACO ShowerDrain Sales Support</vt:lpstr>
      <vt:lpstr>PowerPoint Presentation</vt:lpstr>
    </vt:vector>
  </TitlesOfParts>
  <Company>Team3 Medienwerkstatt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Layout_Folien_ACO allgemein</dc:title>
  <dc:creator>Smikowski</dc:creator>
  <dc:description>ACO Titelfolie - Layoutvariante mit einem Bildmotiv</dc:description>
  <cp:lastModifiedBy>admin</cp:lastModifiedBy>
  <cp:revision>1119</cp:revision>
  <cp:lastPrinted>2016-10-04T10:33:33Z</cp:lastPrinted>
  <dcterms:created xsi:type="dcterms:W3CDTF">2001-04-09T09:41:54Z</dcterms:created>
  <dcterms:modified xsi:type="dcterms:W3CDTF">2016-11-28T10:43:35Z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0x010100A22E315B1F3C42B49A0E90D2F9AB5AB10041A74169A741F8448C2376081B208E2C</vt:lpwstr>
  </property>
  <property fmtid="{D5CDD505-2E9C-101B-9397-08002B2CF9AE}" pid="3" name="ContentType">
    <vt:lpwstr>Slide</vt:lpwstr>
  </property>
  <property fmtid="{D5CDD505-2E9C-101B-9397-08002B2CF9AE}" pid="4" name="Presentation">
    <vt:lpwstr>Layout_Folien_ACO allgemein</vt:lpwstr>
  </property>
  <property fmtid="{D5CDD505-2E9C-101B-9397-08002B2CF9AE}" pid="5" name="SlideDescription">
    <vt:lpwstr>ACO Titelfolie - Layoutvariante mit einem Bildmotiv</vt:lpwstr>
  </property>
</Properties>
</file>