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79" r:id="rId5"/>
  </p:sldMasterIdLst>
  <p:notesMasterIdLst>
    <p:notesMasterId r:id="rId17"/>
  </p:notesMasterIdLst>
  <p:handoutMasterIdLst>
    <p:handoutMasterId r:id="rId18"/>
  </p:handoutMasterIdLst>
  <p:sldIdLst>
    <p:sldId id="359" r:id="rId6"/>
    <p:sldId id="392" r:id="rId7"/>
    <p:sldId id="259" r:id="rId8"/>
    <p:sldId id="390" r:id="rId9"/>
    <p:sldId id="395" r:id="rId10"/>
    <p:sldId id="391" r:id="rId11"/>
    <p:sldId id="393" r:id="rId12"/>
    <p:sldId id="358" r:id="rId13"/>
    <p:sldId id="357" r:id="rId14"/>
    <p:sldId id="385" r:id="rId15"/>
    <p:sldId id="394" r:id="rId16"/>
  </p:sldIdLst>
  <p:sldSz cx="9144000" cy="6858000" type="screen4x3"/>
  <p:notesSz cx="6735763" cy="9866313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1pPr>
    <a:lvl2pPr marL="401696" algn="l" rtl="0" fontAlgn="base">
      <a:spcBef>
        <a:spcPct val="0"/>
      </a:spcBef>
      <a:spcAft>
        <a:spcPct val="0"/>
      </a:spcAft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2pPr>
    <a:lvl3pPr marL="803392" algn="l" rtl="0" fontAlgn="base">
      <a:spcBef>
        <a:spcPct val="0"/>
      </a:spcBef>
      <a:spcAft>
        <a:spcPct val="0"/>
      </a:spcAft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3pPr>
    <a:lvl4pPr marL="1205088" algn="l" rtl="0" fontAlgn="base">
      <a:spcBef>
        <a:spcPct val="0"/>
      </a:spcBef>
      <a:spcAft>
        <a:spcPct val="0"/>
      </a:spcAft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4pPr>
    <a:lvl5pPr marL="1606784" algn="l" rtl="0" fontAlgn="base">
      <a:spcBef>
        <a:spcPct val="0"/>
      </a:spcBef>
      <a:spcAft>
        <a:spcPct val="0"/>
      </a:spcAft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5pPr>
    <a:lvl6pPr marL="2008480" algn="l" defTabSz="803392" rtl="0" eaLnBrk="1" latinLnBrk="0" hangingPunct="1"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6pPr>
    <a:lvl7pPr marL="2410176" algn="l" defTabSz="803392" rtl="0" eaLnBrk="1" latinLnBrk="0" hangingPunct="1"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7pPr>
    <a:lvl8pPr marL="2811871" algn="l" defTabSz="803392" rtl="0" eaLnBrk="1" latinLnBrk="0" hangingPunct="1"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8pPr>
    <a:lvl9pPr marL="3213567" algn="l" defTabSz="803392" rtl="0" eaLnBrk="1" latinLnBrk="0" hangingPunct="1"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5">
          <p15:clr>
            <a:srgbClr val="A4A3A4"/>
          </p15:clr>
        </p15:guide>
        <p15:guide id="2" orient="horz" pos="518">
          <p15:clr>
            <a:srgbClr val="A4A3A4"/>
          </p15:clr>
        </p15:guide>
        <p15:guide id="3" orient="horz" pos="1337">
          <p15:clr>
            <a:srgbClr val="A4A3A4"/>
          </p15:clr>
        </p15:guide>
        <p15:guide id="4" pos="1324">
          <p15:clr>
            <a:srgbClr val="A4A3A4"/>
          </p15:clr>
        </p15:guide>
        <p15:guide id="5" pos="903">
          <p15:clr>
            <a:srgbClr val="A4A3A4"/>
          </p15:clr>
        </p15:guide>
        <p15:guide id="6" pos="157">
          <p15:clr>
            <a:srgbClr val="A4A3A4"/>
          </p15:clr>
        </p15:guide>
        <p15:guide id="7" pos="20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333333"/>
    <a:srgbClr val="5F5F5F"/>
    <a:srgbClr val="E2001A"/>
    <a:srgbClr val="AFAFAF"/>
    <a:srgbClr val="DF0029"/>
    <a:srgbClr val="DDDDD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6" autoAdjust="0"/>
    <p:restoredTop sz="93029" autoAdjust="0"/>
  </p:normalViewPr>
  <p:slideViewPr>
    <p:cSldViewPr snapToGrid="0">
      <p:cViewPr varScale="1">
        <p:scale>
          <a:sx n="102" d="100"/>
          <a:sy n="102" d="100"/>
        </p:scale>
        <p:origin x="918" y="114"/>
      </p:cViewPr>
      <p:guideLst>
        <p:guide orient="horz" pos="3715"/>
        <p:guide orient="horz" pos="518"/>
        <p:guide orient="horz" pos="1337"/>
        <p:guide pos="1324"/>
        <p:guide pos="903"/>
        <p:guide pos="157"/>
        <p:guide pos="20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144" cy="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t" anchorCtr="0" compatLnSpc="1">
            <a:prstTxWarp prst="textNoShape">
              <a:avLst/>
            </a:prstTxWarp>
          </a:bodyPr>
          <a:lstStyle>
            <a:lvl1pPr defTabSz="938056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620" y="1"/>
            <a:ext cx="2919144" cy="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t" anchorCtr="0" compatLnSpc="1">
            <a:prstTxWarp prst="textNoShape">
              <a:avLst/>
            </a:prstTxWarp>
          </a:bodyPr>
          <a:lstStyle>
            <a:lvl1pPr algn="r" defTabSz="938056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529"/>
            <a:ext cx="2919144" cy="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b" anchorCtr="0" compatLnSpc="1">
            <a:prstTxWarp prst="textNoShape">
              <a:avLst/>
            </a:prstTxWarp>
          </a:bodyPr>
          <a:lstStyle>
            <a:lvl1pPr defTabSz="938056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620" y="9376529"/>
            <a:ext cx="2919144" cy="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b" anchorCtr="0" compatLnSpc="1">
            <a:prstTxWarp prst="textNoShape">
              <a:avLst/>
            </a:prstTxWarp>
          </a:bodyPr>
          <a:lstStyle>
            <a:lvl1pPr algn="r" defTabSz="938056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B92DF3C-7BF7-4BD1-9291-F67FF786B7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6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144" cy="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t" anchorCtr="0" compatLnSpc="1">
            <a:prstTxWarp prst="textNoShape">
              <a:avLst/>
            </a:prstTxWarp>
          </a:bodyPr>
          <a:lstStyle>
            <a:lvl1pPr defTabSz="938056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620" y="1"/>
            <a:ext cx="2919144" cy="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t" anchorCtr="0" compatLnSpc="1">
            <a:prstTxWarp prst="textNoShape">
              <a:avLst/>
            </a:prstTxWarp>
          </a:bodyPr>
          <a:lstStyle>
            <a:lvl1pPr algn="r" defTabSz="938056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0" y="4686057"/>
            <a:ext cx="4938723" cy="444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529"/>
            <a:ext cx="2919144" cy="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b" anchorCtr="0" compatLnSpc="1">
            <a:prstTxWarp prst="textNoShape">
              <a:avLst/>
            </a:prstTxWarp>
          </a:bodyPr>
          <a:lstStyle>
            <a:lvl1pPr defTabSz="938056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620" y="9376529"/>
            <a:ext cx="2919144" cy="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b" anchorCtr="0" compatLnSpc="1">
            <a:prstTxWarp prst="textNoShape">
              <a:avLst/>
            </a:prstTxWarp>
          </a:bodyPr>
          <a:lstStyle>
            <a:lvl1pPr algn="r" defTabSz="938056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E2FA428-12C1-478A-9414-D9913D2CA5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376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0169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0339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050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0678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008480" algn="l" defTabSz="803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10176" algn="l" defTabSz="803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1871" algn="l" defTabSz="803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3567" algn="l" defTabSz="803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wmf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200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2001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1"/>
            <a:ext cx="9142640" cy="2394239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0" y="684068"/>
            <a:ext cx="1219057" cy="93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2099583" y="2180649"/>
            <a:ext cx="7045779" cy="21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35600" y="4739409"/>
            <a:ext cx="4969329" cy="1066512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35086" y="990601"/>
            <a:ext cx="5547632" cy="68926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2400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1361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61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wmf"/><Relationship Id="rId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1"/>
            <a:ext cx="9142640" cy="1164648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97" y="297295"/>
            <a:ext cx="656415" cy="50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4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2099583" y="948171"/>
            <a:ext cx="7045779" cy="21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88922" y="389659"/>
            <a:ext cx="5244193" cy="75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32818" y="400554"/>
            <a:ext cx="5757182" cy="47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03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06386" y="2120034"/>
            <a:ext cx="6056539" cy="390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5pPr>
      <a:lvl6pPr marL="401696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6pPr>
      <a:lvl7pPr marL="803392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7pPr>
      <a:lvl8pPr marL="1205088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8pPr>
      <a:lvl9pPr marL="1606784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9pPr>
    </p:titleStyle>
    <p:bodyStyle>
      <a:lvl1pPr marL="301272" indent="-301272" algn="l" defTabSz="790839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DF0029"/>
        </a:buClr>
        <a:buFont typeface="Wingdings" pitchFamily="2" charset="2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65979" indent="-164584" algn="l" defTabSz="790839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2pPr>
      <a:lvl3pPr marL="477014" indent="-167373" algn="l" defTabSz="790839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Verdana" pitchFamily="34" charset="0"/>
        <a:buChar char="□"/>
        <a:defRPr sz="1500">
          <a:solidFill>
            <a:schemeClr val="tx1"/>
          </a:solidFill>
          <a:latin typeface="+mn-lt"/>
        </a:defRPr>
      </a:lvl3pPr>
      <a:lvl4pPr marL="795023" indent="-159005" algn="l" defTabSz="790839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Char char="-"/>
        <a:defRPr sz="1500">
          <a:solidFill>
            <a:schemeClr val="tx1"/>
          </a:solidFill>
          <a:latin typeface="+mn-lt"/>
        </a:defRPr>
      </a:lvl4pPr>
      <a:lvl5pPr marL="1875976" indent="-200848" algn="l" defTabSz="790839" rtl="0" eaLnBrk="0" fontAlgn="base" hangingPunct="0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5pPr>
      <a:lvl6pPr marL="2277672" indent="-200848" algn="l" defTabSz="790839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6pPr>
      <a:lvl7pPr marL="2679368" indent="-200848" algn="l" defTabSz="790839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7pPr>
      <a:lvl8pPr marL="3081064" indent="-200848" algn="l" defTabSz="790839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8pPr>
      <a:lvl9pPr marL="3482760" indent="-200848" algn="l" defTabSz="790839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9pPr>
    </p:bodyStyle>
    <p:otherStyle>
      <a:defPPr>
        <a:defRPr lang="de-DE"/>
      </a:defPPr>
      <a:lvl1pPr marL="0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96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3392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5088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6784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8480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0176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1871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3567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1"/>
            <a:ext cx="9142640" cy="1164648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97" y="297295"/>
            <a:ext cx="656415" cy="50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4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2099583" y="948171"/>
            <a:ext cx="7045779" cy="21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88922" y="389659"/>
            <a:ext cx="5244193" cy="75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32818" y="400554"/>
            <a:ext cx="5757182" cy="47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03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06386" y="2120034"/>
            <a:ext cx="6151790" cy="390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61491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5pPr>
      <a:lvl6pPr marL="401696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6pPr>
      <a:lvl7pPr marL="803392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7pPr>
      <a:lvl8pPr marL="1205088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8pPr>
      <a:lvl9pPr marL="1606784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9pPr>
    </p:titleStyle>
    <p:bodyStyle>
      <a:lvl1pPr marL="301272" indent="-301272" algn="l" defTabSz="790839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DF0029"/>
        </a:buClr>
        <a:buFont typeface="Wingdings" pitchFamily="2" charset="2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65979" indent="-164584" algn="l" defTabSz="790839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2pPr>
      <a:lvl3pPr marL="477014" indent="-167373" algn="l" defTabSz="790839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Verdana" pitchFamily="34" charset="0"/>
        <a:buChar char="□"/>
        <a:defRPr sz="1500">
          <a:solidFill>
            <a:schemeClr val="tx1"/>
          </a:solidFill>
          <a:latin typeface="+mn-lt"/>
        </a:defRPr>
      </a:lvl3pPr>
      <a:lvl4pPr marL="795023" indent="-159005" algn="l" defTabSz="790839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Char char="-"/>
        <a:defRPr sz="1500">
          <a:solidFill>
            <a:schemeClr val="tx1"/>
          </a:solidFill>
          <a:latin typeface="+mn-lt"/>
        </a:defRPr>
      </a:lvl4pPr>
      <a:lvl5pPr marL="1875976" indent="-200848" algn="l" defTabSz="790839" rtl="0" eaLnBrk="0" fontAlgn="base" hangingPunct="0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5pPr>
      <a:lvl6pPr marL="2277672" indent="-200848" algn="l" defTabSz="790839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6pPr>
      <a:lvl7pPr marL="2679368" indent="-200848" algn="l" defTabSz="790839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7pPr>
      <a:lvl8pPr marL="3081064" indent="-200848" algn="l" defTabSz="790839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8pPr>
      <a:lvl9pPr marL="3482760" indent="-200848" algn="l" defTabSz="790839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9pPr>
    </p:bodyStyle>
    <p:otherStyle>
      <a:defPPr>
        <a:defRPr lang="de-DE"/>
      </a:defPPr>
      <a:lvl1pPr marL="0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96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3392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5088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6784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8480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0176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1871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3567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135600" y="5593611"/>
            <a:ext cx="5616514" cy="1066512"/>
          </a:xfrm>
        </p:spPr>
        <p:txBody>
          <a:bodyPr/>
          <a:lstStyle/>
          <a:p>
            <a:pPr marL="0" indent="0" eaLnBrk="1" hangingPunct="1"/>
            <a:r>
              <a:rPr lang="de-DE" sz="1700" b="1" dirty="0" smtClean="0"/>
              <a:t>ACO Systems and Solutions </a:t>
            </a:r>
          </a:p>
          <a:p>
            <a:pPr marL="0" indent="0" eaLnBrk="1" hangingPunct="1"/>
            <a:r>
              <a:rPr lang="de-DE" dirty="0" smtClean="0"/>
              <a:t>Author</a:t>
            </a:r>
          </a:p>
          <a:p>
            <a:pPr marL="0" indent="0" eaLnBrk="1" hangingPunct="1"/>
            <a:r>
              <a:rPr lang="de-DE" dirty="0" smtClean="0"/>
              <a:t>Event, Location, Date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135086" y="586596"/>
            <a:ext cx="5547632" cy="1093269"/>
          </a:xfrm>
        </p:spPr>
        <p:txBody>
          <a:bodyPr/>
          <a:lstStyle/>
          <a:p>
            <a:r>
              <a:rPr lang="de-DE" dirty="0" smtClean="0"/>
              <a:t>ACO. The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drainage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5" b="8708"/>
          <a:stretch/>
        </p:blipFill>
        <p:spPr>
          <a:xfrm>
            <a:off x="2106000" y="2386801"/>
            <a:ext cx="7038000" cy="29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6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2020"/>
            <a:ext cx="5757182" cy="646572"/>
          </a:xfrm>
        </p:spPr>
        <p:txBody>
          <a:bodyPr/>
          <a:lstStyle/>
          <a:p>
            <a:pPr eaLnBrk="1" hangingPunct="1"/>
            <a:r>
              <a:rPr lang="en-US" dirty="0"/>
              <a:t>ACO Awards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600" b="0" dirty="0" smtClean="0"/>
              <a:t>Perfection </a:t>
            </a:r>
            <a:r>
              <a:rPr lang="en-US" sz="1600" b="0" dirty="0"/>
              <a:t>is also a </a:t>
            </a:r>
            <a:r>
              <a:rPr lang="en-US" sz="1600" b="0" dirty="0" smtClean="0"/>
              <a:t>Pleasure</a:t>
            </a:r>
            <a:endParaRPr lang="de-DE" sz="1600" b="0" dirty="0" smtClean="0"/>
          </a:p>
        </p:txBody>
      </p:sp>
      <p:pic>
        <p:nvPicPr>
          <p:cNvPr id="10" name="Bild 9" descr="Skærmbillede 2015-12-08 kl. 18.39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5110"/>
            <a:ext cx="9144000" cy="304289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9" y="1548215"/>
            <a:ext cx="21431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34" y="1548215"/>
            <a:ext cx="31146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452" y="1710140"/>
            <a:ext cx="11906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0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53" y="4088696"/>
            <a:ext cx="40767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3" y="4060121"/>
            <a:ext cx="40957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28" y="1331851"/>
            <a:ext cx="42005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3" y="1331851"/>
            <a:ext cx="4105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2020"/>
            <a:ext cx="5757182" cy="646572"/>
          </a:xfrm>
        </p:spPr>
        <p:txBody>
          <a:bodyPr/>
          <a:lstStyle/>
          <a:p>
            <a:pPr eaLnBrk="1" hangingPunct="1"/>
            <a:r>
              <a:rPr lang="en-US" dirty="0" smtClean="0"/>
              <a:t>ACO……</a:t>
            </a:r>
            <a:br>
              <a:rPr lang="en-US" dirty="0" smtClean="0"/>
            </a:br>
            <a:r>
              <a:rPr lang="en-US" b="0" dirty="0" smtClean="0"/>
              <a:t>is much more than </a:t>
            </a:r>
            <a:r>
              <a:rPr lang="en-US" b="0" dirty="0" smtClean="0"/>
              <a:t>Water Management Solutions</a:t>
            </a:r>
            <a:endParaRPr lang="de-DE" b="0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1362362" y="1446705"/>
            <a:ext cx="1938095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200" dirty="0" smtClean="0"/>
              <a:t>Kunstwerk Karlsh</a:t>
            </a:r>
            <a:r>
              <a:rPr lang="en-US" sz="1200" dirty="0" err="1" smtClean="0"/>
              <a:t>ue</a:t>
            </a:r>
            <a:r>
              <a:rPr lang="de-DE" sz="1200" dirty="0" smtClean="0"/>
              <a:t>tte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870550" y="1414729"/>
            <a:ext cx="1713906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200" dirty="0" smtClean="0"/>
              <a:t>ACO </a:t>
            </a:r>
            <a:r>
              <a:rPr lang="de-DE" sz="1200" dirty="0" err="1" smtClean="0"/>
              <a:t>Sculpture</a:t>
            </a:r>
            <a:r>
              <a:rPr lang="de-DE" sz="1200" dirty="0" smtClean="0"/>
              <a:t> Park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959918" y="4181296"/>
            <a:ext cx="2742983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200" dirty="0" smtClean="0"/>
              <a:t>Schleswig Holstein Music Festival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343275" y="4181295"/>
            <a:ext cx="2768456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200" dirty="0" err="1" smtClean="0"/>
              <a:t>Musto</a:t>
            </a:r>
            <a:r>
              <a:rPr lang="de-DE" sz="1200" dirty="0" smtClean="0"/>
              <a:t> Skiff World Championships</a:t>
            </a:r>
          </a:p>
        </p:txBody>
      </p:sp>
    </p:spTree>
    <p:extLst>
      <p:ext uri="{BB962C8B-B14F-4D97-AF65-F5344CB8AC3E}">
        <p14:creationId xmlns:p14="http://schemas.microsoft.com/office/powerpoint/2010/main" val="273420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148856"/>
            <a:ext cx="5757182" cy="699735"/>
          </a:xfrm>
        </p:spPr>
        <p:txBody>
          <a:bodyPr/>
          <a:lstStyle/>
          <a:p>
            <a:pPr eaLnBrk="1" hangingPunct="1"/>
            <a:r>
              <a:rPr lang="de-DE" dirty="0" smtClean="0"/>
              <a:t>ACO </a:t>
            </a:r>
            <a:br>
              <a:rPr lang="de-DE" dirty="0" smtClean="0"/>
            </a:br>
            <a:r>
              <a:rPr lang="de-DE" sz="1600" b="0" dirty="0" smtClean="0"/>
              <a:t>The </a:t>
            </a:r>
            <a:r>
              <a:rPr lang="de-DE" sz="1600" b="0" dirty="0" err="1" smtClean="0"/>
              <a:t>future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of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drainage</a:t>
            </a:r>
            <a:endParaRPr lang="de-DE" sz="1600" b="0" dirty="0" smtClean="0"/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3588056" y="1595743"/>
            <a:ext cx="5465234" cy="150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1272" indent="-301272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5979" indent="-164584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2pPr>
            <a:lvl3pPr marL="477014" indent="-167373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+mn-lt"/>
              </a:defRPr>
            </a:lvl3pPr>
            <a:lvl4pPr marL="795023" indent="-159005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-"/>
              <a:defRPr sz="1500">
                <a:solidFill>
                  <a:schemeClr val="tx1"/>
                </a:solidFill>
                <a:latin typeface="+mn-lt"/>
              </a:defRPr>
            </a:lvl4pPr>
            <a:lvl5pPr marL="1875976" indent="-200848" algn="l" defTabSz="790839" rtl="0" eaLnBrk="0" fontAlgn="base" hangingPunct="0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5pPr>
            <a:lvl6pPr marL="2277672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6pPr>
            <a:lvl7pPr marL="2679368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7pPr>
            <a:lvl8pPr marL="3081064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8pPr>
            <a:lvl9pPr marL="3482760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9pPr>
          </a:lstStyle>
          <a:p>
            <a:pPr marL="0" indent="0" eaLnBrk="1" hangingPunct="1"/>
            <a:r>
              <a:rPr lang="de-DE" sz="1600" b="1" u="sng" dirty="0" err="1" smtClean="0"/>
              <a:t>Our</a:t>
            </a:r>
            <a:r>
              <a:rPr lang="de-DE" sz="1600" b="1" u="sng" dirty="0" smtClean="0"/>
              <a:t> Vision:</a:t>
            </a:r>
          </a:p>
          <a:p>
            <a:pPr marL="0" indent="0" eaLnBrk="1" hangingPunct="1"/>
            <a:r>
              <a:rPr lang="de-DE" b="1" dirty="0" smtClean="0"/>
              <a:t>ACO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world</a:t>
            </a:r>
            <a:r>
              <a:rPr lang="de-DE" b="1" dirty="0" smtClean="0"/>
              <a:t> </a:t>
            </a:r>
            <a:r>
              <a:rPr lang="de-DE" b="1" dirty="0" err="1" smtClean="0"/>
              <a:t>leader</a:t>
            </a:r>
            <a:r>
              <a:rPr lang="de-DE" b="1" dirty="0" smtClean="0"/>
              <a:t> in </a:t>
            </a:r>
            <a:r>
              <a:rPr lang="de-DE" b="1" dirty="0" err="1" smtClean="0"/>
              <a:t>drainage</a:t>
            </a:r>
            <a:r>
              <a:rPr lang="de-DE" b="1" dirty="0" smtClean="0"/>
              <a:t> </a:t>
            </a:r>
            <a:r>
              <a:rPr lang="de-DE" b="1" dirty="0" err="1" smtClean="0"/>
              <a:t>technology</a:t>
            </a:r>
            <a:endParaRPr lang="de-DE" b="1" dirty="0" smtClean="0"/>
          </a:p>
          <a:p>
            <a:pPr marL="0" indent="0" eaLnBrk="1" hangingPunct="1"/>
            <a:r>
              <a:rPr lang="de-DE" dirty="0" err="1" smtClean="0"/>
              <a:t>We</a:t>
            </a:r>
            <a:r>
              <a:rPr lang="de-DE" dirty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/>
              <a:t> </a:t>
            </a:r>
            <a:r>
              <a:rPr lang="de-DE" dirty="0" err="1" smtClean="0"/>
              <a:t>markets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eyes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customers</a:t>
            </a:r>
            <a:r>
              <a:rPr lang="de-DE" dirty="0" smtClean="0"/>
              <a:t>. </a:t>
            </a:r>
          </a:p>
          <a:p>
            <a:pPr marL="0" indent="0" eaLnBrk="1" hangingPunct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keep</a:t>
            </a:r>
            <a:r>
              <a:rPr lang="de-DE" dirty="0" smtClean="0"/>
              <a:t> in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impress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.</a:t>
            </a:r>
            <a:endParaRPr lang="de-DE" dirty="0"/>
          </a:p>
          <a:p>
            <a:pPr marL="0" indent="0" eaLnBrk="1" hangingPunct="1"/>
            <a:endParaRPr lang="de-DE" dirty="0" smtClean="0"/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 bwMode="auto">
          <a:xfrm>
            <a:off x="181144" y="4064002"/>
            <a:ext cx="6833708" cy="155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1272" indent="-301272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5979" indent="-164584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2pPr>
            <a:lvl3pPr marL="477014" indent="-167373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+mn-lt"/>
              </a:defRPr>
            </a:lvl3pPr>
            <a:lvl4pPr marL="795023" indent="-159005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-"/>
              <a:defRPr sz="1500">
                <a:solidFill>
                  <a:schemeClr val="tx1"/>
                </a:solidFill>
                <a:latin typeface="+mn-lt"/>
              </a:defRPr>
            </a:lvl4pPr>
            <a:lvl5pPr marL="1875976" indent="-200848" algn="l" defTabSz="790839" rtl="0" eaLnBrk="0" fontAlgn="base" hangingPunct="0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5pPr>
            <a:lvl6pPr marL="2277672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6pPr>
            <a:lvl7pPr marL="2679368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7pPr>
            <a:lvl8pPr marL="3081064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8pPr>
            <a:lvl9pPr marL="3482760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9pPr>
          </a:lstStyle>
          <a:p>
            <a:pPr marL="0" indent="0" eaLnBrk="1" hangingPunct="1"/>
            <a:r>
              <a:rPr lang="de-DE" sz="1600" b="1" u="sng" dirty="0" err="1" smtClean="0"/>
              <a:t>Our</a:t>
            </a:r>
            <a:r>
              <a:rPr lang="de-DE" sz="1600" b="1" u="sng" dirty="0" smtClean="0"/>
              <a:t> Mission:</a:t>
            </a:r>
          </a:p>
          <a:p>
            <a:pPr marL="0" indent="0" eaLnBrk="1" hangingPunct="1"/>
            <a:r>
              <a:rPr lang="de-DE" b="1" dirty="0" smtClean="0"/>
              <a:t>ACO </a:t>
            </a:r>
            <a:r>
              <a:rPr lang="de-DE" b="1" dirty="0" err="1" smtClean="0"/>
              <a:t>creates</a:t>
            </a:r>
            <a:r>
              <a:rPr lang="de-DE" b="1" dirty="0" smtClean="0"/>
              <a:t> </a:t>
            </a:r>
            <a:r>
              <a:rPr lang="de-DE" b="1" dirty="0" err="1" smtClean="0"/>
              <a:t>solutions</a:t>
            </a:r>
            <a:r>
              <a:rPr lang="de-DE" b="1" dirty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tomorrow‘s</a:t>
            </a:r>
            <a:r>
              <a:rPr lang="de-DE" b="1" dirty="0" smtClean="0"/>
              <a:t> </a:t>
            </a:r>
          </a:p>
          <a:p>
            <a:pPr marL="0" indent="0" eaLnBrk="1" hangingPunct="1"/>
            <a:r>
              <a:rPr lang="de-DE" b="1" dirty="0" smtClean="0"/>
              <a:t>environmental </a:t>
            </a:r>
            <a:r>
              <a:rPr lang="de-DE" b="1" dirty="0" err="1" smtClean="0"/>
              <a:t>conditions</a:t>
            </a:r>
            <a:endParaRPr lang="de-DE" b="1" dirty="0"/>
          </a:p>
          <a:p>
            <a:pPr marL="0" indent="0" eaLnBrk="1" hangingPunct="1"/>
            <a:r>
              <a:rPr lang="de-DE" dirty="0" smtClean="0"/>
              <a:t>Global </a:t>
            </a:r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causing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frequent</a:t>
            </a:r>
            <a:r>
              <a:rPr lang="de-DE" dirty="0" smtClean="0"/>
              <a:t> </a:t>
            </a:r>
          </a:p>
          <a:p>
            <a:pPr marL="0" indent="0" eaLnBrk="1" hangingPunct="1"/>
            <a:r>
              <a:rPr lang="de-DE" dirty="0" smtClean="0"/>
              <a:t>extreme </a:t>
            </a:r>
            <a:r>
              <a:rPr lang="de-DE" dirty="0" err="1" smtClean="0"/>
              <a:t>weather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droughts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</a:p>
          <a:p>
            <a:pPr marL="0" indent="0" eaLnBrk="1" hangingPunct="1"/>
            <a:r>
              <a:rPr lang="de-DE" dirty="0" smtClean="0"/>
              <a:t>heavy </a:t>
            </a:r>
            <a:r>
              <a:rPr lang="de-DE" dirty="0" err="1" smtClean="0"/>
              <a:t>rainfall</a:t>
            </a:r>
            <a:r>
              <a:rPr lang="de-DE" dirty="0" smtClean="0"/>
              <a:t>.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develop</a:t>
            </a:r>
            <a:r>
              <a:rPr lang="de-DE" dirty="0" smtClean="0"/>
              <a:t> innovative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solutions</a:t>
            </a:r>
            <a:r>
              <a:rPr lang="de-DE" dirty="0" smtClean="0"/>
              <a:t> </a:t>
            </a:r>
          </a:p>
          <a:p>
            <a:pPr marL="0" indent="0" eaLnBrk="1" hangingPunct="1"/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weather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.</a:t>
            </a:r>
            <a:endParaRPr lang="de-DE" dirty="0"/>
          </a:p>
          <a:p>
            <a:pPr marL="0" indent="0" eaLnBrk="1" hangingPunct="1"/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5" y="1595743"/>
            <a:ext cx="31813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11" y="4136377"/>
            <a:ext cx="3238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9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148856"/>
            <a:ext cx="5757182" cy="699735"/>
          </a:xfrm>
        </p:spPr>
        <p:txBody>
          <a:bodyPr/>
          <a:lstStyle/>
          <a:p>
            <a:pPr eaLnBrk="1" hangingPunct="1"/>
            <a:r>
              <a:rPr lang="de-DE" dirty="0" smtClean="0"/>
              <a:t>The ACO </a:t>
            </a:r>
            <a:r>
              <a:rPr lang="de-DE" dirty="0"/>
              <a:t>G</a:t>
            </a:r>
            <a:r>
              <a:rPr lang="de-DE" dirty="0" smtClean="0"/>
              <a:t>roup  </a:t>
            </a:r>
            <a:br>
              <a:rPr lang="de-DE" dirty="0" smtClean="0"/>
            </a:br>
            <a:r>
              <a:rPr lang="de-DE" sz="1600" b="0" dirty="0" smtClean="0"/>
              <a:t>A </a:t>
            </a:r>
            <a:r>
              <a:rPr lang="de-DE" sz="1600" b="0" dirty="0" smtClean="0"/>
              <a:t>Strong Brand Around </a:t>
            </a:r>
            <a:r>
              <a:rPr lang="de-DE" sz="1600" b="0" dirty="0" smtClean="0"/>
              <a:t>the </a:t>
            </a:r>
            <a:r>
              <a:rPr lang="de-DE" sz="1600" b="0" dirty="0" smtClean="0"/>
              <a:t>World</a:t>
            </a:r>
            <a:endParaRPr lang="de-DE" sz="1600" b="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2"/>
          <a:stretch/>
        </p:blipFill>
        <p:spPr>
          <a:xfrm>
            <a:off x="0" y="1157432"/>
            <a:ext cx="9144000" cy="4080568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10867" y="4999337"/>
            <a:ext cx="5324733" cy="125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1272" indent="-301272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5979" indent="-164584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2pPr>
            <a:lvl3pPr marL="477014" indent="-167373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+mn-lt"/>
              </a:defRPr>
            </a:lvl3pPr>
            <a:lvl4pPr marL="795023" indent="-159005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-"/>
              <a:defRPr sz="1500">
                <a:solidFill>
                  <a:schemeClr val="tx1"/>
                </a:solidFill>
                <a:latin typeface="+mn-lt"/>
              </a:defRPr>
            </a:lvl4pPr>
            <a:lvl5pPr marL="1875976" indent="-200848" algn="l" defTabSz="790839" rtl="0" eaLnBrk="0" fontAlgn="base" hangingPunct="0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5pPr>
            <a:lvl6pPr marL="2277672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6pPr>
            <a:lvl7pPr marL="2679368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7pPr>
            <a:lvl8pPr marL="3081064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8pPr>
            <a:lvl9pPr marL="3482760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9pPr>
          </a:lstStyle>
          <a:p>
            <a:pPr marL="0" lvl="1" indent="-135293" eaLnBrk="1" hangingPunct="1"/>
            <a:r>
              <a:rPr lang="de-DE" sz="1600" dirty="0" err="1" smtClean="0"/>
              <a:t>Founded</a:t>
            </a:r>
            <a:r>
              <a:rPr lang="de-DE" sz="1600" dirty="0" smtClean="0"/>
              <a:t> in 1946</a:t>
            </a:r>
          </a:p>
          <a:p>
            <a:pPr marL="0" lvl="1" indent="-135293" eaLnBrk="1" hangingPunct="1"/>
            <a:r>
              <a:rPr lang="de-DE" sz="1600" dirty="0" smtClean="0"/>
              <a:t>Headquarter in Rendsburg, Germany</a:t>
            </a:r>
          </a:p>
          <a:p>
            <a:pPr marL="0" lvl="1" indent="-135293" eaLnBrk="1" hangingPunct="1"/>
            <a:r>
              <a:rPr lang="de-DE" sz="1600" dirty="0" smtClean="0"/>
              <a:t>4,200 </a:t>
            </a:r>
            <a:r>
              <a:rPr lang="de-DE" sz="1600" dirty="0" smtClean="0"/>
              <a:t>employees in more than 40</a:t>
            </a:r>
            <a:r>
              <a:rPr lang="de-DE" sz="1600" dirty="0"/>
              <a:t> </a:t>
            </a:r>
            <a:r>
              <a:rPr lang="de-DE" sz="1600" dirty="0" smtClean="0"/>
              <a:t>countries </a:t>
            </a:r>
          </a:p>
          <a:p>
            <a:pPr marL="0" lvl="1" indent="-135293" eaLnBrk="1" hangingPunct="1"/>
            <a:r>
              <a:rPr lang="de-DE" sz="1600" dirty="0" smtClean="0"/>
              <a:t>30 production sites in 15 countries</a:t>
            </a:r>
          </a:p>
          <a:p>
            <a:pPr marL="0" lvl="1" indent="-135293" eaLnBrk="1" hangingPunct="1"/>
            <a:r>
              <a:rPr lang="de-DE" sz="1600" dirty="0" smtClean="0"/>
              <a:t>Sales 2015: 705 Mio. Euro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79" y="4588110"/>
            <a:ext cx="28098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148856"/>
            <a:ext cx="5757182" cy="699735"/>
          </a:xfrm>
        </p:spPr>
        <p:txBody>
          <a:bodyPr/>
          <a:lstStyle/>
          <a:p>
            <a:pPr eaLnBrk="1" hangingPunct="1"/>
            <a:r>
              <a:rPr lang="de-DE" dirty="0" smtClean="0"/>
              <a:t>The ACO </a:t>
            </a:r>
            <a:r>
              <a:rPr lang="de-DE" dirty="0"/>
              <a:t>G</a:t>
            </a:r>
            <a:r>
              <a:rPr lang="de-DE" dirty="0" smtClean="0"/>
              <a:t>roup – </a:t>
            </a:r>
            <a:r>
              <a:rPr lang="de-DE" dirty="0"/>
              <a:t>A</a:t>
            </a:r>
            <a:r>
              <a:rPr lang="de-DE" dirty="0" smtClean="0"/>
              <a:t> </a:t>
            </a:r>
            <a:r>
              <a:rPr lang="de-DE" dirty="0" smtClean="0"/>
              <a:t>Strong Brand </a:t>
            </a:r>
            <a:r>
              <a:rPr lang="de-DE" dirty="0" smtClean="0"/>
              <a:t>in India</a:t>
            </a:r>
            <a:br>
              <a:rPr lang="de-DE" dirty="0" smtClean="0"/>
            </a:br>
            <a:r>
              <a:rPr lang="de-DE" sz="1600" b="0" dirty="0" smtClean="0"/>
              <a:t>ACO Sales Network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062890" y="1501903"/>
            <a:ext cx="2947760" cy="302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1272" indent="-301272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5979" indent="-164584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2pPr>
            <a:lvl3pPr marL="477014" indent="-167373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+mn-lt"/>
              </a:defRPr>
            </a:lvl3pPr>
            <a:lvl4pPr marL="795023" indent="-159005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-"/>
              <a:defRPr sz="1500">
                <a:solidFill>
                  <a:schemeClr val="tx1"/>
                </a:solidFill>
                <a:latin typeface="+mn-lt"/>
              </a:defRPr>
            </a:lvl4pPr>
            <a:lvl5pPr marL="1875976" indent="-200848" algn="l" defTabSz="790839" rtl="0" eaLnBrk="0" fontAlgn="base" hangingPunct="0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5pPr>
            <a:lvl6pPr marL="2277672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6pPr>
            <a:lvl7pPr marL="2679368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7pPr>
            <a:lvl8pPr marL="3081064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8pPr>
            <a:lvl9pPr marL="3482760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9pPr>
          </a:lstStyle>
          <a:p>
            <a:pPr marL="0" lvl="1" indent="-135293" eaLnBrk="1" hangingPunct="1"/>
            <a:r>
              <a:rPr lang="de-DE" sz="1400" dirty="0" smtClean="0"/>
              <a:t>Sales organisation covering the   entire Indian market</a:t>
            </a:r>
          </a:p>
          <a:p>
            <a:pPr marL="0" lvl="1" indent="-135293" eaLnBrk="1" hangingPunct="1"/>
            <a:r>
              <a:rPr lang="de-DE" sz="1400" dirty="0" smtClean="0"/>
              <a:t>Team of application engineers to support the sales</a:t>
            </a:r>
          </a:p>
          <a:p>
            <a:pPr marL="0" lvl="1" indent="-135293" eaLnBrk="1" hangingPunct="1"/>
            <a:r>
              <a:rPr lang="de-DE" sz="1400" dirty="0" smtClean="0"/>
              <a:t>Marketing, customer service and finance</a:t>
            </a:r>
          </a:p>
          <a:p>
            <a:pPr marL="0" lvl="1" indent="-135293" eaLnBrk="1" hangingPunct="1"/>
            <a:r>
              <a:rPr lang="de-DE" sz="1400" dirty="0" smtClean="0"/>
              <a:t>Main office in Bangalore</a:t>
            </a:r>
          </a:p>
          <a:p>
            <a:pPr marL="0" lvl="1" indent="-135293" eaLnBrk="1" hangingPunct="1"/>
            <a:r>
              <a:rPr lang="de-DE" sz="1400" dirty="0" smtClean="0"/>
              <a:t>Regional sales offices in</a:t>
            </a:r>
          </a:p>
          <a:p>
            <a:pPr marL="0" lvl="1" indent="0" eaLnBrk="1" hangingPunct="1">
              <a:buNone/>
            </a:pPr>
            <a:r>
              <a:rPr lang="de-DE" sz="1400" dirty="0" smtClean="0"/>
              <a:t>Mumbai and New Delhi</a:t>
            </a:r>
          </a:p>
          <a:p>
            <a:pPr marL="0" lvl="1" indent="-135293" eaLnBrk="1" hangingPunct="1"/>
            <a:r>
              <a:rPr lang="de-DE" sz="1400" dirty="0" smtClean="0"/>
              <a:t>Extensive channel partner            network</a:t>
            </a:r>
          </a:p>
        </p:txBody>
      </p:sp>
      <p:sp>
        <p:nvSpPr>
          <p:cNvPr id="7" name="Gleichschenkliges Dreieck 6"/>
          <p:cNvSpPr/>
          <p:nvPr/>
        </p:nvSpPr>
        <p:spPr bwMode="auto">
          <a:xfrm>
            <a:off x="6191250" y="5463527"/>
            <a:ext cx="133350" cy="139700"/>
          </a:xfrm>
          <a:prstGeom prst="triangle">
            <a:avLst/>
          </a:prstGeom>
          <a:solidFill>
            <a:srgbClr val="005A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  <p:pic>
        <p:nvPicPr>
          <p:cNvPr id="10" name="Picture 6" descr="ACO_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836079"/>
            <a:ext cx="257176" cy="19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178550" y="5190477"/>
            <a:ext cx="158750" cy="12065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399686" y="4791628"/>
            <a:ext cx="10182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ACO </a:t>
            </a:r>
            <a:r>
              <a:rPr lang="de-DE" sz="1200" dirty="0" smtClean="0"/>
              <a:t>Office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6399686" y="5115478"/>
            <a:ext cx="1774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ACO </a:t>
            </a:r>
            <a:r>
              <a:rPr lang="de-DE" sz="1200" dirty="0" smtClean="0"/>
              <a:t>Sales Employee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6412386" y="5394878"/>
            <a:ext cx="18261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ACO </a:t>
            </a:r>
            <a:r>
              <a:rPr lang="de-DE" sz="1200" dirty="0" smtClean="0"/>
              <a:t>Channel Partner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" y="1187256"/>
            <a:ext cx="5736687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1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148856"/>
            <a:ext cx="5757182" cy="699735"/>
          </a:xfrm>
        </p:spPr>
        <p:txBody>
          <a:bodyPr/>
          <a:lstStyle/>
          <a:p>
            <a:pPr eaLnBrk="1" hangingPunct="1"/>
            <a:r>
              <a:rPr lang="de-DE" dirty="0" smtClean="0"/>
              <a:t>The ACO </a:t>
            </a:r>
            <a:r>
              <a:rPr lang="de-DE" dirty="0"/>
              <a:t>G</a:t>
            </a:r>
            <a:r>
              <a:rPr lang="de-DE" dirty="0" smtClean="0"/>
              <a:t>roup – </a:t>
            </a:r>
            <a:r>
              <a:rPr lang="de-DE" dirty="0"/>
              <a:t>A</a:t>
            </a:r>
            <a:r>
              <a:rPr lang="de-DE" dirty="0" smtClean="0"/>
              <a:t> </a:t>
            </a:r>
            <a:r>
              <a:rPr lang="de-DE" dirty="0" smtClean="0"/>
              <a:t>Strong Brand </a:t>
            </a:r>
            <a:r>
              <a:rPr lang="de-DE" dirty="0" smtClean="0"/>
              <a:t>in India</a:t>
            </a:r>
            <a:br>
              <a:rPr lang="de-DE" dirty="0" smtClean="0"/>
            </a:br>
            <a:r>
              <a:rPr lang="de-DE" sz="1600" b="0" dirty="0" smtClean="0"/>
              <a:t>ACO Sales Team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1" y="1203647"/>
            <a:ext cx="9172046" cy="542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9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177190"/>
            <a:ext cx="26574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2"/>
          <a:stretch/>
        </p:blipFill>
        <p:spPr>
          <a:xfrm>
            <a:off x="2111628" y="2965450"/>
            <a:ext cx="4964411" cy="22154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6" y="3728473"/>
            <a:ext cx="23907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328144" y="1259741"/>
            <a:ext cx="1823636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200" dirty="0" smtClean="0"/>
              <a:t>Rendsburg, Germany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24076" y="3814069"/>
            <a:ext cx="1608133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200" dirty="0" smtClean="0"/>
              <a:t>Casa Grande, USA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148856"/>
            <a:ext cx="5757182" cy="699735"/>
          </a:xfrm>
        </p:spPr>
        <p:txBody>
          <a:bodyPr/>
          <a:lstStyle/>
          <a:p>
            <a:pPr eaLnBrk="1" hangingPunct="1"/>
            <a:r>
              <a:rPr lang="de-DE" dirty="0" smtClean="0"/>
              <a:t>The ACO </a:t>
            </a:r>
            <a:r>
              <a:rPr lang="de-DE" dirty="0"/>
              <a:t>G</a:t>
            </a:r>
            <a:r>
              <a:rPr lang="de-DE" dirty="0" smtClean="0"/>
              <a:t>roup – </a:t>
            </a:r>
            <a:r>
              <a:rPr lang="de-DE" dirty="0"/>
              <a:t>A</a:t>
            </a:r>
            <a:r>
              <a:rPr lang="de-DE" dirty="0" smtClean="0"/>
              <a:t> </a:t>
            </a:r>
            <a:r>
              <a:rPr lang="de-DE" dirty="0" smtClean="0"/>
              <a:t>Strong Brand </a:t>
            </a:r>
            <a:r>
              <a:rPr lang="de-DE" dirty="0" smtClean="0"/>
              <a:t>in India</a:t>
            </a:r>
            <a:br>
              <a:rPr lang="de-DE" dirty="0" smtClean="0"/>
            </a:br>
            <a:r>
              <a:rPr lang="de-DE" sz="1600" b="0" dirty="0" smtClean="0"/>
              <a:t>Factories delivering to the Indian market</a:t>
            </a: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3568700" y="2035388"/>
            <a:ext cx="1007289" cy="13724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/>
          <p:nvPr/>
        </p:nvCxnSpPr>
        <p:spPr bwMode="auto">
          <a:xfrm flipV="1">
            <a:off x="2520942" y="3784384"/>
            <a:ext cx="319107" cy="739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/>
        </p:nvCxnSpPr>
        <p:spPr bwMode="auto">
          <a:xfrm flipH="1" flipV="1">
            <a:off x="4710015" y="3484443"/>
            <a:ext cx="1950048" cy="7051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/>
          <p:nvPr/>
        </p:nvCxnSpPr>
        <p:spPr bwMode="auto">
          <a:xfrm flipH="1">
            <a:off x="4563225" y="2872640"/>
            <a:ext cx="1770530" cy="5798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mit Pfeil 40"/>
          <p:cNvCxnSpPr>
            <a:stCxn id="6" idx="2"/>
          </p:cNvCxnSpPr>
          <p:nvPr/>
        </p:nvCxnSpPr>
        <p:spPr bwMode="auto">
          <a:xfrm flipV="1">
            <a:off x="4593834" y="3905638"/>
            <a:ext cx="601222" cy="12752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5" name="Picture 6" descr="ACO_LOGO_4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47" y="3992559"/>
            <a:ext cx="257176" cy="19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53" y="5199512"/>
            <a:ext cx="37052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3787384" y="5261992"/>
            <a:ext cx="161290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Dubai, UAE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63" y="3322802"/>
            <a:ext cx="2362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6746865" y="3365587"/>
            <a:ext cx="2188595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200" dirty="0" err="1" smtClean="0"/>
              <a:t>Pribyslav</a:t>
            </a:r>
            <a:r>
              <a:rPr lang="de-DE" sz="1200" dirty="0" smtClean="0"/>
              <a:t>, Czech </a:t>
            </a:r>
            <a:r>
              <a:rPr lang="de-DE" sz="1200" dirty="0" err="1" smtClean="0"/>
              <a:t>Republic</a:t>
            </a:r>
            <a:endParaRPr lang="de-DE" sz="1200" dirty="0" smtClean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67" y="1197188"/>
            <a:ext cx="2238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5246902" y="1259741"/>
            <a:ext cx="2173703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Stadtlengsfeld, Germany</a:t>
            </a:r>
          </a:p>
        </p:txBody>
      </p:sp>
    </p:spTree>
    <p:extLst>
      <p:ext uri="{BB962C8B-B14F-4D97-AF65-F5344CB8AC3E}">
        <p14:creationId xmlns:p14="http://schemas.microsoft.com/office/powerpoint/2010/main" val="34900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148856"/>
            <a:ext cx="5757182" cy="699735"/>
          </a:xfrm>
        </p:spPr>
        <p:txBody>
          <a:bodyPr/>
          <a:lstStyle/>
          <a:p>
            <a:pPr eaLnBrk="1" hangingPunct="1"/>
            <a:r>
              <a:rPr lang="de-DE" dirty="0" smtClean="0"/>
              <a:t>ACO </a:t>
            </a:r>
            <a:br>
              <a:rPr lang="de-DE" dirty="0" smtClean="0"/>
            </a:br>
            <a:r>
              <a:rPr lang="de-DE" sz="1600" b="0" dirty="0" smtClean="0"/>
              <a:t>Your </a:t>
            </a:r>
            <a:r>
              <a:rPr lang="de-DE" sz="1600" b="0" dirty="0" smtClean="0"/>
              <a:t>Partner </a:t>
            </a:r>
            <a:r>
              <a:rPr lang="de-DE" sz="1600" b="0" dirty="0" smtClean="0"/>
              <a:t>in </a:t>
            </a:r>
            <a:r>
              <a:rPr lang="de-DE" sz="1600" b="0" dirty="0" smtClean="0"/>
              <a:t>Water Management Solutions</a:t>
            </a:r>
            <a:endParaRPr lang="de-DE" sz="1600" b="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299199" y="1173016"/>
            <a:ext cx="4997483" cy="2531083"/>
            <a:chOff x="299199" y="1135692"/>
            <a:chExt cx="4997483" cy="2531083"/>
          </a:xfrm>
        </p:grpSpPr>
        <p:sp>
          <p:nvSpPr>
            <p:cNvPr id="25" name="Rectangle 2"/>
            <p:cNvSpPr txBox="1">
              <a:spLocks noChangeArrowheads="1"/>
            </p:cNvSpPr>
            <p:nvPr/>
          </p:nvSpPr>
          <p:spPr bwMode="auto">
            <a:xfrm>
              <a:off x="340610" y="1135692"/>
              <a:ext cx="4956072" cy="642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2pPr>
              <a:lvl3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3pPr>
              <a:lvl4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4pPr>
              <a:lvl5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401696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803392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1205088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1606784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sz="1400" dirty="0" smtClean="0"/>
                <a:t>Infrastructure </a:t>
              </a:r>
            </a:p>
            <a:p>
              <a:pPr eaLnBrk="1" hangingPunct="1"/>
              <a:r>
                <a:rPr lang="en-US" sz="1400" b="0" dirty="0" smtClean="0"/>
                <a:t>– </a:t>
              </a:r>
              <a:r>
                <a:rPr lang="en-US" sz="1400" b="0" dirty="0" smtClean="0"/>
                <a:t>Safeguarding </a:t>
              </a:r>
              <a:r>
                <a:rPr lang="en-US" sz="1400" b="0" dirty="0" smtClean="0"/>
                <a:t>future mobility</a:t>
              </a:r>
              <a:endParaRPr lang="en-US" sz="1400" b="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99" y="1842231"/>
              <a:ext cx="2019300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826" y="2342800"/>
              <a:ext cx="2047875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830536" y="1114931"/>
            <a:ext cx="4261839" cy="2617743"/>
            <a:chOff x="4830536" y="1077607"/>
            <a:chExt cx="4261839" cy="2617743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507" y="1842231"/>
              <a:ext cx="209550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2"/>
            <p:cNvSpPr txBox="1">
              <a:spLocks noChangeArrowheads="1"/>
            </p:cNvSpPr>
            <p:nvPr/>
          </p:nvSpPr>
          <p:spPr bwMode="auto">
            <a:xfrm>
              <a:off x="5503676" y="1077607"/>
              <a:ext cx="3588699" cy="648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2pPr>
              <a:lvl3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3pPr>
              <a:lvl4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4pPr>
              <a:lvl5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401696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803392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1205088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1606784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sz="1400" dirty="0" smtClean="0"/>
                <a:t>Ecology </a:t>
              </a:r>
              <a:endParaRPr lang="en-US" sz="1400" b="0" dirty="0" smtClean="0"/>
            </a:p>
            <a:p>
              <a:r>
                <a:rPr lang="en-US" sz="1400" b="0" dirty="0" smtClean="0"/>
                <a:t>– </a:t>
              </a:r>
              <a:r>
                <a:rPr lang="en-US" sz="1400" b="0" dirty="0" smtClean="0"/>
                <a:t>Clean </a:t>
              </a:r>
              <a:r>
                <a:rPr lang="en-US" sz="1400" b="0" dirty="0" smtClean="0"/>
                <a:t>solutions for our environment</a:t>
              </a:r>
              <a:endParaRPr lang="en-US" sz="1400" b="0" dirty="0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536" y="2342800"/>
              <a:ext cx="209550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956252" y="3950444"/>
            <a:ext cx="5322416" cy="2673682"/>
            <a:chOff x="4956252" y="3913120"/>
            <a:chExt cx="5322416" cy="2673682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2882" y="4672262"/>
              <a:ext cx="2143125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2"/>
            <p:cNvSpPr txBox="1">
              <a:spLocks noChangeArrowheads="1"/>
            </p:cNvSpPr>
            <p:nvPr/>
          </p:nvSpPr>
          <p:spPr bwMode="auto">
            <a:xfrm>
              <a:off x="5322596" y="5944700"/>
              <a:ext cx="4956072" cy="642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2pPr>
              <a:lvl3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3pPr>
              <a:lvl4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4pPr>
              <a:lvl5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401696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803392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1205088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1606784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sz="1400" dirty="0" smtClean="0"/>
                <a:t>Landscaping</a:t>
              </a:r>
            </a:p>
            <a:p>
              <a:pPr eaLnBrk="1" hangingPunct="1"/>
              <a:r>
                <a:rPr lang="en-US" sz="1400" b="0" dirty="0" smtClean="0"/>
                <a:t>– Esthetic and efficient drainage solutions </a:t>
              </a:r>
              <a:endParaRPr lang="en-US" sz="1400" b="0" dirty="0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252" y="3913120"/>
              <a:ext cx="22288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65862" y="4064744"/>
            <a:ext cx="4956072" cy="2556403"/>
            <a:chOff x="265862" y="4027420"/>
            <a:chExt cx="4956072" cy="2556403"/>
          </a:xfrm>
        </p:grpSpPr>
        <p:sp>
          <p:nvSpPr>
            <p:cNvPr id="33" name="Rectangle 2"/>
            <p:cNvSpPr txBox="1">
              <a:spLocks noChangeArrowheads="1"/>
            </p:cNvSpPr>
            <p:nvPr/>
          </p:nvSpPr>
          <p:spPr bwMode="auto">
            <a:xfrm>
              <a:off x="265862" y="5941721"/>
              <a:ext cx="4956072" cy="642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2pPr>
              <a:lvl3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3pPr>
              <a:lvl4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4pPr>
              <a:lvl5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401696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803392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1205088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1606784" algn="l" rt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sz="1400" dirty="0" smtClean="0"/>
                <a:t>Hygiene </a:t>
              </a:r>
            </a:p>
            <a:p>
              <a:pPr eaLnBrk="1" hangingPunct="1"/>
              <a:r>
                <a:rPr lang="en-US" sz="1400" b="0" dirty="0" smtClean="0"/>
                <a:t>– </a:t>
              </a:r>
              <a:r>
                <a:rPr lang="en-US" sz="1400" b="0" dirty="0" smtClean="0"/>
                <a:t>Ultimate </a:t>
              </a:r>
              <a:r>
                <a:rPr lang="en-US" sz="1400" b="0" dirty="0" smtClean="0"/>
                <a:t>hygienic drainage performance</a:t>
              </a:r>
              <a:endParaRPr lang="en-US" sz="1400" b="0" dirty="0"/>
            </a:p>
          </p:txBody>
        </p:sp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99" y="4481762"/>
              <a:ext cx="2085975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826" y="4027420"/>
              <a:ext cx="2066925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6" descr="ACO_LOGO_4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13" y="3274657"/>
            <a:ext cx="1696826" cy="129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7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ACO System Chain</a:t>
            </a:r>
            <a:br>
              <a:rPr lang="de-DE" dirty="0" smtClean="0"/>
            </a:br>
            <a:r>
              <a:rPr lang="de-DE" sz="1600" b="0" dirty="0"/>
              <a:t>Your </a:t>
            </a:r>
            <a:r>
              <a:rPr lang="de-DE" sz="1600" b="0" dirty="0" smtClean="0"/>
              <a:t>Partner </a:t>
            </a:r>
            <a:r>
              <a:rPr lang="de-DE" sz="1600" b="0" dirty="0"/>
              <a:t>in </a:t>
            </a:r>
            <a:r>
              <a:rPr lang="de-DE" sz="1600" b="0" dirty="0" smtClean="0"/>
              <a:t>Water Management Solutions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55677" y="4862286"/>
            <a:ext cx="1868556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1500" b="1" dirty="0" smtClean="0">
                <a:solidFill>
                  <a:srgbClr val="FF0000"/>
                </a:solidFill>
              </a:rPr>
              <a:t>Collect: </a:t>
            </a:r>
          </a:p>
          <a:p>
            <a:r>
              <a:rPr lang="de-DE" sz="1500" dirty="0" smtClean="0">
                <a:solidFill>
                  <a:schemeClr val="tx1"/>
                </a:solidFill>
              </a:rPr>
              <a:t>Gather and capture</a:t>
            </a:r>
            <a:endParaRPr lang="de-DE" sz="1500" dirty="0"/>
          </a:p>
        </p:txBody>
      </p:sp>
      <p:sp>
        <p:nvSpPr>
          <p:cNvPr id="9" name="Textfeld 8"/>
          <p:cNvSpPr txBox="1"/>
          <p:nvPr/>
        </p:nvSpPr>
        <p:spPr>
          <a:xfrm>
            <a:off x="2765097" y="4862286"/>
            <a:ext cx="1405854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1500" b="1" dirty="0" smtClean="0">
                <a:solidFill>
                  <a:srgbClr val="FF0000"/>
                </a:solidFill>
              </a:rPr>
              <a:t>Clean:</a:t>
            </a:r>
            <a:r>
              <a:rPr lang="de-DE" sz="1500" b="1" dirty="0" smtClean="0"/>
              <a:t> </a:t>
            </a:r>
          </a:p>
          <a:p>
            <a:r>
              <a:rPr lang="de-DE" sz="1500" dirty="0" smtClean="0"/>
              <a:t>Pre-treat and process </a:t>
            </a:r>
            <a:endParaRPr lang="de-DE" sz="1500" dirty="0"/>
          </a:p>
        </p:txBody>
      </p:sp>
      <p:sp>
        <p:nvSpPr>
          <p:cNvPr id="10" name="Textfeld 9"/>
          <p:cNvSpPr txBox="1"/>
          <p:nvPr/>
        </p:nvSpPr>
        <p:spPr>
          <a:xfrm>
            <a:off x="4951190" y="4862286"/>
            <a:ext cx="2120437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1500" b="1" dirty="0" smtClean="0">
                <a:solidFill>
                  <a:srgbClr val="FF0000"/>
                </a:solidFill>
              </a:rPr>
              <a:t>Hold:</a:t>
            </a:r>
            <a:r>
              <a:rPr lang="de-DE" sz="1500" b="1" dirty="0" smtClean="0"/>
              <a:t> </a:t>
            </a:r>
          </a:p>
          <a:p>
            <a:r>
              <a:rPr lang="de-DE" sz="1500" dirty="0" smtClean="0"/>
              <a:t>Retain and contain  </a:t>
            </a:r>
            <a:endParaRPr lang="de-DE" sz="1500" dirty="0"/>
          </a:p>
        </p:txBody>
      </p:sp>
      <p:sp>
        <p:nvSpPr>
          <p:cNvPr id="12" name="Textfeld 11"/>
          <p:cNvSpPr txBox="1"/>
          <p:nvPr/>
        </p:nvSpPr>
        <p:spPr>
          <a:xfrm>
            <a:off x="7463280" y="4853836"/>
            <a:ext cx="12883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1500" b="1" dirty="0" smtClean="0">
                <a:solidFill>
                  <a:srgbClr val="FF0000"/>
                </a:solidFill>
              </a:rPr>
              <a:t>Release: </a:t>
            </a:r>
            <a:r>
              <a:rPr lang="de-DE" sz="1500" dirty="0" smtClean="0">
                <a:solidFill>
                  <a:schemeClr val="tx1"/>
                </a:solidFill>
              </a:rPr>
              <a:t>pumping, discharging </a:t>
            </a:r>
          </a:p>
          <a:p>
            <a:r>
              <a:rPr lang="de-DE" sz="1500" dirty="0" smtClean="0">
                <a:solidFill>
                  <a:schemeClr val="tx1"/>
                </a:solidFill>
              </a:rPr>
              <a:t>and reusing</a:t>
            </a:r>
            <a:endParaRPr lang="de-DE" sz="15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3" y="3701125"/>
            <a:ext cx="9144000" cy="9293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" y="1890150"/>
            <a:ext cx="1587600" cy="1587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00" y="1890000"/>
            <a:ext cx="1587600" cy="15876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1890000"/>
            <a:ext cx="1587600" cy="15876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1890000"/>
            <a:ext cx="1587600" cy="15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ACO Service Chain</a:t>
            </a:r>
            <a:br>
              <a:rPr lang="de-DE" dirty="0" smtClean="0"/>
            </a:br>
            <a:r>
              <a:rPr lang="de-DE" sz="1600" b="0" dirty="0"/>
              <a:t>Your </a:t>
            </a:r>
            <a:r>
              <a:rPr lang="de-DE" sz="1600" b="0" dirty="0" smtClean="0"/>
              <a:t>Partner </a:t>
            </a:r>
            <a:r>
              <a:rPr lang="de-DE" sz="1600" b="0" dirty="0"/>
              <a:t>in </a:t>
            </a:r>
            <a:r>
              <a:rPr lang="de-DE" sz="1600" b="0" dirty="0" smtClean="0"/>
              <a:t>Water Management Solutions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1890000"/>
            <a:ext cx="1587600" cy="15876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00" y="1890000"/>
            <a:ext cx="1587600" cy="1587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1890000"/>
            <a:ext cx="1587600" cy="15876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" y="1890000"/>
            <a:ext cx="1587600" cy="15876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5922" y="4862286"/>
            <a:ext cx="2099766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1500" b="1" dirty="0" smtClean="0">
                <a:solidFill>
                  <a:srgbClr val="FF0000"/>
                </a:solidFill>
              </a:rPr>
              <a:t>Train:</a:t>
            </a:r>
            <a:r>
              <a:rPr lang="de-DE" sz="1500" b="1" dirty="0" smtClean="0"/>
              <a:t> </a:t>
            </a:r>
          </a:p>
          <a:p>
            <a:r>
              <a:rPr lang="de-DE" sz="1500" dirty="0" smtClean="0"/>
              <a:t>Information and further education</a:t>
            </a:r>
            <a:endParaRPr lang="de-DE" sz="1500" dirty="0"/>
          </a:p>
        </p:txBody>
      </p:sp>
      <p:sp>
        <p:nvSpPr>
          <p:cNvPr id="12" name="Textfeld 11"/>
          <p:cNvSpPr txBox="1"/>
          <p:nvPr/>
        </p:nvSpPr>
        <p:spPr>
          <a:xfrm>
            <a:off x="2728246" y="4862286"/>
            <a:ext cx="1810386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1500" b="1" dirty="0" smtClean="0">
                <a:solidFill>
                  <a:srgbClr val="FF0000"/>
                </a:solidFill>
              </a:rPr>
              <a:t>Design:</a:t>
            </a:r>
            <a:r>
              <a:rPr lang="de-DE" sz="1500" b="1" dirty="0" smtClean="0"/>
              <a:t> </a:t>
            </a:r>
          </a:p>
          <a:p>
            <a:r>
              <a:rPr lang="de-DE" sz="1500" dirty="0" smtClean="0"/>
              <a:t>Planning, consulting and optimisation</a:t>
            </a:r>
            <a:endParaRPr lang="de-DE" sz="1500" dirty="0"/>
          </a:p>
        </p:txBody>
      </p:sp>
      <p:sp>
        <p:nvSpPr>
          <p:cNvPr id="13" name="Textfeld 12"/>
          <p:cNvSpPr txBox="1"/>
          <p:nvPr/>
        </p:nvSpPr>
        <p:spPr>
          <a:xfrm>
            <a:off x="4951190" y="4862286"/>
            <a:ext cx="2120437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1500" b="1" dirty="0" smtClean="0">
                <a:solidFill>
                  <a:srgbClr val="FF0000"/>
                </a:solidFill>
              </a:rPr>
              <a:t>Support:</a:t>
            </a:r>
            <a:r>
              <a:rPr lang="de-DE" sz="1500" dirty="0" smtClean="0"/>
              <a:t> Construction advice and assistance</a:t>
            </a:r>
            <a:endParaRPr lang="de-DE" sz="1500" dirty="0"/>
          </a:p>
        </p:txBody>
      </p:sp>
      <p:sp>
        <p:nvSpPr>
          <p:cNvPr id="14" name="Textfeld 13"/>
          <p:cNvSpPr txBox="1"/>
          <p:nvPr/>
        </p:nvSpPr>
        <p:spPr>
          <a:xfrm>
            <a:off x="7308925" y="4862286"/>
            <a:ext cx="1685803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1500" b="1" dirty="0" smtClean="0">
                <a:solidFill>
                  <a:srgbClr val="FF0000"/>
                </a:solidFill>
              </a:rPr>
              <a:t>Care:</a:t>
            </a:r>
            <a:r>
              <a:rPr lang="de-DE" sz="1500" dirty="0" smtClean="0"/>
              <a:t> </a:t>
            </a:r>
          </a:p>
          <a:p>
            <a:r>
              <a:rPr lang="de-DE" sz="1500" dirty="0" smtClean="0"/>
              <a:t>Inspection and servicing</a:t>
            </a:r>
            <a:endParaRPr lang="de-DE" sz="1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800"/>
            <a:ext cx="9144000" cy="9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1Y9Rybg9UOdldqly00l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L008fCU0SYqGWZW26B8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L0Fo5Oh0ePAQlzmIh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bXu91ZNUesk6bcfSPb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L008fCU0SYqGWZW26B8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1Y9Rybg9UOdldqly00l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L008fCU0SYqGWZW26B8A"/>
</p:tagLst>
</file>

<file path=ppt/theme/theme1.xml><?xml version="1.0" encoding="utf-8"?>
<a:theme xmlns:a="http://schemas.openxmlformats.org/drawingml/2006/main" name="2_Benutzerdefiniertes Design">
  <a:themeElements>
    <a:clrScheme name="ACO Designfarben">
      <a:dk1>
        <a:srgbClr val="000000"/>
      </a:dk1>
      <a:lt1>
        <a:srgbClr val="FFFFFF"/>
      </a:lt1>
      <a:dk2>
        <a:srgbClr val="58585A"/>
      </a:dk2>
      <a:lt2>
        <a:srgbClr val="87888A"/>
      </a:lt2>
      <a:accent1>
        <a:srgbClr val="E2001A"/>
      </a:accent1>
      <a:accent2>
        <a:srgbClr val="005A9A"/>
      </a:accent2>
      <a:accent3>
        <a:srgbClr val="5ABEE4"/>
      </a:accent3>
      <a:accent4>
        <a:srgbClr val="95AE17"/>
      </a:accent4>
      <a:accent5>
        <a:srgbClr val="FABA00"/>
      </a:accent5>
      <a:accent6>
        <a:srgbClr val="EC7405"/>
      </a:accent6>
      <a:hlink>
        <a:srgbClr val="B1B3B4"/>
      </a:hlink>
      <a:folHlink>
        <a:srgbClr val="D9DADB"/>
      </a:folHlink>
    </a:clrScheme>
    <a:fontScheme name="2_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FABA00"/>
        </a:dk2>
        <a:lt2>
          <a:srgbClr val="95AE17"/>
        </a:lt2>
        <a:accent1>
          <a:srgbClr val="E2001A"/>
        </a:accent1>
        <a:accent2>
          <a:srgbClr val="005A9A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00518B"/>
        </a:accent6>
        <a:hlink>
          <a:srgbClr val="5ABEE4"/>
        </a:hlink>
        <a:folHlink>
          <a:srgbClr val="EC74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enutzerdefiniertes Design">
  <a:themeElements>
    <a:clrScheme name="ACO Designfarben">
      <a:dk1>
        <a:srgbClr val="000000"/>
      </a:dk1>
      <a:lt1>
        <a:srgbClr val="FFFFFF"/>
      </a:lt1>
      <a:dk2>
        <a:srgbClr val="58585A"/>
      </a:dk2>
      <a:lt2>
        <a:srgbClr val="87888A"/>
      </a:lt2>
      <a:accent1>
        <a:srgbClr val="E2001A"/>
      </a:accent1>
      <a:accent2>
        <a:srgbClr val="005A9A"/>
      </a:accent2>
      <a:accent3>
        <a:srgbClr val="5ABEE4"/>
      </a:accent3>
      <a:accent4>
        <a:srgbClr val="95AE17"/>
      </a:accent4>
      <a:accent5>
        <a:srgbClr val="FABA00"/>
      </a:accent5>
      <a:accent6>
        <a:srgbClr val="EC7405"/>
      </a:accent6>
      <a:hlink>
        <a:srgbClr val="B1B3B4"/>
      </a:hlink>
      <a:folHlink>
        <a:srgbClr val="D9DADB"/>
      </a:folHlink>
    </a:clrScheme>
    <a:fontScheme name="2_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FABA00"/>
        </a:dk2>
        <a:lt2>
          <a:srgbClr val="95AE17"/>
        </a:lt2>
        <a:accent1>
          <a:srgbClr val="E2001A"/>
        </a:accent1>
        <a:accent2>
          <a:srgbClr val="005A9A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00518B"/>
        </a:accent6>
        <a:hlink>
          <a:srgbClr val="5ABEE4"/>
        </a:hlink>
        <a:folHlink>
          <a:srgbClr val="EC74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6AAB695BBBEC439CD689778D3F5567" ma:contentTypeVersion="0" ma:contentTypeDescription="Create a new document." ma:contentTypeScope="" ma:versionID="799824c3ee3b76633de161da2deff06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DE1664-20A0-426C-A139-0E7BFE11650A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00B8A13-D75A-4EC7-9ECC-863DED3463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CE7570-CEB7-4BD4-97CF-A4F9EDDD44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313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Times New Roman</vt:lpstr>
      <vt:lpstr>Verdana</vt:lpstr>
      <vt:lpstr>Wingdings</vt:lpstr>
      <vt:lpstr>2_Benutzerdefiniertes Design</vt:lpstr>
      <vt:lpstr>3_Benutzerdefiniertes Design</vt:lpstr>
      <vt:lpstr>ACO. The future of drainage.</vt:lpstr>
      <vt:lpstr>ACO  The future of drainage</vt:lpstr>
      <vt:lpstr>The ACO Group   A Strong Brand Around the World</vt:lpstr>
      <vt:lpstr>The ACO Group – A Strong Brand in India ACO Sales Network</vt:lpstr>
      <vt:lpstr>The ACO Group – A Strong Brand in India ACO Sales Team</vt:lpstr>
      <vt:lpstr>The ACO Group – A Strong Brand in India Factories delivering to the Indian market</vt:lpstr>
      <vt:lpstr>ACO  Your Partner in Water Management Solutions</vt:lpstr>
      <vt:lpstr>ACO System Chain Your Partner in Water Management Solutions</vt:lpstr>
      <vt:lpstr>ACO Service Chain Your Partner in Water Management Solutions</vt:lpstr>
      <vt:lpstr>ACO Awards   Perfection is also a Pleasure</vt:lpstr>
      <vt:lpstr>ACO…… is much more than Water Management Solutions</vt:lpstr>
    </vt:vector>
  </TitlesOfParts>
  <Company>Team3 Medienwerkstatt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Rainer Stark</dc:creator>
  <cp:lastModifiedBy>admin</cp:lastModifiedBy>
  <cp:revision>1138</cp:revision>
  <cp:lastPrinted>2012-06-28T06:40:36Z</cp:lastPrinted>
  <dcterms:created xsi:type="dcterms:W3CDTF">2001-04-09T09:41:54Z</dcterms:created>
  <dcterms:modified xsi:type="dcterms:W3CDTF">2016-11-11T06:42:52Z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0x0101004B6AAB695BBBEC439CD689778D3F5567</vt:lpwstr>
  </property>
</Properties>
</file>