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9" r:id="rId2"/>
    <p:sldMasterId id="2147483682" r:id="rId3"/>
    <p:sldMasterId id="2147483684" r:id="rId4"/>
  </p:sldMasterIdLst>
  <p:notesMasterIdLst>
    <p:notesMasterId r:id="rId32"/>
  </p:notesMasterIdLst>
  <p:handoutMasterIdLst>
    <p:handoutMasterId r:id="rId33"/>
  </p:handoutMasterIdLst>
  <p:sldIdLst>
    <p:sldId id="268" r:id="rId5"/>
    <p:sldId id="360" r:id="rId6"/>
    <p:sldId id="419" r:id="rId7"/>
    <p:sldId id="571" r:id="rId8"/>
    <p:sldId id="422" r:id="rId9"/>
    <p:sldId id="572" r:id="rId10"/>
    <p:sldId id="570" r:id="rId11"/>
    <p:sldId id="579" r:id="rId12"/>
    <p:sldId id="573" r:id="rId13"/>
    <p:sldId id="574" r:id="rId14"/>
    <p:sldId id="575" r:id="rId15"/>
    <p:sldId id="588" r:id="rId16"/>
    <p:sldId id="589" r:id="rId17"/>
    <p:sldId id="590" r:id="rId18"/>
    <p:sldId id="591" r:id="rId19"/>
    <p:sldId id="594" r:id="rId20"/>
    <p:sldId id="595" r:id="rId21"/>
    <p:sldId id="580" r:id="rId22"/>
    <p:sldId id="578" r:id="rId23"/>
    <p:sldId id="596" r:id="rId24"/>
    <p:sldId id="597" r:id="rId25"/>
    <p:sldId id="583" r:id="rId26"/>
    <p:sldId id="584" r:id="rId27"/>
    <p:sldId id="585" r:id="rId28"/>
    <p:sldId id="586" r:id="rId29"/>
    <p:sldId id="587" r:id="rId30"/>
    <p:sldId id="598" r:id="rId31"/>
  </p:sldIdLst>
  <p:sldSz cx="10668000" cy="7543800"/>
  <p:notesSz cx="6794500" cy="9918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2001A"/>
    <a:srgbClr val="DDDDDD"/>
    <a:srgbClr val="F4EE00"/>
    <a:srgbClr val="CCFF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985" autoAdjust="0"/>
    <p:restoredTop sz="87356" autoAdjust="0"/>
  </p:normalViewPr>
  <p:slideViewPr>
    <p:cSldViewPr snapToGrid="0" snapToObjects="1">
      <p:cViewPr>
        <p:scale>
          <a:sx n="70" d="100"/>
          <a:sy n="70" d="100"/>
        </p:scale>
        <p:origin x="-684" y="-30"/>
      </p:cViewPr>
      <p:guideLst>
        <p:guide orient="horz"/>
        <p:guide orient="horz" pos="1056"/>
        <p:guide orient="horz" pos="2112"/>
        <p:guide orient="horz" pos="3168"/>
        <p:guide orient="horz" pos="4224"/>
        <p:guide orient="horz" pos="1584"/>
        <p:guide orient="horz" pos="2640"/>
        <p:guide orient="horz" pos="3696"/>
        <p:guide pos="336"/>
        <p:guide pos="3072"/>
        <p:guide pos="4896"/>
        <p:guide pos="1248"/>
        <p:guide pos="2160"/>
        <p:guide pos="3984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-1860" y="-90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8850">
              <a:defRPr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8850">
              <a:defRPr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8850">
              <a:defRPr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340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8850">
              <a:defRPr>
                <a:latin typeface="Times New Roman" pitchFamily="18" charset="0"/>
              </a:defRPr>
            </a:lvl1pPr>
          </a:lstStyle>
          <a:p>
            <a:fld id="{A0A7CD2E-521F-43F8-979C-4D2CC19477B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486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8850">
              <a:defRPr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8850">
              <a:defRPr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44538"/>
            <a:ext cx="5257800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0113"/>
            <a:ext cx="498157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8850">
              <a:defRPr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340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8850">
              <a:defRPr>
                <a:latin typeface="Times New Roman" pitchFamily="18" charset="0"/>
              </a:defRPr>
            </a:lvl1pPr>
          </a:lstStyle>
          <a:p>
            <a:fld id="{92AD5E0A-1F4E-42E9-A2BA-84A5043B23E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643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C21BB-4256-4241-A84C-27C67476D652}" type="slidenum">
              <a:rPr lang="en-GB"/>
              <a:pPr/>
              <a:t>1</a:t>
            </a:fld>
            <a:endParaRPr lang="en-GB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2950"/>
            <a:ext cx="5257800" cy="3717925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0113"/>
            <a:ext cx="4978400" cy="4465637"/>
          </a:xfrm>
        </p:spPr>
        <p:txBody>
          <a:bodyPr lIns="88379" tIns="44191" rIns="88379" bIns="44191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3CE34-4E07-4E1C-A356-6648D6D8182E}" type="slidenum">
              <a:rPr lang="en-GB"/>
              <a:pPr/>
              <a:t>2</a:t>
            </a:fld>
            <a:endParaRPr lang="en-GB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68350" y="744538"/>
            <a:ext cx="5257800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0113"/>
            <a:ext cx="4981575" cy="4464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90" tIns="45996" rIns="91990" bIns="45996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/>
              <a:pPr/>
              <a:t>4</a:t>
            </a:fld>
            <a:endParaRPr lang="en-GB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/>
              <a:pPr/>
              <a:t>5</a:t>
            </a:fld>
            <a:endParaRPr lang="en-GB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/>
              <a:pPr/>
              <a:t>6</a:t>
            </a:fld>
            <a:endParaRPr lang="en-GB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58305-05EC-41D7-84F5-9EDF075157C8}" type="slidenum">
              <a:rPr lang="en-GB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4538"/>
            <a:ext cx="5257800" cy="3717925"/>
          </a:xfrm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412" tIns="44205" rIns="88412" bIns="44205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0668000" cy="7543800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" name="Picture 3" descr="Kopf_Startfolie dunkle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752475"/>
            <a:ext cx="1357312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90963" y="685800"/>
            <a:ext cx="6472237" cy="11620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89375" y="5213350"/>
            <a:ext cx="5797550" cy="1173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5971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467600"/>
            <a:ext cx="76200" cy="76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81200" y="2133600"/>
            <a:ext cx="4343400" cy="4572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29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467600"/>
            <a:ext cx="76200" cy="762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81200" y="2133600"/>
            <a:ext cx="2095500" cy="45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229100" y="2133600"/>
            <a:ext cx="2095500" cy="2209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229100" y="4495800"/>
            <a:ext cx="2095500" cy="2209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35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er Hintergrund">
    <p:bg>
      <p:bgPr>
        <a:solidFill>
          <a:srgbClr val="E200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0100" y="2963069"/>
            <a:ext cx="9067800" cy="16176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21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er Hintergrund">
    <p:bg>
      <p:bgPr>
        <a:solidFill>
          <a:srgbClr val="E200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0100" y="2963069"/>
            <a:ext cx="9067800" cy="16176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83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er Hintergrund">
    <p:bg>
      <p:bgPr>
        <a:solidFill>
          <a:srgbClr val="E200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0100" y="2963069"/>
            <a:ext cx="9067800" cy="16176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782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82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2963" y="4848225"/>
            <a:ext cx="9067800" cy="14970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24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57450" y="2332038"/>
            <a:ext cx="351155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21400" y="2332038"/>
            <a:ext cx="3513138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47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301625"/>
            <a:ext cx="9601200" cy="12573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3400" y="1689100"/>
            <a:ext cx="4713288" cy="703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3400" y="2392363"/>
            <a:ext cx="4713288" cy="434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19725" y="1689100"/>
            <a:ext cx="4714875" cy="703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19725" y="2392363"/>
            <a:ext cx="4714875" cy="434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92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300038"/>
            <a:ext cx="3509963" cy="1277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0363" y="300038"/>
            <a:ext cx="5964237" cy="6438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3400" y="1577975"/>
            <a:ext cx="3509963" cy="5160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357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0738" y="5280025"/>
            <a:ext cx="6400800" cy="6238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0738" y="674688"/>
            <a:ext cx="6400800" cy="4525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0738" y="5903913"/>
            <a:ext cx="6400800" cy="88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7107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73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0" y="7467600"/>
            <a:ext cx="76200" cy="76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981200" y="2133600"/>
            <a:ext cx="2095500" cy="2209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229100" y="2133600"/>
            <a:ext cx="2095500" cy="2209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981200" y="4495800"/>
            <a:ext cx="2095500" cy="2209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229100" y="4495800"/>
            <a:ext cx="2095500" cy="2209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06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57450" y="2332038"/>
            <a:ext cx="7177088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Erste Ebene</a:t>
            </a:r>
          </a:p>
          <a:p>
            <a:pPr lvl="2"/>
            <a:r>
              <a:rPr lang="de-DE" smtClean="0"/>
              <a:t>Zweite Ebene</a:t>
            </a:r>
          </a:p>
          <a:p>
            <a:pPr lvl="3"/>
            <a:r>
              <a:rPr lang="de-DE" smtClean="0"/>
              <a:t>Dritte Ebene</a:t>
            </a:r>
          </a:p>
          <a:p>
            <a:pPr lvl="4"/>
            <a:r>
              <a:rPr lang="de-DE" smtClean="0"/>
              <a:t>Vierte Ebene</a:t>
            </a:r>
          </a:p>
        </p:txBody>
      </p:sp>
      <p:pic>
        <p:nvPicPr>
          <p:cNvPr id="1027" name="Picture 2" descr="Neuer Kopf dunkelgrau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327025"/>
            <a:ext cx="7191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49513" y="1008063"/>
            <a:ext cx="8220075" cy="269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537075" y="428625"/>
            <a:ext cx="6118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73500" y="228600"/>
            <a:ext cx="65135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5645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DF0029"/>
        </a:buClr>
        <a:buFont typeface="Wingdings" pitchFamily="2" charset="2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2pPr>
      <a:lvl3pPr marL="536575" indent="-1778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Verdana" pitchFamily="34" charset="0"/>
        <a:buChar char="□"/>
        <a:defRPr sz="1500">
          <a:solidFill>
            <a:schemeClr val="tx1"/>
          </a:solidFill>
          <a:latin typeface="+mn-lt"/>
        </a:defRPr>
      </a:lvl3pPr>
      <a:lvl4pPr marL="896938" indent="-18097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-"/>
        <a:defRPr sz="1500">
          <a:solidFill>
            <a:schemeClr val="tx1"/>
          </a:solidFill>
          <a:latin typeface="+mn-lt"/>
        </a:defRPr>
      </a:lvl4pPr>
      <a:lvl5pPr marL="1255713" indent="-179388" algn="l" rtl="0" eaLnBrk="0" fontAlgn="base" hangingPunct="0">
        <a:lnSpc>
          <a:spcPts val="2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712913" indent="-179388" algn="l" rtl="0" fontAlgn="base">
        <a:lnSpc>
          <a:spcPts val="2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170113" indent="-179388" algn="l" rtl="0" fontAlgn="base">
        <a:lnSpc>
          <a:spcPts val="2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627313" indent="-179388" algn="l" rtl="0" fontAlgn="base">
        <a:lnSpc>
          <a:spcPts val="2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084513" indent="-179388" algn="l" rtl="0" fontAlgn="base">
        <a:lnSpc>
          <a:spcPts val="2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3400" y="301625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3400" y="1760538"/>
            <a:ext cx="9601200" cy="497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3400" y="6991350"/>
            <a:ext cx="2489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3772F-5D71-44AB-940B-7C084A11E051}" type="datetimeFigureOut">
              <a:rPr lang="de-DE" smtClean="0"/>
              <a:t>23.11.2016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44900" y="6991350"/>
            <a:ext cx="3378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45400" y="6991350"/>
            <a:ext cx="2489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AFF51-553E-469F-9B76-96EAD0F811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35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3400" y="301625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3400" y="1760538"/>
            <a:ext cx="9601200" cy="497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3400" y="6991350"/>
            <a:ext cx="2489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3772F-5D71-44AB-940B-7C084A11E05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44900" y="6991350"/>
            <a:ext cx="3378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45400" y="6991350"/>
            <a:ext cx="2489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AFF51-553E-469F-9B76-96EAD0F811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2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3400" y="301625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3400" y="1760538"/>
            <a:ext cx="9601200" cy="497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3400" y="6991350"/>
            <a:ext cx="2489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3772F-5D71-44AB-940B-7C084A11E05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44900" y="6991350"/>
            <a:ext cx="3378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45400" y="6991350"/>
            <a:ext cx="2489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AFF51-553E-469F-9B76-96EAD0F811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3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QvS3elxDW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889325" y="5446375"/>
            <a:ext cx="5634614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de-DE" sz="2000" dirty="0">
                <a:solidFill>
                  <a:schemeClr val="bg1"/>
                </a:solidFill>
                <a:latin typeface="Arial Black" pitchFamily="34" charset="0"/>
              </a:rPr>
              <a:t>ACO Haustechnik</a:t>
            </a:r>
            <a:r>
              <a:rPr lang="de-DE" sz="200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de-DE" sz="2000">
                <a:solidFill>
                  <a:schemeClr val="bg1"/>
                </a:solidFill>
                <a:latin typeface="Arial Black" pitchFamily="34" charset="0"/>
              </a:rPr>
            </a:br>
            <a:r>
              <a:rPr lang="de-DE" sz="1800" smtClean="0">
                <a:solidFill>
                  <a:schemeClr val="bg1"/>
                </a:solidFill>
              </a:rPr>
              <a:t>Grease separators, competition: KESSEL</a:t>
            </a:r>
            <a:endParaRPr lang="de-DE" sz="1800" dirty="0" smtClean="0">
              <a:solidFill>
                <a:schemeClr val="bg1"/>
              </a:solidFill>
            </a:endParaRPr>
          </a:p>
          <a:p>
            <a:r>
              <a:rPr lang="de-DE" sz="140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de-DE" sz="1400">
                <a:solidFill>
                  <a:schemeClr val="bg1"/>
                </a:solidFill>
                <a:cs typeface="Arial" pitchFamily="34" charset="0"/>
              </a:rPr>
            </a:br>
            <a:r>
              <a:rPr lang="de-DE" sz="1400" smtClean="0">
                <a:solidFill>
                  <a:schemeClr val="bg1"/>
                </a:solidFill>
                <a:cs typeface="Arial" pitchFamily="34" charset="0"/>
              </a:rPr>
              <a:t>November 2016</a:t>
            </a:r>
            <a:endParaRPr lang="de-DE" dirty="0">
              <a:cs typeface="Arial" pitchFamily="34" charset="0"/>
            </a:endParaRPr>
          </a:p>
        </p:txBody>
      </p:sp>
      <p:pic>
        <p:nvPicPr>
          <p:cNvPr id="2" name="Picture 2" descr="http://www.kessel.de/typo3temp/pics/c8ebe2c6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43" y="1981201"/>
            <a:ext cx="5236332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528763"/>
            <a:ext cx="3200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Product Portfolio</a:t>
            </a:r>
            <a:br>
              <a:rPr lang="de-DE" smtClean="0"/>
            </a:br>
            <a:r>
              <a:rPr lang="de-DE" smtClean="0"/>
              <a:t>Grease Separators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40" y="1577422"/>
            <a:ext cx="96907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  <a:p>
            <a:r>
              <a:rPr lang="de-DE" sz="4000" b="1" smtClean="0">
                <a:solidFill>
                  <a:srgbClr val="000000"/>
                </a:solidFill>
              </a:rPr>
              <a:t>EasyClean – product range</a:t>
            </a:r>
            <a:r>
              <a:rPr lang="de-DE" sz="2800" b="1" smtClean="0">
                <a:solidFill>
                  <a:srgbClr val="000000"/>
                </a:solidFill>
              </a:rPr>
              <a:t>			 </a:t>
            </a:r>
            <a:r>
              <a:rPr lang="de-DE" sz="2800" smtClean="0">
                <a:solidFill>
                  <a:srgbClr val="000000"/>
                </a:solidFill>
              </a:rPr>
              <a:t>		</a:t>
            </a:r>
          </a:p>
          <a:p>
            <a:endParaRPr lang="de-DE">
              <a:solidFill>
                <a:srgbClr val="000000"/>
              </a:solidFill>
            </a:endParaRPr>
          </a:p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54621" y="2884430"/>
            <a:ext cx="5489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b="1" smtClean="0">
                <a:solidFill>
                  <a:srgbClr val="000000"/>
                </a:solidFill>
              </a:rPr>
              <a:t>Basic model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b="1" smtClean="0">
                <a:solidFill>
                  <a:srgbClr val="000000"/>
                </a:solidFill>
              </a:rPr>
              <a:t>Extension stage 1 (direct suction)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b="1" smtClean="0">
                <a:solidFill>
                  <a:srgbClr val="000000"/>
                </a:solidFill>
              </a:rPr>
              <a:t>Extension stage 2 (shredder-mix)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b="1" smtClean="0">
                <a:solidFill>
                  <a:srgbClr val="000000"/>
                </a:solidFill>
              </a:rPr>
              <a:t>Extension stage 3 (automated shredder-mix)</a:t>
            </a: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9" y="2652407"/>
            <a:ext cx="2171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2652407"/>
            <a:ext cx="219641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4681232"/>
            <a:ext cx="2453589" cy="210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11" y="4681232"/>
            <a:ext cx="2294489" cy="207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7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Product Portfolio</a:t>
            </a:r>
            <a:br>
              <a:rPr lang="de-DE" smtClean="0"/>
            </a:br>
            <a:r>
              <a:rPr lang="de-DE" smtClean="0"/>
              <a:t>Grease Separators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40" y="1577422"/>
            <a:ext cx="93907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sz="4000" b="1" dirty="0" err="1" smtClean="0">
                <a:solidFill>
                  <a:srgbClr val="000000"/>
                </a:solidFill>
                <a:hlinkClick r:id="rId3"/>
              </a:rPr>
              <a:t>EasyClean</a:t>
            </a:r>
            <a:r>
              <a:rPr lang="de-DE" sz="4000" b="1" dirty="0" smtClean="0">
                <a:solidFill>
                  <a:srgbClr val="000000"/>
                </a:solidFill>
                <a:hlinkClick r:id="rId3"/>
              </a:rPr>
              <a:t> Series – </a:t>
            </a:r>
            <a:r>
              <a:rPr lang="de-DE" sz="4000" b="1" dirty="0" err="1" smtClean="0">
                <a:solidFill>
                  <a:srgbClr val="000000"/>
                </a:solidFill>
                <a:hlinkClick r:id="rId3"/>
              </a:rPr>
              <a:t>product</a:t>
            </a:r>
            <a:r>
              <a:rPr lang="de-DE" sz="4000" b="1" dirty="0" smtClean="0">
                <a:solidFill>
                  <a:srgbClr val="000000"/>
                </a:solidFill>
                <a:hlinkClick r:id="rId3"/>
              </a:rPr>
              <a:t> </a:t>
            </a:r>
            <a:r>
              <a:rPr lang="de-DE" sz="4000" b="1" dirty="0" err="1" smtClean="0">
                <a:solidFill>
                  <a:srgbClr val="000000"/>
                </a:solidFill>
                <a:hlinkClick r:id="rId3"/>
              </a:rPr>
              <a:t>portfolio</a:t>
            </a:r>
            <a:endParaRPr lang="de-DE" sz="4000" b="1" dirty="0">
              <a:solidFill>
                <a:srgbClr val="000000"/>
              </a:solidFill>
            </a:endParaRPr>
          </a:p>
          <a:p>
            <a:r>
              <a:rPr lang="de-DE" sz="2800" b="1" dirty="0">
                <a:solidFill>
                  <a:srgbClr val="000000"/>
                </a:solidFill>
              </a:rPr>
              <a:t>https://www.youtube.com/watch?v=AQvS3elxDWg</a:t>
            </a:r>
            <a:r>
              <a:rPr lang="de-DE" sz="2800" b="1" dirty="0" smtClean="0">
                <a:solidFill>
                  <a:srgbClr val="000000"/>
                </a:solidFill>
              </a:rPr>
              <a:t>				 </a:t>
            </a:r>
            <a:r>
              <a:rPr lang="de-DE" sz="2800" dirty="0" smtClean="0">
                <a:solidFill>
                  <a:srgbClr val="000000"/>
                </a:solidFill>
              </a:rPr>
              <a:t>		</a:t>
            </a:r>
          </a:p>
          <a:p>
            <a:endParaRPr lang="de-DE" dirty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7" y="4672012"/>
            <a:ext cx="4856157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2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Product Portfolio</a:t>
            </a:r>
            <a:br>
              <a:rPr lang="de-DE" smtClean="0"/>
            </a:br>
            <a:r>
              <a:rPr lang="de-DE" smtClean="0"/>
              <a:t>Grease Separators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40" y="1577422"/>
            <a:ext cx="96907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  <a:p>
            <a:r>
              <a:rPr lang="de-DE" sz="4000" b="1" smtClean="0">
                <a:solidFill>
                  <a:srgbClr val="000000"/>
                </a:solidFill>
              </a:rPr>
              <a:t>EasyClean – product range</a:t>
            </a:r>
            <a:r>
              <a:rPr lang="de-DE" sz="2800" b="1" smtClean="0">
                <a:solidFill>
                  <a:srgbClr val="000000"/>
                </a:solidFill>
              </a:rPr>
              <a:t>			 </a:t>
            </a:r>
            <a:r>
              <a:rPr lang="de-DE" sz="2800" smtClean="0">
                <a:solidFill>
                  <a:srgbClr val="000000"/>
                </a:solidFill>
              </a:rPr>
              <a:t>		</a:t>
            </a:r>
          </a:p>
          <a:p>
            <a:endParaRPr lang="de-DE">
              <a:solidFill>
                <a:srgbClr val="000000"/>
              </a:solidFill>
            </a:endParaRPr>
          </a:p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54621" y="2884430"/>
            <a:ext cx="5489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smtClean="0">
                <a:solidFill>
                  <a:srgbClr val="000000"/>
                </a:solidFill>
              </a:rPr>
              <a:t>Nominal Sizes: 2, 3, 4, 7, 10</a:t>
            </a:r>
            <a:endParaRPr lang="de-DE" sz="2800" b="1">
              <a:solidFill>
                <a:srgbClr val="0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4" y="3533775"/>
            <a:ext cx="76200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8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Product Portfolio</a:t>
            </a:r>
            <a:br>
              <a:rPr lang="de-DE" smtClean="0"/>
            </a:br>
            <a:r>
              <a:rPr lang="de-DE" smtClean="0"/>
              <a:t>Grease Separators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29515" y="1577422"/>
            <a:ext cx="96907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  <a:p>
            <a:r>
              <a:rPr lang="de-DE" sz="4000" b="1" smtClean="0">
                <a:solidFill>
                  <a:srgbClr val="000000"/>
                </a:solidFill>
              </a:rPr>
              <a:t>Euro Auto Mix &amp; Pump (PV+S)</a:t>
            </a:r>
            <a:r>
              <a:rPr lang="de-DE" sz="2800" b="1" smtClean="0">
                <a:solidFill>
                  <a:srgbClr val="000000"/>
                </a:solidFill>
              </a:rPr>
              <a:t>			 </a:t>
            </a:r>
            <a:r>
              <a:rPr lang="de-DE" sz="2800" smtClean="0">
                <a:solidFill>
                  <a:srgbClr val="000000"/>
                </a:solidFill>
              </a:rPr>
              <a:t>		</a:t>
            </a:r>
          </a:p>
          <a:p>
            <a:endParaRPr lang="de-DE">
              <a:solidFill>
                <a:srgbClr val="000000"/>
              </a:solidFill>
            </a:endParaRPr>
          </a:p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5996" y="2884430"/>
            <a:ext cx="1048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smtClean="0">
                <a:solidFill>
                  <a:srgbClr val="000000"/>
                </a:solidFill>
              </a:rPr>
              <a:t>Nominal Sizes: 15, 20, 25 (higher Nominal Sizes on request)</a:t>
            </a:r>
            <a:endParaRPr lang="de-DE" sz="2800" b="1">
              <a:solidFill>
                <a:srgbClr val="0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"/>
          <a:stretch/>
        </p:blipFill>
        <p:spPr bwMode="auto">
          <a:xfrm>
            <a:off x="5785113" y="3674349"/>
            <a:ext cx="4882887" cy="365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7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Full disposal</a:t>
            </a:r>
            <a:br>
              <a:rPr lang="de-DE" smtClean="0"/>
            </a:br>
            <a:r>
              <a:rPr lang="de-DE" smtClean="0"/>
              <a:t>(below ground)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10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Product Portfolio</a:t>
            </a:r>
            <a:br>
              <a:rPr lang="de-DE" smtClean="0"/>
            </a:br>
            <a:r>
              <a:rPr lang="de-DE" smtClean="0"/>
              <a:t>Grease Separators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40" y="1577422"/>
            <a:ext cx="869273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  <a:p>
            <a:r>
              <a:rPr lang="de-DE" sz="2800" b="1" smtClean="0">
                <a:solidFill>
                  <a:srgbClr val="000000"/>
                </a:solidFill>
              </a:rPr>
              <a:t>Grease separators for </a:t>
            </a:r>
            <a:r>
              <a:rPr lang="de-DE" sz="2800" b="1" u="sng" smtClean="0">
                <a:solidFill>
                  <a:srgbClr val="000000"/>
                </a:solidFill>
              </a:rPr>
              <a:t>full disposal</a:t>
            </a:r>
            <a:r>
              <a:rPr lang="de-DE" sz="2800" b="1" smtClean="0">
                <a:solidFill>
                  <a:srgbClr val="000000"/>
                </a:solidFill>
              </a:rPr>
              <a:t>:</a:t>
            </a:r>
            <a:br>
              <a:rPr lang="de-DE" sz="2800" b="1" smtClean="0">
                <a:solidFill>
                  <a:srgbClr val="000000"/>
                </a:solidFill>
              </a:rPr>
            </a:br>
            <a:r>
              <a:rPr lang="de-DE" sz="2800" b="1" smtClean="0">
                <a:solidFill>
                  <a:srgbClr val="000000"/>
                </a:solidFill>
              </a:rPr>
              <a:t/>
            </a:r>
            <a:br>
              <a:rPr lang="de-DE" sz="2800" b="1" smtClean="0">
                <a:solidFill>
                  <a:srgbClr val="000000"/>
                </a:solidFill>
              </a:rPr>
            </a:br>
            <a:r>
              <a:rPr lang="de-DE" sz="4000" b="1" smtClean="0">
                <a:solidFill>
                  <a:srgbClr val="000000"/>
                </a:solidFill>
              </a:rPr>
              <a:t>Euro „G“</a:t>
            </a:r>
          </a:p>
          <a:p>
            <a:endParaRPr lang="de-DE" sz="4000" b="1">
              <a:solidFill>
                <a:srgbClr val="000000"/>
              </a:solidFill>
            </a:endParaRPr>
          </a:p>
          <a:p>
            <a:r>
              <a:rPr lang="de-DE" sz="3200" b="1" smtClean="0">
                <a:solidFill>
                  <a:srgbClr val="000000"/>
                </a:solidFill>
              </a:rPr>
              <a:t>NS 1, 2 and 4</a:t>
            </a:r>
            <a:r>
              <a:rPr lang="de-DE" sz="2800" b="1" smtClean="0">
                <a:solidFill>
                  <a:srgbClr val="000000"/>
                </a:solidFill>
              </a:rPr>
              <a:t>			 </a:t>
            </a:r>
            <a:r>
              <a:rPr lang="de-DE" sz="2800" smtClean="0">
                <a:solidFill>
                  <a:srgbClr val="000000"/>
                </a:solidFill>
              </a:rPr>
              <a:t>		</a:t>
            </a:r>
          </a:p>
          <a:p>
            <a:endParaRPr lang="de-DE">
              <a:solidFill>
                <a:srgbClr val="000000"/>
              </a:solidFill>
            </a:endParaRPr>
          </a:p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849833"/>
            <a:ext cx="4514849" cy="369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7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Product Portfolio</a:t>
            </a:r>
            <a:br>
              <a:rPr lang="de-DE" smtClean="0"/>
            </a:br>
            <a:r>
              <a:rPr lang="de-DE" smtClean="0"/>
              <a:t>Grease Separators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40" y="1577422"/>
            <a:ext cx="86927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  <a:p>
            <a:r>
              <a:rPr lang="de-DE" sz="2800" b="1" smtClean="0">
                <a:solidFill>
                  <a:srgbClr val="000000"/>
                </a:solidFill>
              </a:rPr>
              <a:t>Grease separators for </a:t>
            </a:r>
            <a:r>
              <a:rPr lang="de-DE" sz="2800" b="1" u="sng" smtClean="0">
                <a:solidFill>
                  <a:srgbClr val="000000"/>
                </a:solidFill>
              </a:rPr>
              <a:t>full disposal</a:t>
            </a:r>
            <a:r>
              <a:rPr lang="de-DE" sz="2800" b="1" smtClean="0">
                <a:solidFill>
                  <a:srgbClr val="000000"/>
                </a:solidFill>
              </a:rPr>
              <a:t>:</a:t>
            </a:r>
            <a:br>
              <a:rPr lang="de-DE" sz="2800" b="1" smtClean="0">
                <a:solidFill>
                  <a:srgbClr val="000000"/>
                </a:solidFill>
              </a:rPr>
            </a:br>
            <a:r>
              <a:rPr lang="de-DE" sz="2800" b="1" smtClean="0">
                <a:solidFill>
                  <a:srgbClr val="000000"/>
                </a:solidFill>
              </a:rPr>
              <a:t/>
            </a:r>
            <a:br>
              <a:rPr lang="de-DE" sz="2800" b="1" smtClean="0">
                <a:solidFill>
                  <a:srgbClr val="000000"/>
                </a:solidFill>
              </a:rPr>
            </a:br>
            <a:r>
              <a:rPr lang="de-DE" sz="4000" b="1" smtClean="0">
                <a:solidFill>
                  <a:srgbClr val="000000"/>
                </a:solidFill>
              </a:rPr>
              <a:t>Euro „G“</a:t>
            </a:r>
          </a:p>
          <a:p>
            <a:endParaRPr lang="de-DE" sz="4000" b="1">
              <a:solidFill>
                <a:srgbClr val="000000"/>
              </a:solidFill>
            </a:endParaRPr>
          </a:p>
          <a:p>
            <a:r>
              <a:rPr lang="de-DE" sz="3200" b="1" smtClean="0">
                <a:solidFill>
                  <a:srgbClr val="000000"/>
                </a:solidFill>
              </a:rPr>
              <a:t>NS 7</a:t>
            </a:r>
          </a:p>
          <a:p>
            <a:r>
              <a:rPr lang="de-DE" sz="3200" b="1" smtClean="0">
                <a:solidFill>
                  <a:srgbClr val="000000"/>
                </a:solidFill>
              </a:rPr>
              <a:t>NS 10</a:t>
            </a:r>
            <a:br>
              <a:rPr lang="de-DE" sz="3200" b="1" smtClean="0">
                <a:solidFill>
                  <a:srgbClr val="000000"/>
                </a:solidFill>
              </a:rPr>
            </a:br>
            <a:r>
              <a:rPr lang="de-DE" sz="3200" b="1" smtClean="0">
                <a:solidFill>
                  <a:srgbClr val="000000"/>
                </a:solidFill>
              </a:rPr>
              <a:t>NS 15</a:t>
            </a:r>
            <a:br>
              <a:rPr lang="de-DE" sz="3200" b="1" smtClean="0">
                <a:solidFill>
                  <a:srgbClr val="000000"/>
                </a:solidFill>
              </a:rPr>
            </a:br>
            <a:r>
              <a:rPr lang="de-DE" sz="3200" b="1" smtClean="0">
                <a:solidFill>
                  <a:srgbClr val="000000"/>
                </a:solidFill>
              </a:rPr>
              <a:t>NS 20</a:t>
            </a:r>
            <a:br>
              <a:rPr lang="de-DE" sz="3200" b="1" smtClean="0">
                <a:solidFill>
                  <a:srgbClr val="000000"/>
                </a:solidFill>
              </a:rPr>
            </a:br>
            <a:r>
              <a:rPr lang="de-DE" sz="3200" b="1" smtClean="0">
                <a:solidFill>
                  <a:srgbClr val="000000"/>
                </a:solidFill>
              </a:rPr>
              <a:t>NS 25</a:t>
            </a:r>
            <a:br>
              <a:rPr lang="de-DE" sz="3200" b="1" smtClean="0">
                <a:solidFill>
                  <a:srgbClr val="000000"/>
                </a:solidFill>
              </a:rPr>
            </a:br>
            <a:r>
              <a:rPr lang="de-DE" sz="3200" b="1" smtClean="0">
                <a:solidFill>
                  <a:srgbClr val="000000"/>
                </a:solidFill>
              </a:rPr>
              <a:t>NS 30</a:t>
            </a:r>
          </a:p>
          <a:p>
            <a:r>
              <a:rPr lang="de-DE" sz="3200" b="1" smtClean="0">
                <a:solidFill>
                  <a:srgbClr val="000000"/>
                </a:solidFill>
              </a:rPr>
              <a:t>NS 35</a:t>
            </a:r>
            <a:r>
              <a:rPr lang="de-DE" sz="2800" b="1" smtClean="0">
                <a:solidFill>
                  <a:srgbClr val="000000"/>
                </a:solidFill>
              </a:rPr>
              <a:t>			 </a:t>
            </a:r>
            <a:r>
              <a:rPr lang="de-DE" sz="2800" smtClean="0">
                <a:solidFill>
                  <a:srgbClr val="000000"/>
                </a:solidFill>
              </a:rPr>
              <a:t>		</a:t>
            </a:r>
          </a:p>
          <a:p>
            <a:endParaRPr lang="de-DE">
              <a:solidFill>
                <a:srgbClr val="000000"/>
              </a:solidFill>
            </a:endParaRPr>
          </a:p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825327"/>
            <a:ext cx="4476750" cy="371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Product Portfolio</a:t>
            </a:r>
            <a:br>
              <a:rPr lang="de-DE" smtClean="0"/>
            </a:br>
            <a:r>
              <a:rPr lang="de-DE" smtClean="0"/>
              <a:t>Grease Separators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40" y="1577422"/>
            <a:ext cx="781433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  <a:p>
            <a:r>
              <a:rPr lang="de-DE" sz="2800" b="1" smtClean="0">
                <a:solidFill>
                  <a:srgbClr val="000000"/>
                </a:solidFill>
              </a:rPr>
              <a:t>Grease separators for </a:t>
            </a:r>
            <a:r>
              <a:rPr lang="de-DE" sz="2800" b="1" u="sng" smtClean="0">
                <a:solidFill>
                  <a:srgbClr val="000000"/>
                </a:solidFill>
              </a:rPr>
              <a:t>full disposal</a:t>
            </a:r>
            <a:r>
              <a:rPr lang="de-DE" sz="2800" b="1" smtClean="0">
                <a:solidFill>
                  <a:srgbClr val="000000"/>
                </a:solidFill>
              </a:rPr>
              <a:t>:</a:t>
            </a:r>
            <a:br>
              <a:rPr lang="de-DE" sz="2800" b="1" smtClean="0">
                <a:solidFill>
                  <a:srgbClr val="000000"/>
                </a:solidFill>
              </a:rPr>
            </a:br>
            <a:r>
              <a:rPr lang="de-DE" sz="2800" b="1" smtClean="0">
                <a:solidFill>
                  <a:srgbClr val="000000"/>
                </a:solidFill>
              </a:rPr>
              <a:t/>
            </a:r>
            <a:br>
              <a:rPr lang="de-DE" sz="2800" b="1" smtClean="0">
                <a:solidFill>
                  <a:srgbClr val="000000"/>
                </a:solidFill>
              </a:rPr>
            </a:br>
            <a:r>
              <a:rPr lang="de-DE" sz="4000" b="1" smtClean="0">
                <a:solidFill>
                  <a:srgbClr val="000000"/>
                </a:solidFill>
              </a:rPr>
              <a:t>Euro „G“</a:t>
            </a:r>
          </a:p>
          <a:p>
            <a:endParaRPr lang="de-DE" sz="4000" b="1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smtClean="0">
                <a:solidFill>
                  <a:srgbClr val="000000"/>
                </a:solidFill>
              </a:rPr>
              <a:t>No extension stages available</a:t>
            </a:r>
            <a:br>
              <a:rPr lang="de-DE" sz="3200" b="1" smtClean="0">
                <a:solidFill>
                  <a:srgbClr val="000000"/>
                </a:solidFill>
              </a:rPr>
            </a:br>
            <a:r>
              <a:rPr lang="de-DE" sz="3200" b="1" smtClean="0">
                <a:solidFill>
                  <a:srgbClr val="000000"/>
                </a:solidFill>
              </a:rPr>
              <a:t>(not even direct suction)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smtClean="0">
                <a:solidFill>
                  <a:srgbClr val="000000"/>
                </a:solidFill>
              </a:rPr>
              <a:t>Load class A, B or 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smtClean="0">
                <a:solidFill>
                  <a:srgbClr val="000000"/>
                </a:solidFill>
              </a:rPr>
              <a:t>Ground water protection inferior</a:t>
            </a:r>
            <a:br>
              <a:rPr lang="de-DE" sz="3200" b="1" smtClean="0">
                <a:solidFill>
                  <a:srgbClr val="000000"/>
                </a:solidFill>
              </a:rPr>
            </a:br>
            <a:r>
              <a:rPr lang="de-DE" sz="3200" b="1" smtClean="0">
                <a:solidFill>
                  <a:srgbClr val="000000"/>
                </a:solidFill>
              </a:rPr>
              <a:t>to ACO solution</a:t>
            </a:r>
            <a:r>
              <a:rPr lang="de-DE" sz="2800" b="1" smtClean="0">
                <a:solidFill>
                  <a:srgbClr val="000000"/>
                </a:solidFill>
              </a:rPr>
              <a:t>			 </a:t>
            </a:r>
            <a:r>
              <a:rPr lang="de-DE" sz="2800" smtClean="0">
                <a:solidFill>
                  <a:srgbClr val="000000"/>
                </a:solidFill>
              </a:rPr>
              <a:t>		</a:t>
            </a:r>
          </a:p>
          <a:p>
            <a:endParaRPr lang="de-DE">
              <a:solidFill>
                <a:srgbClr val="000000"/>
              </a:solidFill>
            </a:endParaRPr>
          </a:p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32" y="4809076"/>
            <a:ext cx="210714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32" y="3062800"/>
            <a:ext cx="2102378" cy="17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7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Partial disposal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33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Product Portfolio</a:t>
            </a:r>
            <a:br>
              <a:rPr lang="de-DE" smtClean="0"/>
            </a:br>
            <a:r>
              <a:rPr lang="de-DE" smtClean="0"/>
              <a:t>Grease Separators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40" y="1577422"/>
            <a:ext cx="869273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  <a:p>
            <a:r>
              <a:rPr lang="de-DE" sz="2800" b="1" smtClean="0">
                <a:solidFill>
                  <a:srgbClr val="000000"/>
                </a:solidFill>
              </a:rPr>
              <a:t>Grease separators for </a:t>
            </a:r>
            <a:r>
              <a:rPr lang="de-DE" sz="2800" b="1" u="sng" smtClean="0">
                <a:solidFill>
                  <a:srgbClr val="000000"/>
                </a:solidFill>
              </a:rPr>
              <a:t>partial disposal</a:t>
            </a:r>
            <a:r>
              <a:rPr lang="de-DE" sz="2800" b="1" smtClean="0">
                <a:solidFill>
                  <a:srgbClr val="000000"/>
                </a:solidFill>
              </a:rPr>
              <a:t>:</a:t>
            </a:r>
            <a:br>
              <a:rPr lang="de-DE" sz="2800" b="1" smtClean="0">
                <a:solidFill>
                  <a:srgbClr val="000000"/>
                </a:solidFill>
              </a:rPr>
            </a:br>
            <a:r>
              <a:rPr lang="de-DE" sz="2800" b="1" smtClean="0">
                <a:solidFill>
                  <a:srgbClr val="000000"/>
                </a:solidFill>
              </a:rPr>
              <a:t/>
            </a:r>
            <a:br>
              <a:rPr lang="de-DE" sz="2800" b="1" smtClean="0">
                <a:solidFill>
                  <a:srgbClr val="000000"/>
                </a:solidFill>
              </a:rPr>
            </a:br>
            <a:r>
              <a:rPr lang="de-DE" sz="4000" b="1" smtClean="0">
                <a:solidFill>
                  <a:srgbClr val="000000"/>
                </a:solidFill>
              </a:rPr>
              <a:t>KESSEL SE</a:t>
            </a:r>
          </a:p>
          <a:p>
            <a:endParaRPr lang="de-DE" sz="4000" b="1">
              <a:solidFill>
                <a:srgbClr val="000000"/>
              </a:solidFill>
            </a:endParaRPr>
          </a:p>
          <a:p>
            <a:r>
              <a:rPr lang="de-DE" sz="2800" b="1" smtClean="0">
                <a:solidFill>
                  <a:srgbClr val="000000"/>
                </a:solidFill>
              </a:rPr>
              <a:t>NS 2, 4, 7, 10</a:t>
            </a:r>
            <a:r>
              <a:rPr lang="de-DE" sz="4000" b="1" smtClean="0">
                <a:solidFill>
                  <a:srgbClr val="000000"/>
                </a:solidFill>
              </a:rPr>
              <a:t/>
            </a:r>
            <a:br>
              <a:rPr lang="de-DE" sz="4000" b="1" smtClean="0">
                <a:solidFill>
                  <a:srgbClr val="000000"/>
                </a:solidFill>
              </a:rPr>
            </a:br>
            <a:r>
              <a:rPr lang="de-DE" sz="2800" b="1" smtClean="0">
                <a:solidFill>
                  <a:srgbClr val="000000"/>
                </a:solidFill>
              </a:rPr>
              <a:t>				 </a:t>
            </a:r>
            <a:r>
              <a:rPr lang="de-DE" sz="2800" smtClean="0">
                <a:solidFill>
                  <a:srgbClr val="000000"/>
                </a:solidFill>
              </a:rPr>
              <a:t>		</a:t>
            </a:r>
          </a:p>
          <a:p>
            <a:endParaRPr lang="de-DE">
              <a:solidFill>
                <a:srgbClr val="000000"/>
              </a:solidFill>
            </a:endParaRPr>
          </a:p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829" y="3162471"/>
            <a:ext cx="487664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6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6" name="Rectangle 1028"/>
          <p:cNvSpPr>
            <a:spLocks noChangeArrowheads="1"/>
          </p:cNvSpPr>
          <p:nvPr/>
        </p:nvSpPr>
        <p:spPr bwMode="auto">
          <a:xfrm>
            <a:off x="650875" y="1784350"/>
            <a:ext cx="530542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ts val="2200"/>
              </a:lnSpc>
              <a:spcAft>
                <a:spcPts val="3400"/>
              </a:spcAft>
              <a:buClr>
                <a:srgbClr val="E2001A"/>
              </a:buClr>
              <a:buFont typeface="StoneSans-Bold" pitchFamily="2" charset="0"/>
              <a:buAutoNum type="arabicPeriod"/>
            </a:pPr>
            <a:endParaRPr lang="de-DE" sz="2000" b="1" i="1" u="sng" smtClean="0"/>
          </a:p>
          <a:p>
            <a:pPr>
              <a:lnSpc>
                <a:spcPts val="2200"/>
              </a:lnSpc>
              <a:spcAft>
                <a:spcPts val="3400"/>
              </a:spcAft>
              <a:buClr>
                <a:srgbClr val="E2001A"/>
              </a:buClr>
            </a:pPr>
            <a:endParaRPr lang="de-DE" sz="2000" b="1" i="1" u="sng" smtClean="0"/>
          </a:p>
          <a:p>
            <a:pPr marL="457200" indent="-457200">
              <a:lnSpc>
                <a:spcPts val="2200"/>
              </a:lnSpc>
              <a:spcAft>
                <a:spcPts val="3400"/>
              </a:spcAft>
              <a:buClr>
                <a:srgbClr val="E2001A"/>
              </a:buClr>
              <a:buFont typeface="StoneSans-Bold" pitchFamily="2" charset="0"/>
              <a:buAutoNum type="arabicPeriod"/>
            </a:pPr>
            <a:r>
              <a:rPr lang="de-DE" sz="2000" b="1" i="1" u="sng" smtClean="0"/>
              <a:t>Company information</a:t>
            </a:r>
            <a:r>
              <a:rPr lang="de-DE" sz="2000" b="1">
                <a:sym typeface="Wingdings" pitchFamily="2" charset="2"/>
              </a:rPr>
              <a:t/>
            </a:r>
            <a:br>
              <a:rPr lang="de-DE" sz="2000" b="1">
                <a:sym typeface="Wingdings" pitchFamily="2" charset="2"/>
              </a:rPr>
            </a:br>
            <a:endParaRPr lang="de-DE" sz="2000" smtClean="0">
              <a:sym typeface="Wingdings" pitchFamily="2" charset="2"/>
            </a:endParaRPr>
          </a:p>
          <a:p>
            <a:pPr marL="457200" indent="-457200">
              <a:lnSpc>
                <a:spcPts val="2200"/>
              </a:lnSpc>
              <a:spcAft>
                <a:spcPts val="3400"/>
              </a:spcAft>
              <a:buClr>
                <a:srgbClr val="E2001A"/>
              </a:buClr>
              <a:buFont typeface="StoneSans-Bold" pitchFamily="2" charset="0"/>
              <a:buAutoNum type="arabicPeriod"/>
            </a:pPr>
            <a:r>
              <a:rPr lang="de-DE" sz="2000" b="1" i="1" u="sng" smtClean="0">
                <a:sym typeface="Wingdings" pitchFamily="2" charset="2"/>
              </a:rPr>
              <a:t>Product Portfolio Grease Separators</a:t>
            </a:r>
            <a:r>
              <a:rPr lang="de-DE" sz="2000" b="1" i="1" smtClean="0">
                <a:sym typeface="Wingdings" pitchFamily="2" charset="2"/>
              </a:rPr>
              <a:t/>
            </a:r>
            <a:br>
              <a:rPr lang="de-DE" sz="2000" b="1" i="1" smtClean="0">
                <a:sym typeface="Wingdings" pitchFamily="2" charset="2"/>
              </a:rPr>
            </a:br>
            <a:endParaRPr lang="de-DE" sz="2000" smtClean="0">
              <a:sym typeface="Wingdings" pitchFamily="2" charset="2"/>
            </a:endParaRPr>
          </a:p>
          <a:p>
            <a:pPr marL="457200" indent="-457200">
              <a:lnSpc>
                <a:spcPts val="2200"/>
              </a:lnSpc>
              <a:spcAft>
                <a:spcPts val="3400"/>
              </a:spcAft>
              <a:buClr>
                <a:srgbClr val="E2001A"/>
              </a:buClr>
              <a:buFont typeface="StoneSans-Bold" pitchFamily="2" charset="0"/>
              <a:buAutoNum type="arabicPeriod"/>
            </a:pPr>
            <a:r>
              <a:rPr lang="de-DE" sz="2000" b="1" i="1" u="sng" smtClean="0">
                <a:sym typeface="Wingdings" pitchFamily="2" charset="2"/>
              </a:rPr>
              <a:t>Evaluation</a:t>
            </a:r>
            <a:endParaRPr lang="de-DE" sz="2000" dirty="0">
              <a:sym typeface="Wingdings" pitchFamily="2" charset="2"/>
            </a:endParaRPr>
          </a:p>
        </p:txBody>
      </p:sp>
      <p:sp>
        <p:nvSpPr>
          <p:cNvPr id="381964" name="Rectangle 10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Product Portfolio</a:t>
            </a:r>
            <a:br>
              <a:rPr lang="de-DE" smtClean="0"/>
            </a:br>
            <a:r>
              <a:rPr lang="de-DE" smtClean="0"/>
              <a:t>Grease Separators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40" y="1577422"/>
            <a:ext cx="86927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  <a:p>
            <a:r>
              <a:rPr lang="de-DE" sz="2800" b="1" smtClean="0">
                <a:solidFill>
                  <a:srgbClr val="000000"/>
                </a:solidFill>
              </a:rPr>
              <a:t>Grease separators for </a:t>
            </a:r>
            <a:r>
              <a:rPr lang="de-DE" sz="2800" b="1" u="sng" smtClean="0">
                <a:solidFill>
                  <a:srgbClr val="000000"/>
                </a:solidFill>
              </a:rPr>
              <a:t>partial disposal</a:t>
            </a:r>
            <a:r>
              <a:rPr lang="de-DE" sz="2800" b="1" smtClean="0">
                <a:solidFill>
                  <a:srgbClr val="000000"/>
                </a:solidFill>
              </a:rPr>
              <a:t>:</a:t>
            </a:r>
            <a:br>
              <a:rPr lang="de-DE" sz="2800" b="1" smtClean="0">
                <a:solidFill>
                  <a:srgbClr val="000000"/>
                </a:solidFill>
              </a:rPr>
            </a:br>
            <a:r>
              <a:rPr lang="de-DE" sz="2800" b="1" smtClean="0">
                <a:solidFill>
                  <a:srgbClr val="000000"/>
                </a:solidFill>
              </a:rPr>
              <a:t/>
            </a:r>
            <a:br>
              <a:rPr lang="de-DE" sz="2800" b="1" smtClean="0">
                <a:solidFill>
                  <a:srgbClr val="000000"/>
                </a:solidFill>
              </a:rPr>
            </a:br>
            <a:r>
              <a:rPr lang="de-DE" sz="4000" b="1" smtClean="0">
                <a:solidFill>
                  <a:srgbClr val="000000"/>
                </a:solidFill>
              </a:rPr>
              <a:t>KESSEL SE CNS</a:t>
            </a:r>
          </a:p>
          <a:p>
            <a:endParaRPr lang="de-DE" sz="4000" b="1">
              <a:solidFill>
                <a:srgbClr val="000000"/>
              </a:solidFill>
            </a:endParaRPr>
          </a:p>
          <a:p>
            <a:r>
              <a:rPr lang="de-DE" sz="2800" b="1" smtClean="0">
                <a:solidFill>
                  <a:srgbClr val="000000"/>
                </a:solidFill>
              </a:rPr>
              <a:t>NS 2, 4, 7, 10				 </a:t>
            </a:r>
            <a:r>
              <a:rPr lang="de-DE" sz="2800" smtClean="0">
                <a:solidFill>
                  <a:srgbClr val="000000"/>
                </a:solidFill>
              </a:rPr>
              <a:t>		</a:t>
            </a:r>
          </a:p>
          <a:p>
            <a:endParaRPr lang="de-DE">
              <a:solidFill>
                <a:srgbClr val="000000"/>
              </a:solidFill>
            </a:endParaRPr>
          </a:p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4" y="4008384"/>
            <a:ext cx="5991225" cy="353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7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Product Portfolio</a:t>
            </a:r>
            <a:br>
              <a:rPr lang="de-DE" smtClean="0"/>
            </a:br>
            <a:r>
              <a:rPr lang="de-DE" smtClean="0"/>
              <a:t>Grease Separators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40" y="1577422"/>
            <a:ext cx="86927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  <a:p>
            <a:r>
              <a:rPr lang="de-DE" sz="2800" b="1" smtClean="0">
                <a:solidFill>
                  <a:srgbClr val="000000"/>
                </a:solidFill>
              </a:rPr>
              <a:t>Grease separators for </a:t>
            </a:r>
            <a:r>
              <a:rPr lang="de-DE" sz="2800" b="1" u="sng" smtClean="0">
                <a:solidFill>
                  <a:srgbClr val="000000"/>
                </a:solidFill>
              </a:rPr>
              <a:t>partial disposal</a:t>
            </a:r>
            <a:r>
              <a:rPr lang="de-DE" sz="2800" b="1" smtClean="0">
                <a:solidFill>
                  <a:srgbClr val="000000"/>
                </a:solidFill>
              </a:rPr>
              <a:t>:</a:t>
            </a:r>
            <a:br>
              <a:rPr lang="de-DE" sz="2800" b="1" smtClean="0">
                <a:solidFill>
                  <a:srgbClr val="000000"/>
                </a:solidFill>
              </a:rPr>
            </a:br>
            <a:r>
              <a:rPr lang="de-DE" sz="2800" b="1" smtClean="0">
                <a:solidFill>
                  <a:srgbClr val="000000"/>
                </a:solidFill>
              </a:rPr>
              <a:t/>
            </a:r>
            <a:br>
              <a:rPr lang="de-DE" sz="2800" b="1" smtClean="0">
                <a:solidFill>
                  <a:srgbClr val="000000"/>
                </a:solidFill>
              </a:rPr>
            </a:br>
            <a:r>
              <a:rPr lang="de-DE" sz="4000" b="1" smtClean="0">
                <a:solidFill>
                  <a:srgbClr val="000000"/>
                </a:solidFill>
              </a:rPr>
              <a:t>KESSEL SE CNS</a:t>
            </a:r>
          </a:p>
          <a:p>
            <a:endParaRPr lang="de-DE" sz="4000" b="1">
              <a:solidFill>
                <a:srgbClr val="000000"/>
              </a:solidFill>
            </a:endParaRPr>
          </a:p>
          <a:p>
            <a:r>
              <a:rPr lang="de-DE" sz="2800" b="1" smtClean="0">
                <a:solidFill>
                  <a:srgbClr val="000000"/>
                </a:solidFill>
              </a:rPr>
              <a:t>NS 15, 20, 25				 </a:t>
            </a:r>
            <a:r>
              <a:rPr lang="de-DE" sz="2800" smtClean="0">
                <a:solidFill>
                  <a:srgbClr val="000000"/>
                </a:solidFill>
              </a:rPr>
              <a:t>		</a:t>
            </a:r>
          </a:p>
          <a:p>
            <a:endParaRPr lang="de-DE">
              <a:solidFill>
                <a:srgbClr val="000000"/>
              </a:solidFill>
            </a:endParaRPr>
          </a:p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634422"/>
            <a:ext cx="6638925" cy="390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5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Evaluation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Product Portfolio</a:t>
            </a:r>
            <a:br>
              <a:rPr lang="de-DE" smtClean="0"/>
            </a:br>
            <a:r>
              <a:rPr lang="de-DE" smtClean="0"/>
              <a:t>Grease Separators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40" y="1577422"/>
            <a:ext cx="86927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  <a:p>
            <a:r>
              <a:rPr lang="de-DE" sz="4000" b="1" smtClean="0">
                <a:solidFill>
                  <a:srgbClr val="000000"/>
                </a:solidFill>
              </a:rPr>
              <a:t>EasyClean</a:t>
            </a:r>
          </a:p>
          <a:p>
            <a:endParaRPr lang="de-DE" sz="4000" b="1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smtClean="0">
                <a:solidFill>
                  <a:srgbClr val="000000"/>
                </a:solidFill>
              </a:rPr>
              <a:t>Redesign of old models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smtClean="0">
                <a:solidFill>
                  <a:srgbClr val="000000"/>
                </a:solidFill>
              </a:rPr>
              <a:t>Includes new advantages </a:t>
            </a:r>
            <a:br>
              <a:rPr lang="de-DE" sz="2800" b="1" smtClean="0">
                <a:solidFill>
                  <a:srgbClr val="000000"/>
                </a:solidFill>
              </a:rPr>
            </a:br>
            <a:r>
              <a:rPr lang="de-DE" sz="2800" b="1" smtClean="0">
                <a:solidFill>
                  <a:srgbClr val="000000"/>
                </a:solidFill>
              </a:rPr>
              <a:t>(operating side can be altered on site)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smtClean="0">
                <a:solidFill>
                  <a:srgbClr val="000000"/>
                </a:solidFill>
              </a:rPr>
              <a:t>In general, one pump design for</a:t>
            </a:r>
            <a:br>
              <a:rPr lang="de-DE" sz="2800" b="1" smtClean="0">
                <a:solidFill>
                  <a:srgbClr val="000000"/>
                </a:solidFill>
              </a:rPr>
            </a:br>
            <a:r>
              <a:rPr lang="de-DE" sz="2800" b="1" smtClean="0">
                <a:solidFill>
                  <a:srgbClr val="000000"/>
                </a:solidFill>
              </a:rPr>
              <a:t>two applications (cleaning &amp; disposal)</a:t>
            </a:r>
            <a:r>
              <a:rPr lang="de-DE" sz="4000" b="1" smtClean="0">
                <a:solidFill>
                  <a:srgbClr val="000000"/>
                </a:solidFill>
              </a:rPr>
              <a:t/>
            </a:r>
            <a:br>
              <a:rPr lang="de-DE" sz="4000" b="1" smtClean="0">
                <a:solidFill>
                  <a:srgbClr val="000000"/>
                </a:solidFill>
              </a:rPr>
            </a:br>
            <a:r>
              <a:rPr lang="de-DE" sz="4000" b="1" smtClean="0">
                <a:solidFill>
                  <a:srgbClr val="000000"/>
                </a:solidFill>
              </a:rPr>
              <a:t/>
            </a:r>
            <a:br>
              <a:rPr lang="de-DE" sz="4000" b="1" smtClean="0">
                <a:solidFill>
                  <a:srgbClr val="000000"/>
                </a:solidFill>
              </a:rPr>
            </a:br>
            <a:r>
              <a:rPr lang="de-DE" sz="2800" b="1" smtClean="0">
                <a:solidFill>
                  <a:srgbClr val="000000"/>
                </a:solidFill>
              </a:rPr>
              <a:t>				 </a:t>
            </a:r>
            <a:r>
              <a:rPr lang="de-DE" sz="2800" smtClean="0">
                <a:solidFill>
                  <a:srgbClr val="000000"/>
                </a:solidFill>
              </a:rPr>
              <a:t>		</a:t>
            </a:r>
          </a:p>
          <a:p>
            <a:endParaRPr lang="de-DE">
              <a:solidFill>
                <a:srgbClr val="000000"/>
              </a:solidFill>
            </a:endParaRPr>
          </a:p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110" y="5267325"/>
            <a:ext cx="25863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8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Product Portfolio</a:t>
            </a:r>
            <a:br>
              <a:rPr lang="de-DE" smtClean="0"/>
            </a:br>
            <a:r>
              <a:rPr lang="de-DE" smtClean="0"/>
              <a:t>Grease Separators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40" y="1577422"/>
            <a:ext cx="86927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  <a:p>
            <a:r>
              <a:rPr lang="de-DE" sz="4000" b="1" smtClean="0">
                <a:solidFill>
                  <a:srgbClr val="000000"/>
                </a:solidFill>
              </a:rPr>
              <a:t>Euro G</a:t>
            </a:r>
          </a:p>
          <a:p>
            <a:endParaRPr lang="de-DE" sz="4000" b="1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smtClean="0">
                <a:solidFill>
                  <a:srgbClr val="000000"/>
                </a:solidFill>
              </a:rPr>
              <a:t>„The product of the constructors“ (Germany)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smtClean="0">
                <a:solidFill>
                  <a:srgbClr val="000000"/>
                </a:solidFill>
              </a:rPr>
              <a:t>All tanks are rotomoulded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smtClean="0">
                <a:solidFill>
                  <a:srgbClr val="000000"/>
                </a:solidFill>
              </a:rPr>
              <a:t>Raising tubes of 2K</a:t>
            </a:r>
          </a:p>
          <a:p>
            <a:endParaRPr lang="de-DE" sz="2800" b="1">
              <a:solidFill>
                <a:srgbClr val="FF0000"/>
              </a:solidFill>
            </a:endParaRPr>
          </a:p>
          <a:p>
            <a:r>
              <a:rPr lang="de-DE" sz="4000" b="1" smtClean="0">
                <a:solidFill>
                  <a:srgbClr val="000000"/>
                </a:solidFill>
              </a:rPr>
              <a:t/>
            </a:r>
            <a:br>
              <a:rPr lang="de-DE" sz="4000" b="1" smtClean="0">
                <a:solidFill>
                  <a:srgbClr val="000000"/>
                </a:solidFill>
              </a:rPr>
            </a:br>
            <a:r>
              <a:rPr lang="de-DE" sz="4000" b="1" smtClean="0">
                <a:solidFill>
                  <a:srgbClr val="000000"/>
                </a:solidFill>
              </a:rPr>
              <a:t/>
            </a:r>
            <a:br>
              <a:rPr lang="de-DE" sz="4000" b="1" smtClean="0">
                <a:solidFill>
                  <a:srgbClr val="000000"/>
                </a:solidFill>
              </a:rPr>
            </a:br>
            <a:r>
              <a:rPr lang="de-DE" sz="2800" b="1" smtClean="0">
                <a:solidFill>
                  <a:srgbClr val="000000"/>
                </a:solidFill>
              </a:rPr>
              <a:t>				 </a:t>
            </a:r>
            <a:r>
              <a:rPr lang="de-DE" sz="2800" smtClean="0">
                <a:solidFill>
                  <a:srgbClr val="000000"/>
                </a:solidFill>
              </a:rPr>
              <a:t>		</a:t>
            </a:r>
          </a:p>
          <a:p>
            <a:endParaRPr lang="de-DE">
              <a:solidFill>
                <a:srgbClr val="000000"/>
              </a:solidFill>
            </a:endParaRPr>
          </a:p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849833"/>
            <a:ext cx="4514849" cy="369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96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Product Portfolio</a:t>
            </a:r>
            <a:br>
              <a:rPr lang="de-DE" smtClean="0"/>
            </a:br>
            <a:r>
              <a:rPr lang="de-DE" smtClean="0"/>
              <a:t>Grease Separators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40" y="1577422"/>
            <a:ext cx="86927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sz="4000" b="1" dirty="0" smtClean="0">
                <a:solidFill>
                  <a:srgbClr val="000000"/>
                </a:solidFill>
              </a:rPr>
              <a:t>Key </a:t>
            </a:r>
            <a:r>
              <a:rPr lang="de-DE" sz="4000" b="1" dirty="0" err="1" smtClean="0">
                <a:solidFill>
                  <a:srgbClr val="000000"/>
                </a:solidFill>
              </a:rPr>
              <a:t>markets</a:t>
            </a:r>
            <a:endParaRPr lang="de-DE" sz="4000" b="1" dirty="0" smtClean="0">
              <a:solidFill>
                <a:srgbClr val="000000"/>
              </a:solidFill>
            </a:endParaRPr>
          </a:p>
          <a:p>
            <a:endParaRPr lang="de-DE" sz="4000" b="1" dirty="0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dirty="0" smtClean="0">
                <a:solidFill>
                  <a:srgbClr val="000000"/>
                </a:solidFill>
              </a:rPr>
              <a:t>Euro </a:t>
            </a:r>
            <a:r>
              <a:rPr lang="de-DE" sz="2800" b="1" dirty="0" smtClean="0">
                <a:solidFill>
                  <a:srgbClr val="000000"/>
                </a:solidFill>
              </a:rPr>
              <a:t>G (</a:t>
            </a:r>
            <a:r>
              <a:rPr lang="de-DE" sz="2800" b="1" dirty="0" err="1" smtClean="0">
                <a:solidFill>
                  <a:srgbClr val="000000"/>
                </a:solidFill>
              </a:rPr>
              <a:t>Lipumax</a:t>
            </a:r>
            <a:r>
              <a:rPr lang="de-DE" sz="2800" b="1" dirty="0" smtClean="0">
                <a:solidFill>
                  <a:srgbClr val="000000"/>
                </a:solidFill>
              </a:rPr>
              <a:t>): </a:t>
            </a:r>
            <a:r>
              <a:rPr lang="de-DE" sz="2800" b="1" dirty="0" err="1" smtClean="0">
                <a:solidFill>
                  <a:srgbClr val="000000"/>
                </a:solidFill>
              </a:rPr>
              <a:t>Mostly</a:t>
            </a:r>
            <a:r>
              <a:rPr lang="de-DE" sz="2800" b="1" dirty="0" smtClean="0">
                <a:solidFill>
                  <a:srgbClr val="000000"/>
                </a:solidFill>
              </a:rPr>
              <a:t> in Germany</a:t>
            </a:r>
            <a:br>
              <a:rPr lang="de-DE" sz="2800" b="1" dirty="0" smtClean="0">
                <a:solidFill>
                  <a:srgbClr val="000000"/>
                </a:solidFill>
              </a:rPr>
            </a:br>
            <a:endParaRPr lang="de-DE" sz="2800" b="1" dirty="0" smtClean="0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dirty="0" err="1" smtClean="0">
                <a:solidFill>
                  <a:srgbClr val="000000"/>
                </a:solidFill>
              </a:rPr>
              <a:t>EasyClean</a:t>
            </a:r>
            <a:r>
              <a:rPr lang="de-DE" sz="2800" b="1" dirty="0" smtClean="0">
                <a:solidFill>
                  <a:srgbClr val="000000"/>
                </a:solidFill>
              </a:rPr>
              <a:t>: Rest </a:t>
            </a:r>
            <a:r>
              <a:rPr lang="de-DE" sz="2800" b="1" dirty="0" err="1" smtClean="0">
                <a:solidFill>
                  <a:srgbClr val="000000"/>
                </a:solidFill>
              </a:rPr>
              <a:t>of</a:t>
            </a:r>
            <a:r>
              <a:rPr lang="de-DE" sz="2800" b="1" dirty="0" smtClean="0">
                <a:solidFill>
                  <a:srgbClr val="000000"/>
                </a:solidFill>
              </a:rPr>
              <a:t> </a:t>
            </a:r>
            <a:r>
              <a:rPr lang="de-DE" sz="2800" b="1" dirty="0" err="1" smtClean="0">
                <a:solidFill>
                  <a:srgbClr val="000000"/>
                </a:solidFill>
              </a:rPr>
              <a:t>the</a:t>
            </a:r>
            <a:r>
              <a:rPr lang="de-DE" sz="2800" b="1" dirty="0" smtClean="0">
                <a:solidFill>
                  <a:srgbClr val="000000"/>
                </a:solidFill>
              </a:rPr>
              <a:t> </a:t>
            </a:r>
            <a:r>
              <a:rPr lang="de-DE" sz="2800" b="1" dirty="0" err="1" smtClean="0">
                <a:solidFill>
                  <a:srgbClr val="000000"/>
                </a:solidFill>
              </a:rPr>
              <a:t>world</a:t>
            </a:r>
            <a:endParaRPr lang="de-DE" sz="2800" b="1" dirty="0" smtClean="0">
              <a:solidFill>
                <a:srgbClr val="000000"/>
              </a:solidFill>
            </a:endParaRPr>
          </a:p>
          <a:p>
            <a:endParaRPr lang="de-DE" sz="2800" b="1" dirty="0" smtClean="0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dirty="0" smtClean="0">
                <a:solidFill>
                  <a:srgbClr val="000000"/>
                </a:solidFill>
              </a:rPr>
              <a:t>SE </a:t>
            </a:r>
            <a:r>
              <a:rPr lang="de-DE" sz="2800" b="1" dirty="0" err="1" smtClean="0">
                <a:solidFill>
                  <a:srgbClr val="000000"/>
                </a:solidFill>
              </a:rPr>
              <a:t>series</a:t>
            </a:r>
            <a:r>
              <a:rPr lang="de-DE" sz="2800" b="1" dirty="0" smtClean="0">
                <a:solidFill>
                  <a:srgbClr val="000000"/>
                </a:solidFill>
              </a:rPr>
              <a:t>: China, UAE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9218" name="Picture 2" descr="https://s14-eu5.ixquick.com/cgi-bin/serveimage?url=http%3A%2F%2Fwww.imn.htwk-leipzig.de%2F%7Etstoppe%2Fimages%2Fworld_k.png&amp;sp=41c36adb4e785eaaa0b21b68741590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10" y="4086226"/>
            <a:ext cx="5819309" cy="33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7732877" y="4672965"/>
            <a:ext cx="128588" cy="857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9637877" y="5130165"/>
            <a:ext cx="128588" cy="857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9511200" y="5693045"/>
            <a:ext cx="128588" cy="857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8192940" y="4866322"/>
            <a:ext cx="128588" cy="857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8680620" y="5215890"/>
            <a:ext cx="128588" cy="857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 bwMode="auto">
          <a:xfrm>
            <a:off x="8423445" y="5173027"/>
            <a:ext cx="128588" cy="857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9034950" y="5258752"/>
            <a:ext cx="128588" cy="857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7885277" y="4387215"/>
            <a:ext cx="128588" cy="857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Product Portfolio</a:t>
            </a:r>
            <a:br>
              <a:rPr lang="de-DE" smtClean="0"/>
            </a:br>
            <a:r>
              <a:rPr lang="de-DE" smtClean="0"/>
              <a:t>Grease Separators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40" y="1577422"/>
            <a:ext cx="8692738" cy="57554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  <a:p>
            <a:r>
              <a:rPr lang="de-DE" sz="4000" b="1" smtClean="0">
                <a:solidFill>
                  <a:srgbClr val="000000"/>
                </a:solidFill>
              </a:rPr>
              <a:t>Outlook / comments</a:t>
            </a:r>
          </a:p>
          <a:p>
            <a:endParaRPr lang="de-DE" sz="4000" b="1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smtClean="0">
                <a:solidFill>
                  <a:srgbClr val="000000"/>
                </a:solidFill>
              </a:rPr>
              <a:t>Strong focus on Asian markets (China, India Singapore, Oceania)</a:t>
            </a:r>
            <a:br>
              <a:rPr lang="de-DE" sz="2800" b="1" smtClean="0">
                <a:solidFill>
                  <a:srgbClr val="000000"/>
                </a:solidFill>
              </a:rPr>
            </a:br>
            <a:endParaRPr lang="de-DE" sz="2800" b="1" smtClean="0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smtClean="0">
                <a:solidFill>
                  <a:srgbClr val="000000"/>
                </a:solidFill>
              </a:rPr>
              <a:t>Considerable market shares in important European countries (Switzerland, Poland, Netherlands)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de-DE" sz="2800" b="1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smtClean="0">
                <a:solidFill>
                  <a:srgbClr val="000000"/>
                </a:solidFill>
              </a:rPr>
              <a:t>Growing presence in Eastern Europe, especially Czech Republic and Romania </a:t>
            </a:r>
            <a:endParaRPr lang="de-DE" sz="2800" smtClean="0">
              <a:solidFill>
                <a:srgbClr val="000000"/>
              </a:solidFill>
            </a:endParaRPr>
          </a:p>
          <a:p>
            <a:endParaRPr lang="de-DE">
              <a:solidFill>
                <a:srgbClr val="000000"/>
              </a:solidFill>
            </a:endParaRPr>
          </a:p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4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Product Portfolio</a:t>
            </a:r>
            <a:br>
              <a:rPr lang="de-DE" smtClean="0"/>
            </a:br>
            <a:r>
              <a:rPr lang="de-DE" smtClean="0"/>
              <a:t>Grease Separators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40" y="1577422"/>
            <a:ext cx="8692738" cy="53245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  <a:p>
            <a:r>
              <a:rPr lang="de-DE" sz="4000" b="1" smtClean="0">
                <a:solidFill>
                  <a:srgbClr val="000000"/>
                </a:solidFill>
              </a:rPr>
              <a:t>Outlook / comments</a:t>
            </a:r>
          </a:p>
          <a:p>
            <a:endParaRPr lang="de-DE" sz="4000" b="1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smtClean="0">
                <a:solidFill>
                  <a:srgbClr val="000000"/>
                </a:solidFill>
              </a:rPr>
              <a:t>„System stelling“ via certified dealers in most countries</a:t>
            </a:r>
            <a:br>
              <a:rPr lang="de-DE" sz="2800" b="1" smtClean="0">
                <a:solidFill>
                  <a:srgbClr val="000000"/>
                </a:solidFill>
              </a:rPr>
            </a:br>
            <a:endParaRPr lang="de-DE" sz="2800" b="1" smtClean="0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smtClean="0">
                <a:solidFill>
                  <a:srgbClr val="000000"/>
                </a:solidFill>
              </a:rPr>
              <a:t>Branches in selected countries (India, China, Austria)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de-DE" sz="2800" b="1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2800" b="1" smtClean="0">
                <a:solidFill>
                  <a:srgbClr val="000000"/>
                </a:solidFill>
              </a:rPr>
              <a:t>In general, export share on total sales increases every year in two-digit numbers</a:t>
            </a:r>
            <a:endParaRPr lang="de-DE" sz="2800" smtClean="0">
              <a:solidFill>
                <a:srgbClr val="000000"/>
              </a:solidFill>
            </a:endParaRPr>
          </a:p>
          <a:p>
            <a:endParaRPr lang="de-DE">
              <a:solidFill>
                <a:srgbClr val="000000"/>
              </a:solidFill>
            </a:endParaRPr>
          </a:p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1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1</a:t>
            </a:r>
            <a:r>
              <a:rPr lang="de-DE" smtClean="0"/>
              <a:t>. Company information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Company information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40" y="1745672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mtClean="0"/>
          </a:p>
          <a:p>
            <a:r>
              <a:rPr lang="de-DE" sz="2800" b="1" smtClean="0"/>
              <a:t>Product Portfolio:</a:t>
            </a:r>
          </a:p>
          <a:p>
            <a:endParaRPr lang="de-DE" sz="2800" b="1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smtClean="0"/>
              <a:t>Backflow preventers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smtClean="0"/>
              <a:t>Lift plants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smtClean="0"/>
              <a:t>Drainage systems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smtClean="0"/>
              <a:t>Grease separators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smtClean="0"/>
              <a:t>Light oil separators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smtClean="0"/>
              <a:t>Small sewage works</a:t>
            </a:r>
          </a:p>
          <a:p>
            <a:endParaRPr lang="de-DE"/>
          </a:p>
          <a:p>
            <a:endParaRPr lang="de-DE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6"/>
          <a:stretch/>
        </p:blipFill>
        <p:spPr bwMode="auto">
          <a:xfrm>
            <a:off x="7725390" y="1745672"/>
            <a:ext cx="2942610" cy="208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/>
          <a:stretch/>
        </p:blipFill>
        <p:spPr bwMode="auto">
          <a:xfrm>
            <a:off x="7725390" y="3848100"/>
            <a:ext cx="294261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35" y="1745672"/>
            <a:ext cx="2900906" cy="208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/>
          <a:stretch/>
        </p:blipFill>
        <p:spPr bwMode="auto">
          <a:xfrm>
            <a:off x="4824485" y="3848100"/>
            <a:ext cx="286280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2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Company information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39" y="1501222"/>
            <a:ext cx="982887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mtClean="0"/>
          </a:p>
          <a:p>
            <a:r>
              <a:rPr lang="de-DE" sz="2800" b="1" smtClean="0"/>
              <a:t>Foundation:		1963 (tooling)</a:t>
            </a:r>
          </a:p>
          <a:p>
            <a:endParaRPr lang="de-DE" sz="2800" b="1"/>
          </a:p>
          <a:p>
            <a:r>
              <a:rPr lang="de-DE" sz="2800" b="1" smtClean="0"/>
              <a:t>Headquarters:		Germany</a:t>
            </a:r>
          </a:p>
          <a:p>
            <a:endParaRPr lang="de-DE" sz="2800" b="1"/>
          </a:p>
          <a:p>
            <a:r>
              <a:rPr lang="de-DE" sz="2800" b="1" smtClean="0"/>
              <a:t>Employees:		500 (2016)</a:t>
            </a:r>
          </a:p>
          <a:p>
            <a:endParaRPr lang="de-DE" sz="2800" b="1"/>
          </a:p>
          <a:p>
            <a:r>
              <a:rPr lang="de-DE" sz="2800" b="1" smtClean="0"/>
              <a:t>Total turnover:		80 Mio € (2016)	</a:t>
            </a:r>
          </a:p>
          <a:p>
            <a:r>
              <a:rPr lang="de-DE" sz="2800" b="1"/>
              <a:t/>
            </a:r>
            <a:br>
              <a:rPr lang="de-DE" sz="2800" b="1"/>
            </a:br>
            <a:r>
              <a:rPr lang="de-DE" sz="2800" b="1" smtClean="0"/>
              <a:t>Total turnover</a:t>
            </a:r>
            <a:br>
              <a:rPr lang="de-DE" sz="2800" b="1" smtClean="0"/>
            </a:br>
            <a:r>
              <a:rPr lang="de-DE" sz="2800" b="1" smtClean="0"/>
              <a:t>grease separators:	10 - 12 Mio € (2016)	 </a:t>
            </a:r>
            <a:r>
              <a:rPr lang="de-DE" sz="2800" smtClean="0"/>
              <a:t>		</a:t>
            </a:r>
          </a:p>
          <a:p>
            <a:endParaRPr lang="de-DE"/>
          </a:p>
          <a:p>
            <a:endParaRPr lang="de-D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Company information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40" y="1745672"/>
            <a:ext cx="9652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mtClean="0"/>
          </a:p>
          <a:p>
            <a:r>
              <a:rPr lang="de-DE" sz="2800" b="1" smtClean="0"/>
              <a:t>Markets active:</a:t>
            </a:r>
          </a:p>
          <a:p>
            <a:endParaRPr lang="de-DE" sz="2800" b="1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b="1" smtClean="0"/>
              <a:t>Worldwide activities		 </a:t>
            </a:r>
            <a:r>
              <a:rPr lang="de-DE" sz="2800" smtClean="0"/>
              <a:t>		</a:t>
            </a:r>
          </a:p>
          <a:p>
            <a:endParaRPr lang="de-DE"/>
          </a:p>
          <a:p>
            <a:endParaRPr lang="de-D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3343274"/>
            <a:ext cx="80581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2. Product Portfolio Grease Separators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1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Full disposal</a:t>
            </a:r>
            <a:br>
              <a:rPr lang="de-DE" smtClean="0"/>
            </a:br>
            <a:r>
              <a:rPr lang="de-DE" smtClean="0"/>
              <a:t>(above ground)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6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Product Portfolio</a:t>
            </a:r>
            <a:br>
              <a:rPr lang="de-DE" smtClean="0"/>
            </a:br>
            <a:r>
              <a:rPr lang="de-DE" smtClean="0"/>
              <a:t>Grease Separators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40" y="1577422"/>
            <a:ext cx="86927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  <a:p>
            <a:r>
              <a:rPr lang="de-DE" sz="2800" b="1" smtClean="0">
                <a:solidFill>
                  <a:srgbClr val="000000"/>
                </a:solidFill>
              </a:rPr>
              <a:t>Grease separators for </a:t>
            </a:r>
            <a:r>
              <a:rPr lang="de-DE" sz="2800" b="1" u="sng" smtClean="0">
                <a:solidFill>
                  <a:srgbClr val="000000"/>
                </a:solidFill>
              </a:rPr>
              <a:t>full disposal</a:t>
            </a:r>
            <a:r>
              <a:rPr lang="de-DE" sz="2800" b="1" smtClean="0">
                <a:solidFill>
                  <a:srgbClr val="000000"/>
                </a:solidFill>
              </a:rPr>
              <a:t>:</a:t>
            </a:r>
            <a:br>
              <a:rPr lang="de-DE" sz="2800" b="1" smtClean="0">
                <a:solidFill>
                  <a:srgbClr val="000000"/>
                </a:solidFill>
              </a:rPr>
            </a:br>
            <a:r>
              <a:rPr lang="de-DE" sz="2800" b="1" smtClean="0">
                <a:solidFill>
                  <a:srgbClr val="000000"/>
                </a:solidFill>
              </a:rPr>
              <a:t/>
            </a:r>
            <a:br>
              <a:rPr lang="de-DE" sz="2800" b="1" smtClean="0">
                <a:solidFill>
                  <a:srgbClr val="000000"/>
                </a:solidFill>
              </a:rPr>
            </a:br>
            <a:r>
              <a:rPr lang="de-DE" sz="4000" b="1" smtClean="0">
                <a:solidFill>
                  <a:srgbClr val="000000"/>
                </a:solidFill>
              </a:rPr>
              <a:t>EasyClean</a:t>
            </a:r>
            <a:r>
              <a:rPr lang="de-DE" sz="2800" b="1" smtClean="0">
                <a:solidFill>
                  <a:srgbClr val="000000"/>
                </a:solidFill>
              </a:rPr>
              <a:t> 				 </a:t>
            </a:r>
            <a:r>
              <a:rPr lang="de-DE" sz="2800" smtClean="0">
                <a:solidFill>
                  <a:srgbClr val="000000"/>
                </a:solidFill>
              </a:rPr>
              <a:t>		</a:t>
            </a:r>
          </a:p>
          <a:p>
            <a:endParaRPr lang="de-DE">
              <a:solidFill>
                <a:srgbClr val="000000"/>
              </a:solidFill>
            </a:endParaRPr>
          </a:p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33350"/>
            <a:ext cx="2543175" cy="8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999" y="2924175"/>
            <a:ext cx="5248474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7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Y2SnSpd0u2wfeDB1tW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1Y9Rybg9UOdldqly00l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L008fCU0SYqGWZW26B8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L0Fo5Oh0ePAQlzmIh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Xt1RJMJEClew03vzsaM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bXu91ZNUesk6bcfSPbCA"/>
</p:tagLst>
</file>

<file path=ppt/theme/theme1.xml><?xml version="1.0" encoding="utf-8"?>
<a:theme xmlns:a="http://schemas.openxmlformats.org/drawingml/2006/main" name="2_Benutzerdefiniertes Design">
  <a:themeElements>
    <a:clrScheme name="2_Benutzerdefiniertes Design 1">
      <a:dk1>
        <a:srgbClr val="000000"/>
      </a:dk1>
      <a:lt1>
        <a:srgbClr val="FFFFFF"/>
      </a:lt1>
      <a:dk2>
        <a:srgbClr val="FABA00"/>
      </a:dk2>
      <a:lt2>
        <a:srgbClr val="95AE17"/>
      </a:lt2>
      <a:accent1>
        <a:srgbClr val="E2001A"/>
      </a:accent1>
      <a:accent2>
        <a:srgbClr val="005A9A"/>
      </a:accent2>
      <a:accent3>
        <a:srgbClr val="FFFFFF"/>
      </a:accent3>
      <a:accent4>
        <a:srgbClr val="000000"/>
      </a:accent4>
      <a:accent5>
        <a:srgbClr val="EEAAAB"/>
      </a:accent5>
      <a:accent6>
        <a:srgbClr val="00518B"/>
      </a:accent6>
      <a:hlink>
        <a:srgbClr val="5ABEE4"/>
      </a:hlink>
      <a:folHlink>
        <a:srgbClr val="EC7405"/>
      </a:folHlink>
    </a:clrScheme>
    <a:fontScheme name="2_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FABA00"/>
        </a:dk2>
        <a:lt2>
          <a:srgbClr val="95AE17"/>
        </a:lt2>
        <a:accent1>
          <a:srgbClr val="E2001A"/>
        </a:accent1>
        <a:accent2>
          <a:srgbClr val="005A9A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00518B"/>
        </a:accent6>
        <a:hlink>
          <a:srgbClr val="5ABEE4"/>
        </a:hlink>
        <a:folHlink>
          <a:srgbClr val="EC74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287</Words>
  <Application>Microsoft Office PowerPoint</Application>
  <PresentationFormat>Benutzerdefiniert</PresentationFormat>
  <Paragraphs>157</Paragraphs>
  <Slides>27</Slides>
  <Notes>21</Notes>
  <HiddenSlides>1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2_Benutzerdefiniertes Design</vt:lpstr>
      <vt:lpstr>Benutzerdefiniertes Design</vt:lpstr>
      <vt:lpstr>1_Benutzerdefiniertes Design</vt:lpstr>
      <vt:lpstr>3_Benutzerdefiniertes Design</vt:lpstr>
      <vt:lpstr>PowerPoint-Präsentation</vt:lpstr>
      <vt:lpstr>Contents</vt:lpstr>
      <vt:lpstr>1. Company information</vt:lpstr>
      <vt:lpstr>Company information</vt:lpstr>
      <vt:lpstr>Company information</vt:lpstr>
      <vt:lpstr>Company information</vt:lpstr>
      <vt:lpstr>2. Product Portfolio Grease Separators</vt:lpstr>
      <vt:lpstr>Full disposal (above ground)</vt:lpstr>
      <vt:lpstr>Product Portfolio Grease Separators</vt:lpstr>
      <vt:lpstr>Product Portfolio Grease Separators</vt:lpstr>
      <vt:lpstr>Product Portfolio Grease Separators</vt:lpstr>
      <vt:lpstr>Product Portfolio Grease Separators</vt:lpstr>
      <vt:lpstr>Product Portfolio Grease Separators</vt:lpstr>
      <vt:lpstr>Full disposal (below ground)</vt:lpstr>
      <vt:lpstr>Product Portfolio Grease Separators</vt:lpstr>
      <vt:lpstr>Product Portfolio Grease Separators</vt:lpstr>
      <vt:lpstr>Product Portfolio Grease Separators</vt:lpstr>
      <vt:lpstr>Partial disposal</vt:lpstr>
      <vt:lpstr>Product Portfolio Grease Separators</vt:lpstr>
      <vt:lpstr>Product Portfolio Grease Separators</vt:lpstr>
      <vt:lpstr>Product Portfolio Grease Separators</vt:lpstr>
      <vt:lpstr>Evaluation</vt:lpstr>
      <vt:lpstr>Product Portfolio Grease Separators</vt:lpstr>
      <vt:lpstr>Product Portfolio Grease Separators</vt:lpstr>
      <vt:lpstr>Product Portfolio Grease Separators</vt:lpstr>
      <vt:lpstr>Product Portfolio Grease Separators</vt:lpstr>
      <vt:lpstr>Product Portfolio Grease Separators</vt:lpstr>
    </vt:vector>
  </TitlesOfParts>
  <Company>ACO Passavant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Normen</dc:title>
  <dc:subject>Abscheider Schulung</dc:subject>
  <dc:creator>Thes Dallmeier-Tiessen</dc:creator>
  <cp:lastModifiedBy>Jäger, Matthias</cp:lastModifiedBy>
  <cp:revision>394</cp:revision>
  <dcterms:created xsi:type="dcterms:W3CDTF">2001-04-10T08:20:04Z</dcterms:created>
  <dcterms:modified xsi:type="dcterms:W3CDTF">2016-11-23T03:56:59Z</dcterms:modified>
</cp:coreProperties>
</file>